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51"/>
  </p:notesMasterIdLst>
  <p:sldIdLst>
    <p:sldId id="994" r:id="rId2"/>
    <p:sldId id="984" r:id="rId3"/>
    <p:sldId id="985" r:id="rId4"/>
    <p:sldId id="986" r:id="rId5"/>
    <p:sldId id="980" r:id="rId6"/>
    <p:sldId id="1015" r:id="rId7"/>
    <p:sldId id="1026" r:id="rId8"/>
    <p:sldId id="1027" r:id="rId9"/>
    <p:sldId id="925" r:id="rId10"/>
    <p:sldId id="989" r:id="rId11"/>
    <p:sldId id="787" r:id="rId12"/>
    <p:sldId id="883" r:id="rId13"/>
    <p:sldId id="884" r:id="rId14"/>
    <p:sldId id="990" r:id="rId15"/>
    <p:sldId id="991" r:id="rId16"/>
    <p:sldId id="837" r:id="rId17"/>
    <p:sldId id="1032" r:id="rId18"/>
    <p:sldId id="859" r:id="rId19"/>
    <p:sldId id="1022" r:id="rId20"/>
    <p:sldId id="959" r:id="rId21"/>
    <p:sldId id="928" r:id="rId22"/>
    <p:sldId id="929" r:id="rId23"/>
    <p:sldId id="993" r:id="rId24"/>
    <p:sldId id="992" r:id="rId25"/>
    <p:sldId id="1011" r:id="rId26"/>
    <p:sldId id="1028" r:id="rId27"/>
    <p:sldId id="1030" r:id="rId28"/>
    <p:sldId id="1031" r:id="rId29"/>
    <p:sldId id="1029" r:id="rId30"/>
    <p:sldId id="931" r:id="rId31"/>
    <p:sldId id="983" r:id="rId32"/>
    <p:sldId id="973" r:id="rId33"/>
    <p:sldId id="974" r:id="rId34"/>
    <p:sldId id="975" r:id="rId35"/>
    <p:sldId id="1014" r:id="rId36"/>
    <p:sldId id="1018" r:id="rId37"/>
    <p:sldId id="1019" r:id="rId38"/>
    <p:sldId id="1020" r:id="rId39"/>
    <p:sldId id="1024" r:id="rId40"/>
    <p:sldId id="1025" r:id="rId41"/>
    <p:sldId id="937" r:id="rId42"/>
    <p:sldId id="938" r:id="rId43"/>
    <p:sldId id="939" r:id="rId44"/>
    <p:sldId id="940" r:id="rId45"/>
    <p:sldId id="941" r:id="rId46"/>
    <p:sldId id="977" r:id="rId47"/>
    <p:sldId id="978" r:id="rId48"/>
    <p:sldId id="641" r:id="rId49"/>
    <p:sldId id="966" r:id="rId50"/>
  </p:sldIdLst>
  <p:sldSz cx="9144000" cy="6858000" type="screen4x3"/>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3D3649CD-D650-405A-A11F-87C890B1A913}">
          <p14:sldIdLst>
            <p14:sldId id="994"/>
            <p14:sldId id="984"/>
            <p14:sldId id="985"/>
            <p14:sldId id="986"/>
            <p14:sldId id="980"/>
            <p14:sldId id="1015"/>
            <p14:sldId id="1026"/>
            <p14:sldId id="1027"/>
            <p14:sldId id="925"/>
            <p14:sldId id="989"/>
            <p14:sldId id="787"/>
            <p14:sldId id="883"/>
            <p14:sldId id="884"/>
            <p14:sldId id="990"/>
            <p14:sldId id="991"/>
            <p14:sldId id="837"/>
            <p14:sldId id="1032"/>
            <p14:sldId id="859"/>
            <p14:sldId id="1022"/>
            <p14:sldId id="959"/>
            <p14:sldId id="928"/>
            <p14:sldId id="929"/>
            <p14:sldId id="993"/>
            <p14:sldId id="992"/>
            <p14:sldId id="1011"/>
            <p14:sldId id="1028"/>
            <p14:sldId id="1030"/>
            <p14:sldId id="1031"/>
            <p14:sldId id="1029"/>
            <p14:sldId id="931"/>
            <p14:sldId id="983"/>
            <p14:sldId id="973"/>
            <p14:sldId id="974"/>
            <p14:sldId id="975"/>
            <p14:sldId id="1014"/>
            <p14:sldId id="1018"/>
            <p14:sldId id="1019"/>
            <p14:sldId id="1020"/>
            <p14:sldId id="1024"/>
            <p14:sldId id="1025"/>
            <p14:sldId id="937"/>
            <p14:sldId id="938"/>
            <p14:sldId id="939"/>
            <p14:sldId id="940"/>
            <p14:sldId id="941"/>
            <p14:sldId id="977"/>
            <p14:sldId id="978"/>
            <p14:sldId id="641"/>
            <p14:sldId id="966"/>
          </p14:sldIdLst>
        </p14:section>
        <p14:section name="未命名的章節" id="{37BAE67F-161D-4311-B5B9-0A28BC7A8D6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93FFE3"/>
    <a:srgbClr val="0033CC"/>
    <a:srgbClr val="00FFCC"/>
    <a:srgbClr val="0066FF"/>
    <a:srgbClr val="FFFF00"/>
    <a:srgbClr val="CCFF33"/>
    <a:srgbClr val="99FF99"/>
    <a:srgbClr val="00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78" autoAdjust="0"/>
    <p:restoredTop sz="0" autoAdjust="0"/>
  </p:normalViewPr>
  <p:slideViewPr>
    <p:cSldViewPr>
      <p:cViewPr varScale="1">
        <p:scale>
          <a:sx n="115" d="100"/>
          <a:sy n="115" d="100"/>
        </p:scale>
        <p:origin x="-152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25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62ADC3-8943-46BE-9DED-122E541C0337}" type="doc">
      <dgm:prSet loTypeId="urn:microsoft.com/office/officeart/2005/8/layout/cycle4#1" loCatId="relationship" qsTypeId="urn:microsoft.com/office/officeart/2005/8/quickstyle/simple1" qsCatId="simple" csTypeId="urn:microsoft.com/office/officeart/2005/8/colors/colorful5" csCatId="colorful" phldr="1"/>
      <dgm:spPr/>
      <dgm:t>
        <a:bodyPr/>
        <a:lstStyle/>
        <a:p>
          <a:endParaRPr lang="zh-TW" altLang="en-US"/>
        </a:p>
      </dgm:t>
    </dgm:pt>
    <dgm:pt modelId="{06BCA8EF-7E1B-4FFC-91CA-5FEFB8A9700C}">
      <dgm:prSet phldrT="[文字]"/>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path path="circle">
            <a:fillToRect l="100000" t="100000"/>
          </a:path>
          <a:tileRect r="-100000" b="-100000"/>
        </a:gradFill>
      </dgm:spPr>
      <dgm:t>
        <a:bodyPr/>
        <a:lstStyle/>
        <a:p>
          <a:r>
            <a:rPr lang="zh-TW" altLang="en-US" b="1" dirty="0" smtClean="0">
              <a:solidFill>
                <a:schemeClr val="tx1">
                  <a:lumMod val="85000"/>
                  <a:lumOff val="15000"/>
                </a:schemeClr>
              </a:solidFill>
            </a:rPr>
            <a:t>工具機</a:t>
          </a:r>
          <a:endParaRPr lang="en-US" altLang="zh-TW" b="1" dirty="0" smtClean="0">
            <a:solidFill>
              <a:schemeClr val="tx1">
                <a:lumMod val="85000"/>
                <a:lumOff val="15000"/>
              </a:schemeClr>
            </a:solidFill>
          </a:endParaRPr>
        </a:p>
        <a:p>
          <a:r>
            <a:rPr lang="zh-TW" altLang="en-US" b="1" dirty="0" smtClean="0">
              <a:solidFill>
                <a:schemeClr val="tx1">
                  <a:lumMod val="85000"/>
                  <a:lumOff val="15000"/>
                </a:schemeClr>
              </a:solidFill>
            </a:rPr>
            <a:t>事業群</a:t>
          </a:r>
          <a:endParaRPr lang="zh-TW" altLang="en-US" b="1" dirty="0">
            <a:solidFill>
              <a:schemeClr val="tx1">
                <a:lumMod val="85000"/>
                <a:lumOff val="15000"/>
              </a:schemeClr>
            </a:solidFill>
          </a:endParaRPr>
        </a:p>
      </dgm:t>
    </dgm:pt>
    <dgm:pt modelId="{74EC660C-8C34-47E4-9BC8-A1A692E69199}" type="parTrans" cxnId="{DF2040A7-D954-49A6-B389-1C4026B4FDBB}">
      <dgm:prSet/>
      <dgm:spPr/>
      <dgm:t>
        <a:bodyPr/>
        <a:lstStyle/>
        <a:p>
          <a:endParaRPr lang="zh-TW" altLang="en-US"/>
        </a:p>
      </dgm:t>
    </dgm:pt>
    <dgm:pt modelId="{5F770E4A-1E98-4288-BA28-647EE86AD09D}" type="sibTrans" cxnId="{DF2040A7-D954-49A6-B389-1C4026B4FDBB}">
      <dgm:prSet/>
      <dgm:spPr/>
      <dgm:t>
        <a:bodyPr/>
        <a:lstStyle/>
        <a:p>
          <a:endParaRPr lang="zh-TW" altLang="en-US"/>
        </a:p>
      </dgm:t>
    </dgm:pt>
    <dgm:pt modelId="{4491AFE7-DDD1-4F87-B5A7-8BC758EB1BCB}">
      <dgm:prSet phldrT="[文字]"/>
      <dgm:spPr>
        <a:solidFill>
          <a:srgbClr val="00FFCC">
            <a:alpha val="69804"/>
          </a:srgbClr>
        </a:solidFill>
      </dgm:spPr>
      <dgm:t>
        <a:bodyPr/>
        <a:lstStyle/>
        <a:p>
          <a:r>
            <a:rPr lang="en-US" altLang="zh-TW" dirty="0" smtClean="0"/>
            <a:t>35 </a:t>
          </a:r>
          <a:r>
            <a:rPr lang="zh-TW" altLang="en-US" dirty="0" smtClean="0"/>
            <a:t>個品牌</a:t>
          </a:r>
          <a:r>
            <a:rPr lang="en-US" altLang="zh-TW" dirty="0" smtClean="0"/>
            <a:t> </a:t>
          </a:r>
          <a:endParaRPr lang="zh-TW" altLang="en-US" dirty="0"/>
        </a:p>
      </dgm:t>
    </dgm:pt>
    <dgm:pt modelId="{D26070CF-AB1E-4919-8F16-9C9A96BBCBDC}" type="parTrans" cxnId="{498C4D1A-69FA-4307-A52C-B945743270EB}">
      <dgm:prSet/>
      <dgm:spPr/>
      <dgm:t>
        <a:bodyPr/>
        <a:lstStyle/>
        <a:p>
          <a:endParaRPr lang="zh-TW" altLang="en-US"/>
        </a:p>
      </dgm:t>
    </dgm:pt>
    <dgm:pt modelId="{22ADD38C-3FB5-4AB1-A06C-0FFC57101A0A}" type="sibTrans" cxnId="{498C4D1A-69FA-4307-A52C-B945743270EB}">
      <dgm:prSet/>
      <dgm:spPr/>
      <dgm:t>
        <a:bodyPr/>
        <a:lstStyle/>
        <a:p>
          <a:endParaRPr lang="zh-TW" altLang="en-US"/>
        </a:p>
      </dgm:t>
    </dgm:pt>
    <dgm:pt modelId="{748C3F8D-6749-4FB4-94CA-055587115FBE}">
      <dgm:prSet phldrT="[文字]"/>
      <dgm:spPr>
        <a:gradFill flip="none" rotWithShape="0">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dgm:spPr>
      <dgm:t>
        <a:bodyPr/>
        <a:lstStyle/>
        <a:p>
          <a:r>
            <a:rPr lang="en-US" altLang="zh-TW" b="1" dirty="0" smtClean="0">
              <a:solidFill>
                <a:schemeClr val="tx1">
                  <a:lumMod val="85000"/>
                  <a:lumOff val="15000"/>
                </a:schemeClr>
              </a:solidFill>
            </a:rPr>
            <a:t>PCB </a:t>
          </a:r>
        </a:p>
        <a:p>
          <a:r>
            <a:rPr lang="zh-TW" altLang="en-US" b="1" dirty="0" smtClean="0">
              <a:solidFill>
                <a:schemeClr val="tx1">
                  <a:lumMod val="85000"/>
                  <a:lumOff val="15000"/>
                </a:schemeClr>
              </a:solidFill>
            </a:rPr>
            <a:t>事業群</a:t>
          </a:r>
          <a:endParaRPr lang="zh-TW" altLang="en-US" b="1" dirty="0">
            <a:solidFill>
              <a:schemeClr val="tx1">
                <a:lumMod val="85000"/>
                <a:lumOff val="15000"/>
              </a:schemeClr>
            </a:solidFill>
          </a:endParaRPr>
        </a:p>
      </dgm:t>
    </dgm:pt>
    <dgm:pt modelId="{92D5E967-C733-47A7-ADCA-1E724DC712A5}" type="parTrans" cxnId="{D8AE5525-71D8-41A3-9696-42DFE12D2471}">
      <dgm:prSet/>
      <dgm:spPr/>
      <dgm:t>
        <a:bodyPr/>
        <a:lstStyle/>
        <a:p>
          <a:endParaRPr lang="zh-TW" altLang="en-US"/>
        </a:p>
      </dgm:t>
    </dgm:pt>
    <dgm:pt modelId="{6D70C144-B4C4-42A9-9B62-0E4F3516D6DE}" type="sibTrans" cxnId="{D8AE5525-71D8-41A3-9696-42DFE12D2471}">
      <dgm:prSet/>
      <dgm:spPr/>
      <dgm:t>
        <a:bodyPr/>
        <a:lstStyle/>
        <a:p>
          <a:endParaRPr lang="zh-TW" altLang="en-US"/>
        </a:p>
      </dgm:t>
    </dgm:pt>
    <dgm:pt modelId="{C2500144-7858-451C-A9DA-EA7CC12D5424}">
      <dgm:prSet phldrT="[文字]"/>
      <dgm:spPr>
        <a:solidFill>
          <a:srgbClr val="00B0F0">
            <a:alpha val="69804"/>
          </a:srgbClr>
        </a:solidFill>
      </dgm:spPr>
      <dgm:t>
        <a:bodyPr/>
        <a:lstStyle/>
        <a:p>
          <a:r>
            <a:rPr lang="en-US" altLang="zh-TW" dirty="0" smtClean="0"/>
            <a:t>2 </a:t>
          </a:r>
          <a:r>
            <a:rPr lang="zh-TW" altLang="en-US" dirty="0" smtClean="0"/>
            <a:t>個品牌</a:t>
          </a:r>
          <a:r>
            <a:rPr lang="en-US" altLang="zh-TW" dirty="0" smtClean="0"/>
            <a:t>  </a:t>
          </a:r>
          <a:endParaRPr lang="zh-TW" altLang="en-US" dirty="0"/>
        </a:p>
      </dgm:t>
    </dgm:pt>
    <dgm:pt modelId="{D3BAEFF4-CC3D-4621-8FB6-9AD29640207A}" type="parTrans" cxnId="{8126DF9E-B87B-40FF-8A79-01635A22021D}">
      <dgm:prSet/>
      <dgm:spPr/>
      <dgm:t>
        <a:bodyPr/>
        <a:lstStyle/>
        <a:p>
          <a:endParaRPr lang="zh-TW" altLang="en-US"/>
        </a:p>
      </dgm:t>
    </dgm:pt>
    <dgm:pt modelId="{A74BC9C6-4BD0-4348-A8EC-705ACC9A21DD}" type="sibTrans" cxnId="{8126DF9E-B87B-40FF-8A79-01635A22021D}">
      <dgm:prSet/>
      <dgm:spPr/>
      <dgm:t>
        <a:bodyPr/>
        <a:lstStyle/>
        <a:p>
          <a:endParaRPr lang="zh-TW" altLang="en-US"/>
        </a:p>
      </dgm:t>
    </dgm:pt>
    <dgm:pt modelId="{FEE0446C-469F-4F1E-A7AE-C6DA503DE0CA}">
      <dgm:prSet phldrT="[文字]"/>
      <dgm:spPr>
        <a:gradFill flip="none" rotWithShape="0">
          <a:gsLst>
            <a:gs pos="0">
              <a:srgbClr val="66FF33">
                <a:shade val="30000"/>
                <a:satMod val="115000"/>
              </a:srgbClr>
            </a:gs>
            <a:gs pos="50000">
              <a:srgbClr val="66FF33">
                <a:shade val="67500"/>
                <a:satMod val="115000"/>
              </a:srgbClr>
            </a:gs>
            <a:gs pos="100000">
              <a:srgbClr val="66FF33">
                <a:shade val="100000"/>
                <a:satMod val="115000"/>
              </a:srgbClr>
            </a:gs>
          </a:gsLst>
          <a:path path="circle">
            <a:fillToRect r="100000" b="100000"/>
          </a:path>
          <a:tileRect l="-100000" t="-100000"/>
        </a:gradFill>
      </dgm:spPr>
      <dgm:t>
        <a:bodyPr/>
        <a:lstStyle/>
        <a:p>
          <a:r>
            <a:rPr lang="zh-TW" altLang="en-US" b="1" dirty="0" smtClean="0">
              <a:solidFill>
                <a:schemeClr val="tx1">
                  <a:lumMod val="85000"/>
                  <a:lumOff val="15000"/>
                </a:schemeClr>
              </a:solidFill>
            </a:rPr>
            <a:t>綠能</a:t>
          </a:r>
          <a:endParaRPr lang="en-US" altLang="zh-TW" b="1" dirty="0" smtClean="0">
            <a:solidFill>
              <a:schemeClr val="tx1">
                <a:lumMod val="85000"/>
                <a:lumOff val="15000"/>
              </a:schemeClr>
            </a:solidFill>
          </a:endParaRPr>
        </a:p>
        <a:p>
          <a:r>
            <a:rPr lang="zh-TW" altLang="en-US" b="1" dirty="0" smtClean="0">
              <a:solidFill>
                <a:schemeClr val="tx1">
                  <a:lumMod val="85000"/>
                  <a:lumOff val="15000"/>
                </a:schemeClr>
              </a:solidFill>
            </a:rPr>
            <a:t>事業群</a:t>
          </a:r>
          <a:endParaRPr lang="zh-TW" altLang="en-US" b="1" dirty="0">
            <a:solidFill>
              <a:schemeClr val="tx1">
                <a:lumMod val="85000"/>
                <a:lumOff val="15000"/>
              </a:schemeClr>
            </a:solidFill>
          </a:endParaRPr>
        </a:p>
      </dgm:t>
    </dgm:pt>
    <dgm:pt modelId="{4690A9D5-2E6E-4CEF-96B8-FB8B994705B5}" type="parTrans" cxnId="{4F46CD06-772D-4B86-BB45-3AA3AC611DE7}">
      <dgm:prSet/>
      <dgm:spPr/>
      <dgm:t>
        <a:bodyPr/>
        <a:lstStyle/>
        <a:p>
          <a:endParaRPr lang="zh-TW" altLang="en-US"/>
        </a:p>
      </dgm:t>
    </dgm:pt>
    <dgm:pt modelId="{BA2FCF64-CCCB-4568-B2F4-78D15C7B0C9C}" type="sibTrans" cxnId="{4F46CD06-772D-4B86-BB45-3AA3AC611DE7}">
      <dgm:prSet/>
      <dgm:spPr/>
      <dgm:t>
        <a:bodyPr/>
        <a:lstStyle/>
        <a:p>
          <a:endParaRPr lang="zh-TW" altLang="en-US"/>
        </a:p>
      </dgm:t>
    </dgm:pt>
    <dgm:pt modelId="{63A9CC7B-FD8E-4E70-A93A-EC7A3D85C6CD}">
      <dgm:prSet phldrT="[文字]"/>
      <dgm:spPr>
        <a:solidFill>
          <a:srgbClr val="66FF33">
            <a:alpha val="69804"/>
          </a:srgbClr>
        </a:solidFill>
      </dgm:spPr>
      <dgm:t>
        <a:bodyPr/>
        <a:lstStyle/>
        <a:p>
          <a:r>
            <a:rPr lang="en-US" altLang="zh-TW" dirty="0" smtClean="0"/>
            <a:t>5 </a:t>
          </a:r>
          <a:r>
            <a:rPr lang="zh-TW" altLang="en-US" dirty="0" smtClean="0"/>
            <a:t>個品牌</a:t>
          </a:r>
          <a:r>
            <a:rPr lang="en-US" altLang="zh-TW" dirty="0" smtClean="0"/>
            <a:t>  </a:t>
          </a:r>
          <a:endParaRPr lang="zh-TW" altLang="en-US" dirty="0"/>
        </a:p>
      </dgm:t>
    </dgm:pt>
    <dgm:pt modelId="{A8020D69-4D16-40A2-B4F7-691644317404}" type="parTrans" cxnId="{6AF08C11-AE74-4291-A120-40014A494241}">
      <dgm:prSet/>
      <dgm:spPr/>
      <dgm:t>
        <a:bodyPr/>
        <a:lstStyle/>
        <a:p>
          <a:endParaRPr lang="zh-TW" altLang="en-US"/>
        </a:p>
      </dgm:t>
    </dgm:pt>
    <dgm:pt modelId="{B805BCC6-1D5A-45EC-84BA-AC49E70A2DD9}" type="sibTrans" cxnId="{6AF08C11-AE74-4291-A120-40014A494241}">
      <dgm:prSet/>
      <dgm:spPr/>
      <dgm:t>
        <a:bodyPr/>
        <a:lstStyle/>
        <a:p>
          <a:endParaRPr lang="zh-TW" altLang="en-US"/>
        </a:p>
      </dgm:t>
    </dgm:pt>
    <dgm:pt modelId="{4ABDB38D-6C3C-4DAA-BDDE-BC93FE2AB633}">
      <dgm:prSet phldrT="[文字]"/>
      <dgm:spPr>
        <a:solidFill>
          <a:schemeClr val="accent6">
            <a:lumMod val="75000"/>
          </a:schemeClr>
        </a:solidFill>
      </dgm:spPr>
      <dgm:t>
        <a:bodyPr/>
        <a:lstStyle/>
        <a:p>
          <a:r>
            <a:rPr lang="zh-TW" altLang="en-US" b="1" dirty="0" smtClean="0">
              <a:solidFill>
                <a:schemeClr val="tx1">
                  <a:lumMod val="85000"/>
                  <a:lumOff val="15000"/>
                </a:schemeClr>
              </a:solidFill>
            </a:rPr>
            <a:t>產業設備</a:t>
          </a:r>
          <a:endParaRPr lang="en-US" altLang="zh-TW" b="1" dirty="0" smtClean="0">
            <a:solidFill>
              <a:schemeClr val="tx1">
                <a:lumMod val="85000"/>
                <a:lumOff val="15000"/>
              </a:schemeClr>
            </a:solidFill>
          </a:endParaRPr>
        </a:p>
        <a:p>
          <a:r>
            <a:rPr lang="zh-TW" altLang="en-US" b="1" dirty="0" smtClean="0">
              <a:solidFill>
                <a:schemeClr val="tx1">
                  <a:lumMod val="85000"/>
                  <a:lumOff val="15000"/>
                </a:schemeClr>
              </a:solidFill>
            </a:rPr>
            <a:t>事業群</a:t>
          </a:r>
          <a:endParaRPr lang="zh-TW" altLang="en-US" b="1" dirty="0">
            <a:solidFill>
              <a:schemeClr val="tx1">
                <a:lumMod val="85000"/>
                <a:lumOff val="15000"/>
              </a:schemeClr>
            </a:solidFill>
          </a:endParaRPr>
        </a:p>
      </dgm:t>
    </dgm:pt>
    <dgm:pt modelId="{E9F6B699-83B9-49AF-942F-6D6F14C8499E}" type="parTrans" cxnId="{3E6828D1-9B16-44F0-84FC-8646BEEFC07E}">
      <dgm:prSet/>
      <dgm:spPr/>
      <dgm:t>
        <a:bodyPr/>
        <a:lstStyle/>
        <a:p>
          <a:endParaRPr lang="zh-TW" altLang="en-US"/>
        </a:p>
      </dgm:t>
    </dgm:pt>
    <dgm:pt modelId="{35DF9DC0-B15E-42E0-9549-BDE93DEE27C8}" type="sibTrans" cxnId="{3E6828D1-9B16-44F0-84FC-8646BEEFC07E}">
      <dgm:prSet/>
      <dgm:spPr/>
      <dgm:t>
        <a:bodyPr/>
        <a:lstStyle/>
        <a:p>
          <a:endParaRPr lang="zh-TW" altLang="en-US"/>
        </a:p>
      </dgm:t>
    </dgm:pt>
    <dgm:pt modelId="{CA67989B-38D9-4010-9755-B35AA28F9BAA}">
      <dgm:prSet phldrT="[文字]"/>
      <dgm:spPr>
        <a:solidFill>
          <a:schemeClr val="accent6">
            <a:lumMod val="40000"/>
            <a:lumOff val="60000"/>
            <a:alpha val="69804"/>
          </a:schemeClr>
        </a:solidFill>
      </dgm:spPr>
      <dgm:t>
        <a:bodyPr/>
        <a:lstStyle/>
        <a:p>
          <a:r>
            <a:rPr lang="en-US" altLang="zh-TW" dirty="0" smtClean="0"/>
            <a:t>9 </a:t>
          </a:r>
          <a:r>
            <a:rPr lang="zh-TW" altLang="en-US" dirty="0" smtClean="0"/>
            <a:t>個品牌</a:t>
          </a:r>
          <a:r>
            <a:rPr lang="en-US" altLang="zh-TW" dirty="0" smtClean="0"/>
            <a:t> </a:t>
          </a:r>
          <a:endParaRPr lang="zh-TW" altLang="en-US" dirty="0"/>
        </a:p>
      </dgm:t>
    </dgm:pt>
    <dgm:pt modelId="{259981E2-13A1-4B4C-AF50-40AC885D086C}" type="parTrans" cxnId="{193934A1-C701-4221-9E6C-8FFC23BD5B8B}">
      <dgm:prSet/>
      <dgm:spPr/>
      <dgm:t>
        <a:bodyPr/>
        <a:lstStyle/>
        <a:p>
          <a:endParaRPr lang="zh-TW" altLang="en-US"/>
        </a:p>
      </dgm:t>
    </dgm:pt>
    <dgm:pt modelId="{91A5B468-0D55-47FA-A1A9-966C50497842}" type="sibTrans" cxnId="{193934A1-C701-4221-9E6C-8FFC23BD5B8B}">
      <dgm:prSet/>
      <dgm:spPr/>
      <dgm:t>
        <a:bodyPr/>
        <a:lstStyle/>
        <a:p>
          <a:endParaRPr lang="zh-TW" altLang="en-US"/>
        </a:p>
      </dgm:t>
    </dgm:pt>
    <dgm:pt modelId="{415AC206-FE5E-44CC-B0F9-68309ABDE767}">
      <dgm:prSet phldrT="[文字]"/>
      <dgm:spPr>
        <a:solidFill>
          <a:srgbClr val="00FFCC">
            <a:alpha val="69804"/>
          </a:srgbClr>
        </a:solidFill>
      </dgm:spPr>
      <dgm:t>
        <a:bodyPr/>
        <a:lstStyle/>
        <a:p>
          <a:r>
            <a:rPr lang="en-US" altLang="zh-TW" dirty="0" smtClean="0"/>
            <a:t>54 </a:t>
          </a:r>
          <a:r>
            <a:rPr lang="zh-TW" altLang="en-US" dirty="0" smtClean="0"/>
            <a:t>生產基地</a:t>
          </a:r>
          <a:endParaRPr lang="zh-TW" altLang="en-US" dirty="0"/>
        </a:p>
      </dgm:t>
    </dgm:pt>
    <dgm:pt modelId="{281AB409-9EDA-4208-A650-8D23F6EA4661}" type="parTrans" cxnId="{6AA0DB46-E533-4FA6-819F-37EB6E7FB655}">
      <dgm:prSet/>
      <dgm:spPr/>
      <dgm:t>
        <a:bodyPr/>
        <a:lstStyle/>
        <a:p>
          <a:endParaRPr lang="zh-TW" altLang="en-US"/>
        </a:p>
      </dgm:t>
    </dgm:pt>
    <dgm:pt modelId="{BD6A551E-775F-409E-8C62-B7BDC44CF94E}" type="sibTrans" cxnId="{6AA0DB46-E533-4FA6-819F-37EB6E7FB655}">
      <dgm:prSet/>
      <dgm:spPr/>
      <dgm:t>
        <a:bodyPr/>
        <a:lstStyle/>
        <a:p>
          <a:endParaRPr lang="zh-TW" altLang="en-US"/>
        </a:p>
      </dgm:t>
    </dgm:pt>
    <dgm:pt modelId="{87C65E79-18FA-4FF8-968C-3DB4D16C3800}">
      <dgm:prSet phldrT="[文字]"/>
      <dgm:spPr>
        <a:solidFill>
          <a:srgbClr val="00B0F0">
            <a:alpha val="69804"/>
          </a:srgbClr>
        </a:solidFill>
      </dgm:spPr>
      <dgm:t>
        <a:bodyPr/>
        <a:lstStyle/>
        <a:p>
          <a:r>
            <a:rPr lang="en-US" altLang="zh-TW" dirty="0" smtClean="0"/>
            <a:t>2 </a:t>
          </a:r>
          <a:r>
            <a:rPr lang="zh-TW" altLang="en-US" dirty="0" smtClean="0"/>
            <a:t>生產基地</a:t>
          </a:r>
          <a:endParaRPr lang="zh-TW" altLang="en-US" dirty="0"/>
        </a:p>
      </dgm:t>
    </dgm:pt>
    <dgm:pt modelId="{3D7BF7B5-6D41-441D-96FD-32933486DFF3}" type="parTrans" cxnId="{FBF7C352-07BE-487F-A025-71C5D9AC91CE}">
      <dgm:prSet/>
      <dgm:spPr/>
      <dgm:t>
        <a:bodyPr/>
        <a:lstStyle/>
        <a:p>
          <a:endParaRPr lang="zh-TW" altLang="en-US"/>
        </a:p>
      </dgm:t>
    </dgm:pt>
    <dgm:pt modelId="{5BFE1C5D-49D9-4E0B-8671-54899833C9AC}" type="sibTrans" cxnId="{FBF7C352-07BE-487F-A025-71C5D9AC91CE}">
      <dgm:prSet/>
      <dgm:spPr/>
      <dgm:t>
        <a:bodyPr/>
        <a:lstStyle/>
        <a:p>
          <a:endParaRPr lang="zh-TW" altLang="en-US"/>
        </a:p>
      </dgm:t>
    </dgm:pt>
    <dgm:pt modelId="{41A8344D-0ADF-4838-B484-2E0AB8AF28F7}">
      <dgm:prSet phldrT="[文字]"/>
      <dgm:spPr>
        <a:solidFill>
          <a:schemeClr val="accent6">
            <a:lumMod val="40000"/>
            <a:lumOff val="60000"/>
            <a:alpha val="69804"/>
          </a:schemeClr>
        </a:solidFill>
      </dgm:spPr>
      <dgm:t>
        <a:bodyPr/>
        <a:lstStyle/>
        <a:p>
          <a:r>
            <a:rPr lang="en-US" altLang="zh-TW" dirty="0" smtClean="0"/>
            <a:t>24 </a:t>
          </a:r>
          <a:r>
            <a:rPr lang="zh-TW" altLang="en-US" dirty="0" smtClean="0"/>
            <a:t>生產基地</a:t>
          </a:r>
          <a:endParaRPr lang="zh-TW" altLang="en-US" dirty="0"/>
        </a:p>
      </dgm:t>
    </dgm:pt>
    <dgm:pt modelId="{243093E9-59ED-440F-AB31-17694297B6BF}" type="parTrans" cxnId="{56F33968-E36B-4BDE-9D12-C542DA25571C}">
      <dgm:prSet/>
      <dgm:spPr/>
      <dgm:t>
        <a:bodyPr/>
        <a:lstStyle/>
        <a:p>
          <a:endParaRPr lang="zh-TW" altLang="en-US"/>
        </a:p>
      </dgm:t>
    </dgm:pt>
    <dgm:pt modelId="{E332DF7D-E996-4078-8EAB-9F6FF4A7A0B2}" type="sibTrans" cxnId="{56F33968-E36B-4BDE-9D12-C542DA25571C}">
      <dgm:prSet/>
      <dgm:spPr/>
      <dgm:t>
        <a:bodyPr/>
        <a:lstStyle/>
        <a:p>
          <a:endParaRPr lang="zh-TW" altLang="en-US"/>
        </a:p>
      </dgm:t>
    </dgm:pt>
    <dgm:pt modelId="{E8132FC7-2DFC-48D7-B037-2C35B61F403A}">
      <dgm:prSet phldrT="[文字]"/>
      <dgm:spPr>
        <a:solidFill>
          <a:srgbClr val="66FF33">
            <a:alpha val="69804"/>
          </a:srgbClr>
        </a:solidFill>
      </dgm:spPr>
      <dgm:t>
        <a:bodyPr/>
        <a:lstStyle/>
        <a:p>
          <a:r>
            <a:rPr lang="en-US" altLang="zh-TW" dirty="0" smtClean="0"/>
            <a:t>5 </a:t>
          </a:r>
          <a:r>
            <a:rPr lang="zh-TW" altLang="en-US" dirty="0" smtClean="0"/>
            <a:t>生產基地</a:t>
          </a:r>
          <a:endParaRPr lang="zh-TW" altLang="en-US" dirty="0"/>
        </a:p>
      </dgm:t>
    </dgm:pt>
    <dgm:pt modelId="{507EBA51-EE03-4E08-B514-742E463CB40D}" type="parTrans" cxnId="{8C9B616C-A3A7-45FB-AA71-24FDE3498095}">
      <dgm:prSet/>
      <dgm:spPr/>
      <dgm:t>
        <a:bodyPr/>
        <a:lstStyle/>
        <a:p>
          <a:endParaRPr lang="zh-TW" altLang="en-US"/>
        </a:p>
      </dgm:t>
    </dgm:pt>
    <dgm:pt modelId="{E020DEAB-D788-4260-B0A1-A29750A53921}" type="sibTrans" cxnId="{8C9B616C-A3A7-45FB-AA71-24FDE3498095}">
      <dgm:prSet/>
      <dgm:spPr/>
      <dgm:t>
        <a:bodyPr/>
        <a:lstStyle/>
        <a:p>
          <a:endParaRPr lang="zh-TW" altLang="en-US"/>
        </a:p>
      </dgm:t>
    </dgm:pt>
    <dgm:pt modelId="{C8952BF0-7223-42DE-A0FF-BFF0D720F4E4}">
      <dgm:prSet phldrT="[文字]"/>
      <dgm:spPr>
        <a:solidFill>
          <a:srgbClr val="00B0F0">
            <a:alpha val="69804"/>
          </a:srgbClr>
        </a:solidFill>
      </dgm:spPr>
      <dgm:t>
        <a:bodyPr/>
        <a:lstStyle/>
        <a:p>
          <a:endParaRPr lang="zh-TW" altLang="en-US" dirty="0"/>
        </a:p>
      </dgm:t>
    </dgm:pt>
    <dgm:pt modelId="{8FA3E19A-1728-472E-A686-B09072F68495}" type="parTrans" cxnId="{D9EBB018-0FC1-413D-8A97-153E2F6A95F0}">
      <dgm:prSet/>
      <dgm:spPr/>
      <dgm:t>
        <a:bodyPr/>
        <a:lstStyle/>
        <a:p>
          <a:endParaRPr lang="zh-TW" altLang="en-US"/>
        </a:p>
      </dgm:t>
    </dgm:pt>
    <dgm:pt modelId="{510E6E38-481C-4FD4-AF6E-636250CCB2D7}" type="sibTrans" cxnId="{D9EBB018-0FC1-413D-8A97-153E2F6A95F0}">
      <dgm:prSet/>
      <dgm:spPr/>
      <dgm:t>
        <a:bodyPr/>
        <a:lstStyle/>
        <a:p>
          <a:endParaRPr lang="zh-TW" altLang="en-US"/>
        </a:p>
      </dgm:t>
    </dgm:pt>
    <dgm:pt modelId="{A0BD6F4F-19A2-4661-8759-8BAAFBACAAE9}">
      <dgm:prSet phldrT="[文字]"/>
      <dgm:spPr>
        <a:solidFill>
          <a:srgbClr val="00FFCC">
            <a:alpha val="69804"/>
          </a:srgbClr>
        </a:solidFill>
      </dgm:spPr>
      <dgm:t>
        <a:bodyPr/>
        <a:lstStyle/>
        <a:p>
          <a:endParaRPr lang="zh-TW" altLang="en-US" dirty="0"/>
        </a:p>
      </dgm:t>
    </dgm:pt>
    <dgm:pt modelId="{52813850-6C74-4883-AC9B-BB136BAFFEF4}" type="parTrans" cxnId="{9EA1CE0E-E9D6-46EA-BDF6-EC3946B761F5}">
      <dgm:prSet/>
      <dgm:spPr/>
      <dgm:t>
        <a:bodyPr/>
        <a:lstStyle/>
        <a:p>
          <a:endParaRPr lang="zh-TW" altLang="en-US"/>
        </a:p>
      </dgm:t>
    </dgm:pt>
    <dgm:pt modelId="{BE87691A-944A-47B9-AFDB-62E884070D5F}" type="sibTrans" cxnId="{9EA1CE0E-E9D6-46EA-BDF6-EC3946B761F5}">
      <dgm:prSet/>
      <dgm:spPr/>
      <dgm:t>
        <a:bodyPr/>
        <a:lstStyle/>
        <a:p>
          <a:endParaRPr lang="zh-TW" altLang="en-US"/>
        </a:p>
      </dgm:t>
    </dgm:pt>
    <dgm:pt modelId="{1C7949F4-7CEB-4919-BC5D-BD73F8E4A288}" type="pres">
      <dgm:prSet presAssocID="{9A62ADC3-8943-46BE-9DED-122E541C0337}" presName="cycleMatrixDiagram" presStyleCnt="0">
        <dgm:presLayoutVars>
          <dgm:chMax val="1"/>
          <dgm:dir/>
          <dgm:animLvl val="lvl"/>
          <dgm:resizeHandles val="exact"/>
        </dgm:presLayoutVars>
      </dgm:prSet>
      <dgm:spPr/>
      <dgm:t>
        <a:bodyPr/>
        <a:lstStyle/>
        <a:p>
          <a:endParaRPr lang="zh-TW" altLang="en-US"/>
        </a:p>
      </dgm:t>
    </dgm:pt>
    <dgm:pt modelId="{DA18260B-6DAB-4AEB-BC7D-B289438ABE73}" type="pres">
      <dgm:prSet presAssocID="{9A62ADC3-8943-46BE-9DED-122E541C0337}" presName="children" presStyleCnt="0"/>
      <dgm:spPr/>
    </dgm:pt>
    <dgm:pt modelId="{83FD3034-CE7F-4909-8CAE-CA7C09F80980}" type="pres">
      <dgm:prSet presAssocID="{9A62ADC3-8943-46BE-9DED-122E541C0337}" presName="child1group" presStyleCnt="0"/>
      <dgm:spPr/>
    </dgm:pt>
    <dgm:pt modelId="{C7D4A991-5EDE-4C2A-B21C-79B9E2772547}" type="pres">
      <dgm:prSet presAssocID="{9A62ADC3-8943-46BE-9DED-122E541C0337}" presName="child1" presStyleLbl="bgAcc1" presStyleIdx="0" presStyleCnt="4" custScaleX="119629"/>
      <dgm:spPr/>
      <dgm:t>
        <a:bodyPr/>
        <a:lstStyle/>
        <a:p>
          <a:endParaRPr lang="zh-TW" altLang="en-US"/>
        </a:p>
      </dgm:t>
    </dgm:pt>
    <dgm:pt modelId="{07B35DA8-E730-4340-BDEF-D5CE3432ECE4}" type="pres">
      <dgm:prSet presAssocID="{9A62ADC3-8943-46BE-9DED-122E541C0337}" presName="child1Text" presStyleLbl="bgAcc1" presStyleIdx="0" presStyleCnt="4">
        <dgm:presLayoutVars>
          <dgm:bulletEnabled val="1"/>
        </dgm:presLayoutVars>
      </dgm:prSet>
      <dgm:spPr/>
      <dgm:t>
        <a:bodyPr/>
        <a:lstStyle/>
        <a:p>
          <a:endParaRPr lang="zh-TW" altLang="en-US"/>
        </a:p>
      </dgm:t>
    </dgm:pt>
    <dgm:pt modelId="{70C86ACA-12FC-4A77-93F8-C6AB71BDA1CA}" type="pres">
      <dgm:prSet presAssocID="{9A62ADC3-8943-46BE-9DED-122E541C0337}" presName="child2group" presStyleCnt="0"/>
      <dgm:spPr/>
    </dgm:pt>
    <dgm:pt modelId="{8B34A44F-C391-4106-A6F6-0248FED026CA}" type="pres">
      <dgm:prSet presAssocID="{9A62ADC3-8943-46BE-9DED-122E541C0337}" presName="child2" presStyleLbl="bgAcc1" presStyleIdx="1" presStyleCnt="4" custScaleX="116608"/>
      <dgm:spPr/>
      <dgm:t>
        <a:bodyPr/>
        <a:lstStyle/>
        <a:p>
          <a:endParaRPr lang="zh-TW" altLang="en-US"/>
        </a:p>
      </dgm:t>
    </dgm:pt>
    <dgm:pt modelId="{400AA33B-960E-4348-95E4-78C1325A2BD3}" type="pres">
      <dgm:prSet presAssocID="{9A62ADC3-8943-46BE-9DED-122E541C0337}" presName="child2Text" presStyleLbl="bgAcc1" presStyleIdx="1" presStyleCnt="4">
        <dgm:presLayoutVars>
          <dgm:bulletEnabled val="1"/>
        </dgm:presLayoutVars>
      </dgm:prSet>
      <dgm:spPr/>
      <dgm:t>
        <a:bodyPr/>
        <a:lstStyle/>
        <a:p>
          <a:endParaRPr lang="zh-TW" altLang="en-US"/>
        </a:p>
      </dgm:t>
    </dgm:pt>
    <dgm:pt modelId="{0A938403-74A7-4BD5-BAEC-8A15C1A0C8C5}" type="pres">
      <dgm:prSet presAssocID="{9A62ADC3-8943-46BE-9DED-122E541C0337}" presName="child3group" presStyleCnt="0"/>
      <dgm:spPr/>
    </dgm:pt>
    <dgm:pt modelId="{2C3F49D7-77BD-468D-89BB-C181FBF1911B}" type="pres">
      <dgm:prSet presAssocID="{9A62ADC3-8943-46BE-9DED-122E541C0337}" presName="child3" presStyleLbl="bgAcc1" presStyleIdx="2" presStyleCnt="4" custScaleX="115098"/>
      <dgm:spPr/>
      <dgm:t>
        <a:bodyPr/>
        <a:lstStyle/>
        <a:p>
          <a:endParaRPr lang="zh-TW" altLang="en-US"/>
        </a:p>
      </dgm:t>
    </dgm:pt>
    <dgm:pt modelId="{43A6BDC0-711E-4DAC-A03C-329AAF979851}" type="pres">
      <dgm:prSet presAssocID="{9A62ADC3-8943-46BE-9DED-122E541C0337}" presName="child3Text" presStyleLbl="bgAcc1" presStyleIdx="2" presStyleCnt="4">
        <dgm:presLayoutVars>
          <dgm:bulletEnabled val="1"/>
        </dgm:presLayoutVars>
      </dgm:prSet>
      <dgm:spPr/>
      <dgm:t>
        <a:bodyPr/>
        <a:lstStyle/>
        <a:p>
          <a:endParaRPr lang="zh-TW" altLang="en-US"/>
        </a:p>
      </dgm:t>
    </dgm:pt>
    <dgm:pt modelId="{E8DD9763-299B-4F06-95AA-BD05D16F69FF}" type="pres">
      <dgm:prSet presAssocID="{9A62ADC3-8943-46BE-9DED-122E541C0337}" presName="child4group" presStyleCnt="0"/>
      <dgm:spPr/>
    </dgm:pt>
    <dgm:pt modelId="{C188BF89-9134-477F-A1B3-AEF670C03FB6}" type="pres">
      <dgm:prSet presAssocID="{9A62ADC3-8943-46BE-9DED-122E541C0337}" presName="child4" presStyleLbl="bgAcc1" presStyleIdx="3" presStyleCnt="4" custScaleX="112625"/>
      <dgm:spPr/>
      <dgm:t>
        <a:bodyPr/>
        <a:lstStyle/>
        <a:p>
          <a:endParaRPr lang="zh-TW" altLang="en-US"/>
        </a:p>
      </dgm:t>
    </dgm:pt>
    <dgm:pt modelId="{B5BEC56C-6811-427B-85BE-65E0D192DBDE}" type="pres">
      <dgm:prSet presAssocID="{9A62ADC3-8943-46BE-9DED-122E541C0337}" presName="child4Text" presStyleLbl="bgAcc1" presStyleIdx="3" presStyleCnt="4">
        <dgm:presLayoutVars>
          <dgm:bulletEnabled val="1"/>
        </dgm:presLayoutVars>
      </dgm:prSet>
      <dgm:spPr/>
      <dgm:t>
        <a:bodyPr/>
        <a:lstStyle/>
        <a:p>
          <a:endParaRPr lang="zh-TW" altLang="en-US"/>
        </a:p>
      </dgm:t>
    </dgm:pt>
    <dgm:pt modelId="{3332C74A-BFF0-4183-A34D-07BC5D333731}" type="pres">
      <dgm:prSet presAssocID="{9A62ADC3-8943-46BE-9DED-122E541C0337}" presName="childPlaceholder" presStyleCnt="0"/>
      <dgm:spPr/>
    </dgm:pt>
    <dgm:pt modelId="{607F3F23-A60D-4B74-BBD3-99290DEDE70D}" type="pres">
      <dgm:prSet presAssocID="{9A62ADC3-8943-46BE-9DED-122E541C0337}" presName="circle" presStyleCnt="0"/>
      <dgm:spPr/>
    </dgm:pt>
    <dgm:pt modelId="{4AE307FE-C352-4CAD-8655-DA5B3F8CB2C7}" type="pres">
      <dgm:prSet presAssocID="{9A62ADC3-8943-46BE-9DED-122E541C0337}" presName="quadrant1" presStyleLbl="node1" presStyleIdx="0" presStyleCnt="4">
        <dgm:presLayoutVars>
          <dgm:chMax val="1"/>
          <dgm:bulletEnabled val="1"/>
        </dgm:presLayoutVars>
      </dgm:prSet>
      <dgm:spPr/>
      <dgm:t>
        <a:bodyPr/>
        <a:lstStyle/>
        <a:p>
          <a:endParaRPr lang="zh-TW" altLang="en-US"/>
        </a:p>
      </dgm:t>
    </dgm:pt>
    <dgm:pt modelId="{06E3756D-968D-4A32-90B2-AF3C234DF991}" type="pres">
      <dgm:prSet presAssocID="{9A62ADC3-8943-46BE-9DED-122E541C0337}" presName="quadrant2" presStyleLbl="node1" presStyleIdx="1" presStyleCnt="4">
        <dgm:presLayoutVars>
          <dgm:chMax val="1"/>
          <dgm:bulletEnabled val="1"/>
        </dgm:presLayoutVars>
      </dgm:prSet>
      <dgm:spPr/>
      <dgm:t>
        <a:bodyPr/>
        <a:lstStyle/>
        <a:p>
          <a:endParaRPr lang="zh-TW" altLang="en-US"/>
        </a:p>
      </dgm:t>
    </dgm:pt>
    <dgm:pt modelId="{48FEFBED-00DC-4450-8711-079D095CB287}" type="pres">
      <dgm:prSet presAssocID="{9A62ADC3-8943-46BE-9DED-122E541C0337}" presName="quadrant3" presStyleLbl="node1" presStyleIdx="2" presStyleCnt="4">
        <dgm:presLayoutVars>
          <dgm:chMax val="1"/>
          <dgm:bulletEnabled val="1"/>
        </dgm:presLayoutVars>
      </dgm:prSet>
      <dgm:spPr/>
      <dgm:t>
        <a:bodyPr/>
        <a:lstStyle/>
        <a:p>
          <a:endParaRPr lang="zh-TW" altLang="en-US"/>
        </a:p>
      </dgm:t>
    </dgm:pt>
    <dgm:pt modelId="{FD6FF098-3074-4060-BED0-C300F977CB15}" type="pres">
      <dgm:prSet presAssocID="{9A62ADC3-8943-46BE-9DED-122E541C0337}" presName="quadrant4" presStyleLbl="node1" presStyleIdx="3" presStyleCnt="4">
        <dgm:presLayoutVars>
          <dgm:chMax val="1"/>
          <dgm:bulletEnabled val="1"/>
        </dgm:presLayoutVars>
      </dgm:prSet>
      <dgm:spPr/>
      <dgm:t>
        <a:bodyPr/>
        <a:lstStyle/>
        <a:p>
          <a:endParaRPr lang="zh-TW" altLang="en-US"/>
        </a:p>
      </dgm:t>
    </dgm:pt>
    <dgm:pt modelId="{8E4812AB-B353-4D6F-9C4D-E2CE04A31D5C}" type="pres">
      <dgm:prSet presAssocID="{9A62ADC3-8943-46BE-9DED-122E541C0337}" presName="quadrantPlaceholder" presStyleCnt="0"/>
      <dgm:spPr/>
    </dgm:pt>
    <dgm:pt modelId="{CC25D2BC-13C3-4DB3-8FD0-27F2C7F2A2C2}" type="pres">
      <dgm:prSet presAssocID="{9A62ADC3-8943-46BE-9DED-122E541C0337}" presName="center1" presStyleLbl="fgShp" presStyleIdx="0" presStyleCnt="2" custAng="2204803" custScaleX="35050" custScaleY="35050" custLinFactNeighborX="-544" custLinFactNeighborY="18072"/>
      <dgm:spPr>
        <a:noFill/>
      </dgm:spPr>
    </dgm:pt>
    <dgm:pt modelId="{A7254AB9-BC9A-4DC9-93AC-2C40CF57A919}" type="pres">
      <dgm:prSet presAssocID="{9A62ADC3-8943-46BE-9DED-122E541C0337}" presName="center2" presStyleLbl="fgShp" presStyleIdx="1" presStyleCnt="2" custScaleX="23940" custScaleY="23940" custLinFactNeighborX="70993" custLinFactNeighborY="-20890"/>
      <dgm:spPr>
        <a:solidFill>
          <a:schemeClr val="bg1"/>
        </a:solidFill>
      </dgm:spPr>
    </dgm:pt>
  </dgm:ptLst>
  <dgm:cxnLst>
    <dgm:cxn modelId="{D9EBB018-0FC1-413D-8A97-153E2F6A95F0}" srcId="{748C3F8D-6749-4FB4-94CA-055587115FBE}" destId="{C8952BF0-7223-42DE-A0FF-BFF0D720F4E4}" srcOrd="0" destOrd="0" parTransId="{8FA3E19A-1728-472E-A686-B09072F68495}" sibTransId="{510E6E38-481C-4FD4-AF6E-636250CCB2D7}"/>
    <dgm:cxn modelId="{7B2A15E4-4F35-41CC-A455-075427B973B1}" type="presOf" srcId="{FEE0446C-469F-4F1E-A7AE-C6DA503DE0CA}" destId="{48FEFBED-00DC-4450-8711-079D095CB287}" srcOrd="0" destOrd="0" presId="urn:microsoft.com/office/officeart/2005/8/layout/cycle4#1"/>
    <dgm:cxn modelId="{FBF7C352-07BE-487F-A025-71C5D9AC91CE}" srcId="{748C3F8D-6749-4FB4-94CA-055587115FBE}" destId="{87C65E79-18FA-4FF8-968C-3DB4D16C3800}" srcOrd="2" destOrd="0" parTransId="{3D7BF7B5-6D41-441D-96FD-32933486DFF3}" sibTransId="{5BFE1C5D-49D9-4E0B-8671-54899833C9AC}"/>
    <dgm:cxn modelId="{F5E94968-9566-4BEE-8B3A-C275D8ED8B81}" type="presOf" srcId="{87C65E79-18FA-4FF8-968C-3DB4D16C3800}" destId="{400AA33B-960E-4348-95E4-78C1325A2BD3}" srcOrd="1" destOrd="2" presId="urn:microsoft.com/office/officeart/2005/8/layout/cycle4#1"/>
    <dgm:cxn modelId="{8C9B616C-A3A7-45FB-AA71-24FDE3498095}" srcId="{FEE0446C-469F-4F1E-A7AE-C6DA503DE0CA}" destId="{E8132FC7-2DFC-48D7-B037-2C35B61F403A}" srcOrd="1" destOrd="0" parTransId="{507EBA51-EE03-4E08-B514-742E463CB40D}" sibTransId="{E020DEAB-D788-4260-B0A1-A29750A53921}"/>
    <dgm:cxn modelId="{3CCE2D84-0079-4E8A-84E0-4A77186B70B6}" type="presOf" srcId="{41A8344D-0ADF-4838-B484-2E0AB8AF28F7}" destId="{C188BF89-9134-477F-A1B3-AEF670C03FB6}" srcOrd="0" destOrd="1" presId="urn:microsoft.com/office/officeart/2005/8/layout/cycle4#1"/>
    <dgm:cxn modelId="{56F33968-E36B-4BDE-9D12-C542DA25571C}" srcId="{4ABDB38D-6C3C-4DAA-BDDE-BC93FE2AB633}" destId="{41A8344D-0ADF-4838-B484-2E0AB8AF28F7}" srcOrd="1" destOrd="0" parTransId="{243093E9-59ED-440F-AB31-17694297B6BF}" sibTransId="{E332DF7D-E996-4078-8EAB-9F6FF4A7A0B2}"/>
    <dgm:cxn modelId="{91563C26-E2FE-4D7C-96FC-19139E488124}" type="presOf" srcId="{A0BD6F4F-19A2-4661-8759-8BAAFBACAAE9}" destId="{C7D4A991-5EDE-4C2A-B21C-79B9E2772547}" srcOrd="0" destOrd="0" presId="urn:microsoft.com/office/officeart/2005/8/layout/cycle4#1"/>
    <dgm:cxn modelId="{DF2040A7-D954-49A6-B389-1C4026B4FDBB}" srcId="{9A62ADC3-8943-46BE-9DED-122E541C0337}" destId="{06BCA8EF-7E1B-4FFC-91CA-5FEFB8A9700C}" srcOrd="0" destOrd="0" parTransId="{74EC660C-8C34-47E4-9BC8-A1A692E69199}" sibTransId="{5F770E4A-1E98-4288-BA28-647EE86AD09D}"/>
    <dgm:cxn modelId="{75CB2F52-C6EE-4F71-BA58-A04C963DEE7B}" type="presOf" srcId="{C2500144-7858-451C-A9DA-EA7CC12D5424}" destId="{400AA33B-960E-4348-95E4-78C1325A2BD3}" srcOrd="1" destOrd="1" presId="urn:microsoft.com/office/officeart/2005/8/layout/cycle4#1"/>
    <dgm:cxn modelId="{8322EA41-A66E-4865-A7CF-43230EFEF201}" type="presOf" srcId="{CA67989B-38D9-4010-9755-B35AA28F9BAA}" destId="{C188BF89-9134-477F-A1B3-AEF670C03FB6}" srcOrd="0" destOrd="0" presId="urn:microsoft.com/office/officeart/2005/8/layout/cycle4#1"/>
    <dgm:cxn modelId="{4F46CD06-772D-4B86-BB45-3AA3AC611DE7}" srcId="{9A62ADC3-8943-46BE-9DED-122E541C0337}" destId="{FEE0446C-469F-4F1E-A7AE-C6DA503DE0CA}" srcOrd="2" destOrd="0" parTransId="{4690A9D5-2E6E-4CEF-96B8-FB8B994705B5}" sibTransId="{BA2FCF64-CCCB-4568-B2F4-78D15C7B0C9C}"/>
    <dgm:cxn modelId="{6E07F053-5900-40F4-B412-C67978CB9F85}" type="presOf" srcId="{06BCA8EF-7E1B-4FFC-91CA-5FEFB8A9700C}" destId="{4AE307FE-C352-4CAD-8655-DA5B3F8CB2C7}" srcOrd="0" destOrd="0" presId="urn:microsoft.com/office/officeart/2005/8/layout/cycle4#1"/>
    <dgm:cxn modelId="{97D89786-B58C-4750-BEB1-0D0D7C285953}" type="presOf" srcId="{A0BD6F4F-19A2-4661-8759-8BAAFBACAAE9}" destId="{07B35DA8-E730-4340-BDEF-D5CE3432ECE4}" srcOrd="1" destOrd="0" presId="urn:microsoft.com/office/officeart/2005/8/layout/cycle4#1"/>
    <dgm:cxn modelId="{9DCC7DEB-8D64-4084-9B4D-DE14E8AAA615}" type="presOf" srcId="{C2500144-7858-451C-A9DA-EA7CC12D5424}" destId="{8B34A44F-C391-4106-A6F6-0248FED026CA}" srcOrd="0" destOrd="1" presId="urn:microsoft.com/office/officeart/2005/8/layout/cycle4#1"/>
    <dgm:cxn modelId="{8126DF9E-B87B-40FF-8A79-01635A22021D}" srcId="{748C3F8D-6749-4FB4-94CA-055587115FBE}" destId="{C2500144-7858-451C-A9DA-EA7CC12D5424}" srcOrd="1" destOrd="0" parTransId="{D3BAEFF4-CC3D-4621-8FB6-9AD29640207A}" sibTransId="{A74BC9C6-4BD0-4348-A8EC-705ACC9A21DD}"/>
    <dgm:cxn modelId="{9EA1CE0E-E9D6-46EA-BDF6-EC3946B761F5}" srcId="{06BCA8EF-7E1B-4FFC-91CA-5FEFB8A9700C}" destId="{A0BD6F4F-19A2-4661-8759-8BAAFBACAAE9}" srcOrd="0" destOrd="0" parTransId="{52813850-6C74-4883-AC9B-BB136BAFFEF4}" sibTransId="{BE87691A-944A-47B9-AFDB-62E884070D5F}"/>
    <dgm:cxn modelId="{3E6828D1-9B16-44F0-84FC-8646BEEFC07E}" srcId="{9A62ADC3-8943-46BE-9DED-122E541C0337}" destId="{4ABDB38D-6C3C-4DAA-BDDE-BC93FE2AB633}" srcOrd="3" destOrd="0" parTransId="{E9F6B699-83B9-49AF-942F-6D6F14C8499E}" sibTransId="{35DF9DC0-B15E-42E0-9549-BDE93DEE27C8}"/>
    <dgm:cxn modelId="{AC0BAE46-DF32-4FC8-9F72-5206999DD69C}" type="presOf" srcId="{87C65E79-18FA-4FF8-968C-3DB4D16C3800}" destId="{8B34A44F-C391-4106-A6F6-0248FED026CA}" srcOrd="0" destOrd="2" presId="urn:microsoft.com/office/officeart/2005/8/layout/cycle4#1"/>
    <dgm:cxn modelId="{2027C306-0819-4600-9007-1A191560EA0C}" type="presOf" srcId="{E8132FC7-2DFC-48D7-B037-2C35B61F403A}" destId="{2C3F49D7-77BD-468D-89BB-C181FBF1911B}" srcOrd="0" destOrd="1" presId="urn:microsoft.com/office/officeart/2005/8/layout/cycle4#1"/>
    <dgm:cxn modelId="{DD8E46EE-3891-4939-99FC-CFE5E3CB6CE8}" type="presOf" srcId="{C8952BF0-7223-42DE-A0FF-BFF0D720F4E4}" destId="{8B34A44F-C391-4106-A6F6-0248FED026CA}" srcOrd="0" destOrd="0" presId="urn:microsoft.com/office/officeart/2005/8/layout/cycle4#1"/>
    <dgm:cxn modelId="{193934A1-C701-4221-9E6C-8FFC23BD5B8B}" srcId="{4ABDB38D-6C3C-4DAA-BDDE-BC93FE2AB633}" destId="{CA67989B-38D9-4010-9755-B35AA28F9BAA}" srcOrd="0" destOrd="0" parTransId="{259981E2-13A1-4B4C-AF50-40AC885D086C}" sibTransId="{91A5B468-0D55-47FA-A1A9-966C50497842}"/>
    <dgm:cxn modelId="{D485D910-DF23-4574-BD58-ADADCF3AC02A}" type="presOf" srcId="{4ABDB38D-6C3C-4DAA-BDDE-BC93FE2AB633}" destId="{FD6FF098-3074-4060-BED0-C300F977CB15}" srcOrd="0" destOrd="0" presId="urn:microsoft.com/office/officeart/2005/8/layout/cycle4#1"/>
    <dgm:cxn modelId="{7DA3D939-F491-47A0-826C-DA3F60F98248}" type="presOf" srcId="{63A9CC7B-FD8E-4E70-A93A-EC7A3D85C6CD}" destId="{2C3F49D7-77BD-468D-89BB-C181FBF1911B}" srcOrd="0" destOrd="0" presId="urn:microsoft.com/office/officeart/2005/8/layout/cycle4#1"/>
    <dgm:cxn modelId="{704FEFED-A333-4B74-9B1E-CD87F66F6730}" type="presOf" srcId="{415AC206-FE5E-44CC-B0F9-68309ABDE767}" destId="{C7D4A991-5EDE-4C2A-B21C-79B9E2772547}" srcOrd="0" destOrd="2" presId="urn:microsoft.com/office/officeart/2005/8/layout/cycle4#1"/>
    <dgm:cxn modelId="{498C4D1A-69FA-4307-A52C-B945743270EB}" srcId="{06BCA8EF-7E1B-4FFC-91CA-5FEFB8A9700C}" destId="{4491AFE7-DDD1-4F87-B5A7-8BC758EB1BCB}" srcOrd="1" destOrd="0" parTransId="{D26070CF-AB1E-4919-8F16-9C9A96BBCBDC}" sibTransId="{22ADD38C-3FB5-4AB1-A06C-0FFC57101A0A}"/>
    <dgm:cxn modelId="{77A3A021-4303-40C3-AA9D-5EFA17335CA2}" type="presOf" srcId="{E8132FC7-2DFC-48D7-B037-2C35B61F403A}" destId="{43A6BDC0-711E-4DAC-A03C-329AAF979851}" srcOrd="1" destOrd="1" presId="urn:microsoft.com/office/officeart/2005/8/layout/cycle4#1"/>
    <dgm:cxn modelId="{548F15F6-44B4-411C-BE27-7A1DFF694831}" type="presOf" srcId="{4491AFE7-DDD1-4F87-B5A7-8BC758EB1BCB}" destId="{C7D4A991-5EDE-4C2A-B21C-79B9E2772547}" srcOrd="0" destOrd="1" presId="urn:microsoft.com/office/officeart/2005/8/layout/cycle4#1"/>
    <dgm:cxn modelId="{5E8DB9CD-E6CC-4C57-A4BC-EBBD14664DD2}" type="presOf" srcId="{9A62ADC3-8943-46BE-9DED-122E541C0337}" destId="{1C7949F4-7CEB-4919-BC5D-BD73F8E4A288}" srcOrd="0" destOrd="0" presId="urn:microsoft.com/office/officeart/2005/8/layout/cycle4#1"/>
    <dgm:cxn modelId="{D8AE5525-71D8-41A3-9696-42DFE12D2471}" srcId="{9A62ADC3-8943-46BE-9DED-122E541C0337}" destId="{748C3F8D-6749-4FB4-94CA-055587115FBE}" srcOrd="1" destOrd="0" parTransId="{92D5E967-C733-47A7-ADCA-1E724DC712A5}" sibTransId="{6D70C144-B4C4-42A9-9B62-0E4F3516D6DE}"/>
    <dgm:cxn modelId="{FCFE17B1-5B5D-46CC-81FC-2BE11C134764}" type="presOf" srcId="{415AC206-FE5E-44CC-B0F9-68309ABDE767}" destId="{07B35DA8-E730-4340-BDEF-D5CE3432ECE4}" srcOrd="1" destOrd="2" presId="urn:microsoft.com/office/officeart/2005/8/layout/cycle4#1"/>
    <dgm:cxn modelId="{15D0DC0A-0142-4F66-B1D7-4F6D7E80A395}" type="presOf" srcId="{748C3F8D-6749-4FB4-94CA-055587115FBE}" destId="{06E3756D-968D-4A32-90B2-AF3C234DF991}" srcOrd="0" destOrd="0" presId="urn:microsoft.com/office/officeart/2005/8/layout/cycle4#1"/>
    <dgm:cxn modelId="{6AF08C11-AE74-4291-A120-40014A494241}" srcId="{FEE0446C-469F-4F1E-A7AE-C6DA503DE0CA}" destId="{63A9CC7B-FD8E-4E70-A93A-EC7A3D85C6CD}" srcOrd="0" destOrd="0" parTransId="{A8020D69-4D16-40A2-B4F7-691644317404}" sibTransId="{B805BCC6-1D5A-45EC-84BA-AC49E70A2DD9}"/>
    <dgm:cxn modelId="{7712C4C8-2796-411E-8281-79DC53B88909}" type="presOf" srcId="{4491AFE7-DDD1-4F87-B5A7-8BC758EB1BCB}" destId="{07B35DA8-E730-4340-BDEF-D5CE3432ECE4}" srcOrd="1" destOrd="1" presId="urn:microsoft.com/office/officeart/2005/8/layout/cycle4#1"/>
    <dgm:cxn modelId="{2482FA06-791B-42E7-BE52-474311E167CA}" type="presOf" srcId="{C8952BF0-7223-42DE-A0FF-BFF0D720F4E4}" destId="{400AA33B-960E-4348-95E4-78C1325A2BD3}" srcOrd="1" destOrd="0" presId="urn:microsoft.com/office/officeart/2005/8/layout/cycle4#1"/>
    <dgm:cxn modelId="{308159C6-403D-49AE-A19B-CE479307D56A}" type="presOf" srcId="{41A8344D-0ADF-4838-B484-2E0AB8AF28F7}" destId="{B5BEC56C-6811-427B-85BE-65E0D192DBDE}" srcOrd="1" destOrd="1" presId="urn:microsoft.com/office/officeart/2005/8/layout/cycle4#1"/>
    <dgm:cxn modelId="{6AA0DB46-E533-4FA6-819F-37EB6E7FB655}" srcId="{06BCA8EF-7E1B-4FFC-91CA-5FEFB8A9700C}" destId="{415AC206-FE5E-44CC-B0F9-68309ABDE767}" srcOrd="2" destOrd="0" parTransId="{281AB409-9EDA-4208-A650-8D23F6EA4661}" sibTransId="{BD6A551E-775F-409E-8C62-B7BDC44CF94E}"/>
    <dgm:cxn modelId="{0AB817BA-7C34-4233-A8BB-F986A2DFC66C}" type="presOf" srcId="{63A9CC7B-FD8E-4E70-A93A-EC7A3D85C6CD}" destId="{43A6BDC0-711E-4DAC-A03C-329AAF979851}" srcOrd="1" destOrd="0" presId="urn:microsoft.com/office/officeart/2005/8/layout/cycle4#1"/>
    <dgm:cxn modelId="{AD747924-71F1-4E75-9148-105568941550}" type="presOf" srcId="{CA67989B-38D9-4010-9755-B35AA28F9BAA}" destId="{B5BEC56C-6811-427B-85BE-65E0D192DBDE}" srcOrd="1" destOrd="0" presId="urn:microsoft.com/office/officeart/2005/8/layout/cycle4#1"/>
    <dgm:cxn modelId="{63587C87-20A6-41DC-979C-E5A86F6D742B}" type="presParOf" srcId="{1C7949F4-7CEB-4919-BC5D-BD73F8E4A288}" destId="{DA18260B-6DAB-4AEB-BC7D-B289438ABE73}" srcOrd="0" destOrd="0" presId="urn:microsoft.com/office/officeart/2005/8/layout/cycle4#1"/>
    <dgm:cxn modelId="{53B43486-B93C-4B1E-A737-19A4E9016742}" type="presParOf" srcId="{DA18260B-6DAB-4AEB-BC7D-B289438ABE73}" destId="{83FD3034-CE7F-4909-8CAE-CA7C09F80980}" srcOrd="0" destOrd="0" presId="urn:microsoft.com/office/officeart/2005/8/layout/cycle4#1"/>
    <dgm:cxn modelId="{7C75CFB4-94CA-48DF-B855-43F1B1DCA62C}" type="presParOf" srcId="{83FD3034-CE7F-4909-8CAE-CA7C09F80980}" destId="{C7D4A991-5EDE-4C2A-B21C-79B9E2772547}" srcOrd="0" destOrd="0" presId="urn:microsoft.com/office/officeart/2005/8/layout/cycle4#1"/>
    <dgm:cxn modelId="{E5F061C0-3F10-46CE-8E90-00825B0AC696}" type="presParOf" srcId="{83FD3034-CE7F-4909-8CAE-CA7C09F80980}" destId="{07B35DA8-E730-4340-BDEF-D5CE3432ECE4}" srcOrd="1" destOrd="0" presId="urn:microsoft.com/office/officeart/2005/8/layout/cycle4#1"/>
    <dgm:cxn modelId="{E052FCC7-76FE-4448-950D-018BCBA003E8}" type="presParOf" srcId="{DA18260B-6DAB-4AEB-BC7D-B289438ABE73}" destId="{70C86ACA-12FC-4A77-93F8-C6AB71BDA1CA}" srcOrd="1" destOrd="0" presId="urn:microsoft.com/office/officeart/2005/8/layout/cycle4#1"/>
    <dgm:cxn modelId="{95C249DF-3125-4AC8-A67C-12FB1CEFB0FD}" type="presParOf" srcId="{70C86ACA-12FC-4A77-93F8-C6AB71BDA1CA}" destId="{8B34A44F-C391-4106-A6F6-0248FED026CA}" srcOrd="0" destOrd="0" presId="urn:microsoft.com/office/officeart/2005/8/layout/cycle4#1"/>
    <dgm:cxn modelId="{0A8C198F-A77F-46A2-8E38-609F043DD7B5}" type="presParOf" srcId="{70C86ACA-12FC-4A77-93F8-C6AB71BDA1CA}" destId="{400AA33B-960E-4348-95E4-78C1325A2BD3}" srcOrd="1" destOrd="0" presId="urn:microsoft.com/office/officeart/2005/8/layout/cycle4#1"/>
    <dgm:cxn modelId="{2B6577C4-8C83-4591-A24E-A8DBF416544B}" type="presParOf" srcId="{DA18260B-6DAB-4AEB-BC7D-B289438ABE73}" destId="{0A938403-74A7-4BD5-BAEC-8A15C1A0C8C5}" srcOrd="2" destOrd="0" presId="urn:microsoft.com/office/officeart/2005/8/layout/cycle4#1"/>
    <dgm:cxn modelId="{E46DDDE8-F2BB-4A9B-8BAD-204B8E9DA022}" type="presParOf" srcId="{0A938403-74A7-4BD5-BAEC-8A15C1A0C8C5}" destId="{2C3F49D7-77BD-468D-89BB-C181FBF1911B}" srcOrd="0" destOrd="0" presId="urn:microsoft.com/office/officeart/2005/8/layout/cycle4#1"/>
    <dgm:cxn modelId="{3D9A8593-4633-4F89-AC97-4BF5210BC9A0}" type="presParOf" srcId="{0A938403-74A7-4BD5-BAEC-8A15C1A0C8C5}" destId="{43A6BDC0-711E-4DAC-A03C-329AAF979851}" srcOrd="1" destOrd="0" presId="urn:microsoft.com/office/officeart/2005/8/layout/cycle4#1"/>
    <dgm:cxn modelId="{936867B8-6797-4CAE-9A48-E72D8B00D39A}" type="presParOf" srcId="{DA18260B-6DAB-4AEB-BC7D-B289438ABE73}" destId="{E8DD9763-299B-4F06-95AA-BD05D16F69FF}" srcOrd="3" destOrd="0" presId="urn:microsoft.com/office/officeart/2005/8/layout/cycle4#1"/>
    <dgm:cxn modelId="{3AC521B8-1685-45F9-BC37-97FDDE5084AE}" type="presParOf" srcId="{E8DD9763-299B-4F06-95AA-BD05D16F69FF}" destId="{C188BF89-9134-477F-A1B3-AEF670C03FB6}" srcOrd="0" destOrd="0" presId="urn:microsoft.com/office/officeart/2005/8/layout/cycle4#1"/>
    <dgm:cxn modelId="{787CE737-3D67-45C1-A6A3-7ADE5734C511}" type="presParOf" srcId="{E8DD9763-299B-4F06-95AA-BD05D16F69FF}" destId="{B5BEC56C-6811-427B-85BE-65E0D192DBDE}" srcOrd="1" destOrd="0" presId="urn:microsoft.com/office/officeart/2005/8/layout/cycle4#1"/>
    <dgm:cxn modelId="{817468FF-605F-48CF-BF9E-B6E7DE63BE6A}" type="presParOf" srcId="{DA18260B-6DAB-4AEB-BC7D-B289438ABE73}" destId="{3332C74A-BFF0-4183-A34D-07BC5D333731}" srcOrd="4" destOrd="0" presId="urn:microsoft.com/office/officeart/2005/8/layout/cycle4#1"/>
    <dgm:cxn modelId="{DC315D44-30EE-4A86-908C-FA0794076EA0}" type="presParOf" srcId="{1C7949F4-7CEB-4919-BC5D-BD73F8E4A288}" destId="{607F3F23-A60D-4B74-BBD3-99290DEDE70D}" srcOrd="1" destOrd="0" presId="urn:microsoft.com/office/officeart/2005/8/layout/cycle4#1"/>
    <dgm:cxn modelId="{F01601EA-EE69-4421-BC24-B6213E843217}" type="presParOf" srcId="{607F3F23-A60D-4B74-BBD3-99290DEDE70D}" destId="{4AE307FE-C352-4CAD-8655-DA5B3F8CB2C7}" srcOrd="0" destOrd="0" presId="urn:microsoft.com/office/officeart/2005/8/layout/cycle4#1"/>
    <dgm:cxn modelId="{960CF771-BF20-4C7B-83F3-DA6ED89ADB60}" type="presParOf" srcId="{607F3F23-A60D-4B74-BBD3-99290DEDE70D}" destId="{06E3756D-968D-4A32-90B2-AF3C234DF991}" srcOrd="1" destOrd="0" presId="urn:microsoft.com/office/officeart/2005/8/layout/cycle4#1"/>
    <dgm:cxn modelId="{B9E52C7D-F7B7-4807-A21F-27D3375132FA}" type="presParOf" srcId="{607F3F23-A60D-4B74-BBD3-99290DEDE70D}" destId="{48FEFBED-00DC-4450-8711-079D095CB287}" srcOrd="2" destOrd="0" presId="urn:microsoft.com/office/officeart/2005/8/layout/cycle4#1"/>
    <dgm:cxn modelId="{D03EB785-3CF4-48C7-AF1E-CE66D05FC0F4}" type="presParOf" srcId="{607F3F23-A60D-4B74-BBD3-99290DEDE70D}" destId="{FD6FF098-3074-4060-BED0-C300F977CB15}" srcOrd="3" destOrd="0" presId="urn:microsoft.com/office/officeart/2005/8/layout/cycle4#1"/>
    <dgm:cxn modelId="{29CBA1CD-FC69-4084-8551-5967A2A2666D}" type="presParOf" srcId="{607F3F23-A60D-4B74-BBD3-99290DEDE70D}" destId="{8E4812AB-B353-4D6F-9C4D-E2CE04A31D5C}" srcOrd="4" destOrd="0" presId="urn:microsoft.com/office/officeart/2005/8/layout/cycle4#1"/>
    <dgm:cxn modelId="{DE2E6748-2269-4440-8408-932C76F1C1CA}" type="presParOf" srcId="{1C7949F4-7CEB-4919-BC5D-BD73F8E4A288}" destId="{CC25D2BC-13C3-4DB3-8FD0-27F2C7F2A2C2}" srcOrd="2" destOrd="0" presId="urn:microsoft.com/office/officeart/2005/8/layout/cycle4#1"/>
    <dgm:cxn modelId="{F5EB67BD-6F42-4423-9065-1BEA0DD70C40}" type="presParOf" srcId="{1C7949F4-7CEB-4919-BC5D-BD73F8E4A288}" destId="{A7254AB9-BC9A-4DC9-93AC-2C40CF57A919}" srcOrd="3" destOrd="0" presId="urn:microsoft.com/office/officeart/2005/8/layout/cycle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F49D7-77BD-468D-89BB-C181FBF1911B}">
      <dsp:nvSpPr>
        <dsp:cNvPr id="0" name=""/>
        <dsp:cNvSpPr/>
      </dsp:nvSpPr>
      <dsp:spPr>
        <a:xfrm>
          <a:off x="4131665" y="3182753"/>
          <a:ext cx="2661269" cy="1497766"/>
        </a:xfrm>
        <a:prstGeom prst="roundRect">
          <a:avLst>
            <a:gd name="adj" fmla="val 10000"/>
          </a:avLst>
        </a:prstGeom>
        <a:solidFill>
          <a:srgbClr val="66FF33">
            <a:alpha val="69804"/>
          </a:srgb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altLang="zh-TW" sz="1800" kern="1200" dirty="0" smtClean="0"/>
            <a:t>5 </a:t>
          </a:r>
          <a:r>
            <a:rPr lang="zh-TW" altLang="en-US" sz="1800" kern="1200" dirty="0" smtClean="0"/>
            <a:t>個品牌</a:t>
          </a:r>
          <a:r>
            <a:rPr lang="en-US" altLang="zh-TW" sz="1800" kern="1200" dirty="0" smtClean="0"/>
            <a:t>  </a:t>
          </a:r>
          <a:endParaRPr lang="zh-TW" altLang="en-US" sz="1800" kern="1200" dirty="0"/>
        </a:p>
        <a:p>
          <a:pPr marL="171450" lvl="1" indent="-171450" algn="l" defTabSz="800100">
            <a:lnSpc>
              <a:spcPct val="90000"/>
            </a:lnSpc>
            <a:spcBef>
              <a:spcPct val="0"/>
            </a:spcBef>
            <a:spcAft>
              <a:spcPct val="15000"/>
            </a:spcAft>
            <a:buChar char="••"/>
          </a:pPr>
          <a:r>
            <a:rPr lang="en-US" altLang="zh-TW" sz="1800" kern="1200" dirty="0" smtClean="0"/>
            <a:t>5 </a:t>
          </a:r>
          <a:r>
            <a:rPr lang="zh-TW" altLang="en-US" sz="1800" kern="1200" dirty="0" smtClean="0"/>
            <a:t>生產基地</a:t>
          </a:r>
          <a:endParaRPr lang="zh-TW" altLang="en-US" sz="1800" kern="1200" dirty="0"/>
        </a:p>
      </dsp:txBody>
      <dsp:txXfrm>
        <a:off x="4962947" y="3590096"/>
        <a:ext cx="1797086" cy="1057522"/>
      </dsp:txXfrm>
    </dsp:sp>
    <dsp:sp modelId="{C188BF89-9134-477F-A1B3-AEF670C03FB6}">
      <dsp:nvSpPr>
        <dsp:cNvPr id="0" name=""/>
        <dsp:cNvSpPr/>
      </dsp:nvSpPr>
      <dsp:spPr>
        <a:xfrm>
          <a:off x="387756" y="3182753"/>
          <a:ext cx="2604089" cy="1497766"/>
        </a:xfrm>
        <a:prstGeom prst="roundRect">
          <a:avLst>
            <a:gd name="adj" fmla="val 10000"/>
          </a:avLst>
        </a:prstGeom>
        <a:solidFill>
          <a:schemeClr val="accent6">
            <a:lumMod val="40000"/>
            <a:lumOff val="60000"/>
            <a:alpha val="69804"/>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altLang="zh-TW" sz="1800" kern="1200" dirty="0" smtClean="0"/>
            <a:t>9 </a:t>
          </a:r>
          <a:r>
            <a:rPr lang="zh-TW" altLang="en-US" sz="1800" kern="1200" dirty="0" smtClean="0"/>
            <a:t>個品牌</a:t>
          </a:r>
          <a:r>
            <a:rPr lang="en-US" altLang="zh-TW" sz="1800" kern="1200" dirty="0" smtClean="0"/>
            <a:t> </a:t>
          </a:r>
          <a:endParaRPr lang="zh-TW" altLang="en-US" sz="1800" kern="1200" dirty="0"/>
        </a:p>
        <a:p>
          <a:pPr marL="171450" lvl="1" indent="-171450" algn="l" defTabSz="800100">
            <a:lnSpc>
              <a:spcPct val="90000"/>
            </a:lnSpc>
            <a:spcBef>
              <a:spcPct val="0"/>
            </a:spcBef>
            <a:spcAft>
              <a:spcPct val="15000"/>
            </a:spcAft>
            <a:buChar char="••"/>
          </a:pPr>
          <a:r>
            <a:rPr lang="en-US" altLang="zh-TW" sz="1800" kern="1200" dirty="0" smtClean="0"/>
            <a:t>24 </a:t>
          </a:r>
          <a:r>
            <a:rPr lang="zh-TW" altLang="en-US" sz="1800" kern="1200" dirty="0" smtClean="0"/>
            <a:t>生產基地</a:t>
          </a:r>
          <a:endParaRPr lang="zh-TW" altLang="en-US" sz="1800" kern="1200" dirty="0"/>
        </a:p>
      </dsp:txBody>
      <dsp:txXfrm>
        <a:off x="420657" y="3590096"/>
        <a:ext cx="1757060" cy="1057522"/>
      </dsp:txXfrm>
    </dsp:sp>
    <dsp:sp modelId="{8B34A44F-C391-4106-A6F6-0248FED026CA}">
      <dsp:nvSpPr>
        <dsp:cNvPr id="0" name=""/>
        <dsp:cNvSpPr/>
      </dsp:nvSpPr>
      <dsp:spPr>
        <a:xfrm>
          <a:off x="4114208" y="0"/>
          <a:ext cx="2696183" cy="1497766"/>
        </a:xfrm>
        <a:prstGeom prst="roundRect">
          <a:avLst>
            <a:gd name="adj" fmla="val 10000"/>
          </a:avLst>
        </a:prstGeom>
        <a:solidFill>
          <a:srgbClr val="00B0F0">
            <a:alpha val="69804"/>
          </a:srgb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endParaRPr lang="zh-TW" altLang="en-US" sz="1800" kern="1200" dirty="0"/>
        </a:p>
        <a:p>
          <a:pPr marL="171450" lvl="1" indent="-171450" algn="l" defTabSz="800100">
            <a:lnSpc>
              <a:spcPct val="90000"/>
            </a:lnSpc>
            <a:spcBef>
              <a:spcPct val="0"/>
            </a:spcBef>
            <a:spcAft>
              <a:spcPct val="15000"/>
            </a:spcAft>
            <a:buChar char="••"/>
          </a:pPr>
          <a:r>
            <a:rPr lang="en-US" altLang="zh-TW" sz="1800" kern="1200" dirty="0" smtClean="0"/>
            <a:t>2 </a:t>
          </a:r>
          <a:r>
            <a:rPr lang="zh-TW" altLang="en-US" sz="1800" kern="1200" dirty="0" smtClean="0"/>
            <a:t>個品牌</a:t>
          </a:r>
          <a:r>
            <a:rPr lang="en-US" altLang="zh-TW" sz="1800" kern="1200" dirty="0" smtClean="0"/>
            <a:t>  </a:t>
          </a:r>
          <a:endParaRPr lang="zh-TW" altLang="en-US" sz="1800" kern="1200" dirty="0"/>
        </a:p>
        <a:p>
          <a:pPr marL="171450" lvl="1" indent="-171450" algn="l" defTabSz="800100">
            <a:lnSpc>
              <a:spcPct val="90000"/>
            </a:lnSpc>
            <a:spcBef>
              <a:spcPct val="0"/>
            </a:spcBef>
            <a:spcAft>
              <a:spcPct val="15000"/>
            </a:spcAft>
            <a:buChar char="••"/>
          </a:pPr>
          <a:r>
            <a:rPr lang="en-US" altLang="zh-TW" sz="1800" kern="1200" dirty="0" smtClean="0"/>
            <a:t>2 </a:t>
          </a:r>
          <a:r>
            <a:rPr lang="zh-TW" altLang="en-US" sz="1800" kern="1200" dirty="0" smtClean="0"/>
            <a:t>生產基地</a:t>
          </a:r>
          <a:endParaRPr lang="zh-TW" altLang="en-US" sz="1800" kern="1200" dirty="0"/>
        </a:p>
      </dsp:txBody>
      <dsp:txXfrm>
        <a:off x="4955964" y="32901"/>
        <a:ext cx="1821526" cy="1057522"/>
      </dsp:txXfrm>
    </dsp:sp>
    <dsp:sp modelId="{C7D4A991-5EDE-4C2A-B21C-79B9E2772547}">
      <dsp:nvSpPr>
        <dsp:cNvPr id="0" name=""/>
        <dsp:cNvSpPr/>
      </dsp:nvSpPr>
      <dsp:spPr>
        <a:xfrm>
          <a:off x="306784" y="0"/>
          <a:ext cx="2766034" cy="1497766"/>
        </a:xfrm>
        <a:prstGeom prst="roundRect">
          <a:avLst>
            <a:gd name="adj" fmla="val 10000"/>
          </a:avLst>
        </a:prstGeom>
        <a:solidFill>
          <a:srgbClr val="00FFCC">
            <a:alpha val="69804"/>
          </a:srgb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endParaRPr lang="zh-TW" altLang="en-US" sz="1800" kern="1200" dirty="0"/>
        </a:p>
        <a:p>
          <a:pPr marL="171450" lvl="1" indent="-171450" algn="l" defTabSz="800100">
            <a:lnSpc>
              <a:spcPct val="90000"/>
            </a:lnSpc>
            <a:spcBef>
              <a:spcPct val="0"/>
            </a:spcBef>
            <a:spcAft>
              <a:spcPct val="15000"/>
            </a:spcAft>
            <a:buChar char="••"/>
          </a:pPr>
          <a:r>
            <a:rPr lang="en-US" altLang="zh-TW" sz="1800" kern="1200" dirty="0" smtClean="0"/>
            <a:t>35 </a:t>
          </a:r>
          <a:r>
            <a:rPr lang="zh-TW" altLang="en-US" sz="1800" kern="1200" dirty="0" smtClean="0"/>
            <a:t>個品牌</a:t>
          </a:r>
          <a:r>
            <a:rPr lang="en-US" altLang="zh-TW" sz="1800" kern="1200" dirty="0" smtClean="0"/>
            <a:t> </a:t>
          </a:r>
          <a:endParaRPr lang="zh-TW" altLang="en-US" sz="1800" kern="1200" dirty="0"/>
        </a:p>
        <a:p>
          <a:pPr marL="171450" lvl="1" indent="-171450" algn="l" defTabSz="800100">
            <a:lnSpc>
              <a:spcPct val="90000"/>
            </a:lnSpc>
            <a:spcBef>
              <a:spcPct val="0"/>
            </a:spcBef>
            <a:spcAft>
              <a:spcPct val="15000"/>
            </a:spcAft>
            <a:buChar char="••"/>
          </a:pPr>
          <a:r>
            <a:rPr lang="en-US" altLang="zh-TW" sz="1800" kern="1200" dirty="0" smtClean="0"/>
            <a:t>54 </a:t>
          </a:r>
          <a:r>
            <a:rPr lang="zh-TW" altLang="en-US" sz="1800" kern="1200" dirty="0" smtClean="0"/>
            <a:t>生產基地</a:t>
          </a:r>
          <a:endParaRPr lang="zh-TW" altLang="en-US" sz="1800" kern="1200" dirty="0"/>
        </a:p>
      </dsp:txBody>
      <dsp:txXfrm>
        <a:off x="339685" y="32901"/>
        <a:ext cx="1870421" cy="1057522"/>
      </dsp:txXfrm>
    </dsp:sp>
    <dsp:sp modelId="{4AE307FE-C352-4CAD-8655-DA5B3F8CB2C7}">
      <dsp:nvSpPr>
        <dsp:cNvPr id="0" name=""/>
        <dsp:cNvSpPr/>
      </dsp:nvSpPr>
      <dsp:spPr>
        <a:xfrm>
          <a:off x="1485117" y="266789"/>
          <a:ext cx="2026665" cy="2026665"/>
        </a:xfrm>
        <a:prstGeom prst="pieWedge">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path path="circle">
            <a:fillToRect l="100000" t="100000"/>
          </a:path>
          <a:tileRect r="-100000" b="-10000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TW" altLang="en-US" sz="2200" b="1" kern="1200" dirty="0" smtClean="0">
              <a:solidFill>
                <a:schemeClr val="tx1">
                  <a:lumMod val="85000"/>
                  <a:lumOff val="15000"/>
                </a:schemeClr>
              </a:solidFill>
            </a:rPr>
            <a:t>工具機</a:t>
          </a:r>
          <a:endParaRPr lang="en-US" altLang="zh-TW" sz="2200" b="1" kern="1200" dirty="0" smtClean="0">
            <a:solidFill>
              <a:schemeClr val="tx1">
                <a:lumMod val="85000"/>
                <a:lumOff val="15000"/>
              </a:schemeClr>
            </a:solidFill>
          </a:endParaRPr>
        </a:p>
        <a:p>
          <a:pPr lvl="0" algn="ctr" defTabSz="977900">
            <a:lnSpc>
              <a:spcPct val="90000"/>
            </a:lnSpc>
            <a:spcBef>
              <a:spcPct val="0"/>
            </a:spcBef>
            <a:spcAft>
              <a:spcPct val="35000"/>
            </a:spcAft>
          </a:pPr>
          <a:r>
            <a:rPr lang="zh-TW" altLang="en-US" sz="2200" b="1" kern="1200" dirty="0" smtClean="0">
              <a:solidFill>
                <a:schemeClr val="tx1">
                  <a:lumMod val="85000"/>
                  <a:lumOff val="15000"/>
                </a:schemeClr>
              </a:solidFill>
            </a:rPr>
            <a:t>事業群</a:t>
          </a:r>
          <a:endParaRPr lang="zh-TW" altLang="en-US" sz="2200" b="1" kern="1200" dirty="0">
            <a:solidFill>
              <a:schemeClr val="tx1">
                <a:lumMod val="85000"/>
                <a:lumOff val="15000"/>
              </a:schemeClr>
            </a:solidFill>
          </a:endParaRPr>
        </a:p>
      </dsp:txBody>
      <dsp:txXfrm>
        <a:off x="2078713" y="860385"/>
        <a:ext cx="1433069" cy="1433069"/>
      </dsp:txXfrm>
    </dsp:sp>
    <dsp:sp modelId="{06E3756D-968D-4A32-90B2-AF3C234DF991}">
      <dsp:nvSpPr>
        <dsp:cNvPr id="0" name=""/>
        <dsp:cNvSpPr/>
      </dsp:nvSpPr>
      <dsp:spPr>
        <a:xfrm rot="5400000">
          <a:off x="3605393" y="266789"/>
          <a:ext cx="2026665" cy="2026665"/>
        </a:xfrm>
        <a:prstGeom prst="pieWedge">
          <a:avLst/>
        </a:prstGeom>
        <a:gradFill flip="none" rotWithShape="0">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altLang="zh-TW" sz="2200" b="1" kern="1200" dirty="0" smtClean="0">
              <a:solidFill>
                <a:schemeClr val="tx1">
                  <a:lumMod val="85000"/>
                  <a:lumOff val="15000"/>
                </a:schemeClr>
              </a:solidFill>
            </a:rPr>
            <a:t>PCB </a:t>
          </a:r>
        </a:p>
        <a:p>
          <a:pPr lvl="0" algn="ctr" defTabSz="977900">
            <a:lnSpc>
              <a:spcPct val="90000"/>
            </a:lnSpc>
            <a:spcBef>
              <a:spcPct val="0"/>
            </a:spcBef>
            <a:spcAft>
              <a:spcPct val="35000"/>
            </a:spcAft>
          </a:pPr>
          <a:r>
            <a:rPr lang="zh-TW" altLang="en-US" sz="2200" b="1" kern="1200" dirty="0" smtClean="0">
              <a:solidFill>
                <a:schemeClr val="tx1">
                  <a:lumMod val="85000"/>
                  <a:lumOff val="15000"/>
                </a:schemeClr>
              </a:solidFill>
            </a:rPr>
            <a:t>事業群</a:t>
          </a:r>
          <a:endParaRPr lang="zh-TW" altLang="en-US" sz="2200" b="1" kern="1200" dirty="0">
            <a:solidFill>
              <a:schemeClr val="tx1">
                <a:lumMod val="85000"/>
                <a:lumOff val="15000"/>
              </a:schemeClr>
            </a:solidFill>
          </a:endParaRPr>
        </a:p>
      </dsp:txBody>
      <dsp:txXfrm rot="-5400000">
        <a:off x="3605393" y="860385"/>
        <a:ext cx="1433069" cy="1433069"/>
      </dsp:txXfrm>
    </dsp:sp>
    <dsp:sp modelId="{48FEFBED-00DC-4450-8711-079D095CB287}">
      <dsp:nvSpPr>
        <dsp:cNvPr id="0" name=""/>
        <dsp:cNvSpPr/>
      </dsp:nvSpPr>
      <dsp:spPr>
        <a:xfrm rot="10800000">
          <a:off x="3605393" y="2387065"/>
          <a:ext cx="2026665" cy="2026665"/>
        </a:xfrm>
        <a:prstGeom prst="pieWedge">
          <a:avLst/>
        </a:prstGeom>
        <a:gradFill flip="none" rotWithShape="0">
          <a:gsLst>
            <a:gs pos="0">
              <a:srgbClr val="66FF33">
                <a:shade val="30000"/>
                <a:satMod val="115000"/>
              </a:srgbClr>
            </a:gs>
            <a:gs pos="50000">
              <a:srgbClr val="66FF33">
                <a:shade val="67500"/>
                <a:satMod val="115000"/>
              </a:srgbClr>
            </a:gs>
            <a:gs pos="100000">
              <a:srgbClr val="66FF33">
                <a:shade val="100000"/>
                <a:satMod val="115000"/>
              </a:srgbClr>
            </a:gs>
          </a:gsLst>
          <a:path path="circle">
            <a:fillToRect r="100000" b="100000"/>
          </a:path>
          <a:tileRect l="-100000" t="-10000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TW" altLang="en-US" sz="2200" b="1" kern="1200" dirty="0" smtClean="0">
              <a:solidFill>
                <a:schemeClr val="tx1">
                  <a:lumMod val="85000"/>
                  <a:lumOff val="15000"/>
                </a:schemeClr>
              </a:solidFill>
            </a:rPr>
            <a:t>綠能</a:t>
          </a:r>
          <a:endParaRPr lang="en-US" altLang="zh-TW" sz="2200" b="1" kern="1200" dirty="0" smtClean="0">
            <a:solidFill>
              <a:schemeClr val="tx1">
                <a:lumMod val="85000"/>
                <a:lumOff val="15000"/>
              </a:schemeClr>
            </a:solidFill>
          </a:endParaRPr>
        </a:p>
        <a:p>
          <a:pPr lvl="0" algn="ctr" defTabSz="977900">
            <a:lnSpc>
              <a:spcPct val="90000"/>
            </a:lnSpc>
            <a:spcBef>
              <a:spcPct val="0"/>
            </a:spcBef>
            <a:spcAft>
              <a:spcPct val="35000"/>
            </a:spcAft>
          </a:pPr>
          <a:r>
            <a:rPr lang="zh-TW" altLang="en-US" sz="2200" b="1" kern="1200" dirty="0" smtClean="0">
              <a:solidFill>
                <a:schemeClr val="tx1">
                  <a:lumMod val="85000"/>
                  <a:lumOff val="15000"/>
                </a:schemeClr>
              </a:solidFill>
            </a:rPr>
            <a:t>事業群</a:t>
          </a:r>
          <a:endParaRPr lang="zh-TW" altLang="en-US" sz="2200" b="1" kern="1200" dirty="0">
            <a:solidFill>
              <a:schemeClr val="tx1">
                <a:lumMod val="85000"/>
                <a:lumOff val="15000"/>
              </a:schemeClr>
            </a:solidFill>
          </a:endParaRPr>
        </a:p>
      </dsp:txBody>
      <dsp:txXfrm rot="10800000">
        <a:off x="3605393" y="2387065"/>
        <a:ext cx="1433069" cy="1433069"/>
      </dsp:txXfrm>
    </dsp:sp>
    <dsp:sp modelId="{FD6FF098-3074-4060-BED0-C300F977CB15}">
      <dsp:nvSpPr>
        <dsp:cNvPr id="0" name=""/>
        <dsp:cNvSpPr/>
      </dsp:nvSpPr>
      <dsp:spPr>
        <a:xfrm rot="16200000">
          <a:off x="1485117" y="2387065"/>
          <a:ext cx="2026665" cy="2026665"/>
        </a:xfrm>
        <a:prstGeom prst="pieWedg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TW" altLang="en-US" sz="2200" b="1" kern="1200" dirty="0" smtClean="0">
              <a:solidFill>
                <a:schemeClr val="tx1">
                  <a:lumMod val="85000"/>
                  <a:lumOff val="15000"/>
                </a:schemeClr>
              </a:solidFill>
            </a:rPr>
            <a:t>產業設備</a:t>
          </a:r>
          <a:endParaRPr lang="en-US" altLang="zh-TW" sz="2200" b="1" kern="1200" dirty="0" smtClean="0">
            <a:solidFill>
              <a:schemeClr val="tx1">
                <a:lumMod val="85000"/>
                <a:lumOff val="15000"/>
              </a:schemeClr>
            </a:solidFill>
          </a:endParaRPr>
        </a:p>
        <a:p>
          <a:pPr lvl="0" algn="ctr" defTabSz="977900">
            <a:lnSpc>
              <a:spcPct val="90000"/>
            </a:lnSpc>
            <a:spcBef>
              <a:spcPct val="0"/>
            </a:spcBef>
            <a:spcAft>
              <a:spcPct val="35000"/>
            </a:spcAft>
          </a:pPr>
          <a:r>
            <a:rPr lang="zh-TW" altLang="en-US" sz="2200" b="1" kern="1200" dirty="0" smtClean="0">
              <a:solidFill>
                <a:schemeClr val="tx1">
                  <a:lumMod val="85000"/>
                  <a:lumOff val="15000"/>
                </a:schemeClr>
              </a:solidFill>
            </a:rPr>
            <a:t>事業群</a:t>
          </a:r>
          <a:endParaRPr lang="zh-TW" altLang="en-US" sz="2200" b="1" kern="1200" dirty="0">
            <a:solidFill>
              <a:schemeClr val="tx1">
                <a:lumMod val="85000"/>
                <a:lumOff val="15000"/>
              </a:schemeClr>
            </a:solidFill>
          </a:endParaRPr>
        </a:p>
      </dsp:txBody>
      <dsp:txXfrm rot="5400000">
        <a:off x="2078713" y="2387065"/>
        <a:ext cx="1433069" cy="1433069"/>
      </dsp:txXfrm>
    </dsp:sp>
    <dsp:sp modelId="{CC25D2BC-13C3-4DB3-8FD0-27F2C7F2A2C2}">
      <dsp:nvSpPr>
        <dsp:cNvPr id="0" name=""/>
        <dsp:cNvSpPr/>
      </dsp:nvSpPr>
      <dsp:spPr>
        <a:xfrm rot="2204803">
          <a:off x="3432152" y="2226575"/>
          <a:ext cx="245258" cy="213267"/>
        </a:xfrm>
        <a:prstGeom prst="circularArrow">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254AB9-BC9A-4DC9-93AC-2C40CF57A919}">
      <dsp:nvSpPr>
        <dsp:cNvPr id="0" name=""/>
        <dsp:cNvSpPr/>
      </dsp:nvSpPr>
      <dsp:spPr>
        <a:xfrm rot="10800000">
          <a:off x="3971594" y="2257330"/>
          <a:ext cx="167517" cy="145667"/>
        </a:xfrm>
        <a:prstGeom prst="circularArrow">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4" y="3"/>
            <a:ext cx="2949787" cy="496967"/>
          </a:xfrm>
          <a:prstGeom prst="rect">
            <a:avLst/>
          </a:prstGeom>
        </p:spPr>
        <p:txBody>
          <a:bodyPr vert="horz" lIns="91405" tIns="45701" rIns="91405" bIns="45701" rtlCol="0"/>
          <a:lstStyle>
            <a:lvl1pPr algn="l">
              <a:defRPr sz="1200"/>
            </a:lvl1pPr>
          </a:lstStyle>
          <a:p>
            <a:endParaRPr lang="zh-TW" altLang="en-US"/>
          </a:p>
        </p:txBody>
      </p:sp>
      <p:sp>
        <p:nvSpPr>
          <p:cNvPr id="3" name="日期版面配置區 2"/>
          <p:cNvSpPr>
            <a:spLocks noGrp="1"/>
          </p:cNvSpPr>
          <p:nvPr>
            <p:ph type="dt" idx="1"/>
          </p:nvPr>
        </p:nvSpPr>
        <p:spPr>
          <a:xfrm>
            <a:off x="3855841" y="3"/>
            <a:ext cx="2949787" cy="496967"/>
          </a:xfrm>
          <a:prstGeom prst="rect">
            <a:avLst/>
          </a:prstGeom>
        </p:spPr>
        <p:txBody>
          <a:bodyPr vert="horz" lIns="91405" tIns="45701" rIns="91405" bIns="45701" rtlCol="0"/>
          <a:lstStyle>
            <a:lvl1pPr algn="r">
              <a:defRPr sz="1200"/>
            </a:lvl1pPr>
          </a:lstStyle>
          <a:p>
            <a:fld id="{57A7C603-6DA8-419D-A4BF-76E128392DF6}" type="datetimeFigureOut">
              <a:rPr lang="zh-TW" altLang="en-US" smtClean="0"/>
              <a:pPr/>
              <a:t>2016/4/7</a:t>
            </a:fld>
            <a:endParaRPr lang="zh-TW" altLang="en-US"/>
          </a:p>
        </p:txBody>
      </p:sp>
      <p:sp>
        <p:nvSpPr>
          <p:cNvPr id="4" name="投影片圖像版面配置區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05" tIns="45701" rIns="91405" bIns="45701" rtlCol="0" anchor="ctr"/>
          <a:lstStyle/>
          <a:p>
            <a:endParaRPr lang="zh-TW" altLang="en-US"/>
          </a:p>
        </p:txBody>
      </p:sp>
      <p:sp>
        <p:nvSpPr>
          <p:cNvPr id="5" name="備忘稿版面配置區 4"/>
          <p:cNvSpPr>
            <a:spLocks noGrp="1"/>
          </p:cNvSpPr>
          <p:nvPr>
            <p:ph type="body" sz="quarter" idx="3"/>
          </p:nvPr>
        </p:nvSpPr>
        <p:spPr>
          <a:xfrm>
            <a:off x="680721" y="4721187"/>
            <a:ext cx="5445760" cy="4472702"/>
          </a:xfrm>
          <a:prstGeom prst="rect">
            <a:avLst/>
          </a:prstGeom>
        </p:spPr>
        <p:txBody>
          <a:bodyPr vert="horz" lIns="91405" tIns="45701" rIns="91405" bIns="45701"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4" y="9440651"/>
            <a:ext cx="2949787" cy="496967"/>
          </a:xfrm>
          <a:prstGeom prst="rect">
            <a:avLst/>
          </a:prstGeom>
        </p:spPr>
        <p:txBody>
          <a:bodyPr vert="horz" lIns="91405" tIns="45701" rIns="91405" bIns="45701"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41" y="9440651"/>
            <a:ext cx="2949787" cy="496967"/>
          </a:xfrm>
          <a:prstGeom prst="rect">
            <a:avLst/>
          </a:prstGeom>
        </p:spPr>
        <p:txBody>
          <a:bodyPr vert="horz" lIns="91405" tIns="45701" rIns="91405" bIns="45701" rtlCol="0" anchor="b"/>
          <a:lstStyle>
            <a:lvl1pPr algn="r">
              <a:defRPr sz="1200"/>
            </a:lvl1pPr>
          </a:lstStyle>
          <a:p>
            <a:fld id="{F07F4C83-2D1A-4BC5-A182-73A2636693D7}" type="slidenum">
              <a:rPr lang="zh-TW" altLang="en-US" smtClean="0"/>
              <a:pPr/>
              <a:t>‹#›</a:t>
            </a:fld>
            <a:endParaRPr lang="zh-TW" altLang="en-US"/>
          </a:p>
        </p:txBody>
      </p:sp>
    </p:spTree>
    <p:extLst>
      <p:ext uri="{BB962C8B-B14F-4D97-AF65-F5344CB8AC3E}">
        <p14:creationId xmlns:p14="http://schemas.microsoft.com/office/powerpoint/2010/main" val="94023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07F4C83-2D1A-4BC5-A182-73A2636693D7}" type="slidenum">
              <a:rPr lang="zh-TW" altLang="en-US" smtClean="0"/>
              <a:pPr/>
              <a:t>1</a:t>
            </a:fld>
            <a:endParaRPr lang="zh-TW" altLang="en-US"/>
          </a:p>
        </p:txBody>
      </p:sp>
    </p:spTree>
    <p:extLst>
      <p:ext uri="{BB962C8B-B14F-4D97-AF65-F5344CB8AC3E}">
        <p14:creationId xmlns:p14="http://schemas.microsoft.com/office/powerpoint/2010/main" val="333197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07F4C83-2D1A-4BC5-A182-73A2636693D7}" type="slidenum">
              <a:rPr lang="zh-TW" altLang="en-US" smtClean="0"/>
              <a:pPr/>
              <a:t>2</a:t>
            </a:fld>
            <a:endParaRPr lang="zh-TW" altLang="en-US"/>
          </a:p>
        </p:txBody>
      </p:sp>
    </p:spTree>
    <p:extLst>
      <p:ext uri="{BB962C8B-B14F-4D97-AF65-F5344CB8AC3E}">
        <p14:creationId xmlns:p14="http://schemas.microsoft.com/office/powerpoint/2010/main" val="143621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07F4C83-2D1A-4BC5-A182-73A2636693D7}" type="slidenum">
              <a:rPr lang="zh-TW" altLang="en-US" smtClean="0"/>
              <a:pPr/>
              <a:t>4</a:t>
            </a:fld>
            <a:endParaRPr lang="zh-TW" altLang="en-US"/>
          </a:p>
        </p:txBody>
      </p:sp>
    </p:spTree>
    <p:extLst>
      <p:ext uri="{BB962C8B-B14F-4D97-AF65-F5344CB8AC3E}">
        <p14:creationId xmlns:p14="http://schemas.microsoft.com/office/powerpoint/2010/main" val="3001973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07F4C83-2D1A-4BC5-A182-73A2636693D7}" type="slidenum">
              <a:rPr lang="zh-TW" altLang="en-US" smtClean="0"/>
              <a:pPr/>
              <a:t>13</a:t>
            </a:fld>
            <a:endParaRPr lang="zh-TW" altLang="en-US"/>
          </a:p>
        </p:txBody>
      </p:sp>
    </p:spTree>
    <p:extLst>
      <p:ext uri="{BB962C8B-B14F-4D97-AF65-F5344CB8AC3E}">
        <p14:creationId xmlns:p14="http://schemas.microsoft.com/office/powerpoint/2010/main" val="2753637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07F4C83-2D1A-4BC5-A182-73A2636693D7}" type="slidenum">
              <a:rPr lang="zh-TW" altLang="en-US" smtClean="0"/>
              <a:pPr/>
              <a:t>16</a:t>
            </a:fld>
            <a:endParaRPr lang="zh-TW" altLang="en-US"/>
          </a:p>
        </p:txBody>
      </p:sp>
    </p:spTree>
    <p:extLst>
      <p:ext uri="{BB962C8B-B14F-4D97-AF65-F5344CB8AC3E}">
        <p14:creationId xmlns:p14="http://schemas.microsoft.com/office/powerpoint/2010/main" val="1372780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A7C0CE0F-C133-4B5F-9D24-C939B2EC6D64}" type="datetimeFigureOut">
              <a:rPr lang="zh-TW" altLang="en-US" smtClean="0"/>
              <a:pPr/>
              <a:t>2016/4/7</a:t>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92A1C7F-5E1A-4369-ABB5-9A485367126D}" type="slidenum">
              <a:rPr lang="zh-TW" altLang="en-US" smtClean="0"/>
              <a:pPr/>
              <a:t>‹#›</a:t>
            </a:fld>
            <a:endParaRPr lang="zh-TW" altLang="en-US"/>
          </a:p>
        </p:txBody>
      </p:sp>
      <p:sp>
        <p:nvSpPr>
          <p:cNvPr id="7" name="投影片編號版面配置區 1"/>
          <p:cNvSpPr txBox="1">
            <a:spLocks/>
          </p:cNvSpPr>
          <p:nvPr userDrawn="1"/>
        </p:nvSpPr>
        <p:spPr>
          <a:xfrm>
            <a:off x="6542856" y="6376243"/>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AC1578-1A86-4AB8-8850-B3F52D8A1B09}" type="slidenum">
              <a:rPr lang="zh-TW" altLang="en-US" smtClean="0"/>
              <a:pPr/>
              <a:t>‹#›</a:t>
            </a:fld>
            <a:endParaRPr lang="zh-TW" altLang="en-US"/>
          </a:p>
        </p:txBody>
      </p:sp>
    </p:spTree>
    <p:extLst>
      <p:ext uri="{BB962C8B-B14F-4D97-AF65-F5344CB8AC3E}">
        <p14:creationId xmlns:p14="http://schemas.microsoft.com/office/powerpoint/2010/main" val="811781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7C0CE0F-C133-4B5F-9D24-C939B2EC6D64}" type="datetimeFigureOut">
              <a:rPr lang="zh-TW" altLang="en-US" smtClean="0"/>
              <a:pPr/>
              <a:t>2016/4/7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92A1C7F-5E1A-4369-ABB5-9A485367126D}" type="slidenum">
              <a:rPr lang="zh-TW" altLang="en-US" smtClean="0"/>
              <a:pPr/>
              <a:t>‹#›</a:t>
            </a:fld>
            <a:endParaRPr lang="zh-TW" altLang="en-US"/>
          </a:p>
        </p:txBody>
      </p:sp>
    </p:spTree>
    <p:extLst>
      <p:ext uri="{BB962C8B-B14F-4D97-AF65-F5344CB8AC3E}">
        <p14:creationId xmlns:p14="http://schemas.microsoft.com/office/powerpoint/2010/main" val="4039305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7C0CE0F-C133-4B5F-9D24-C939B2EC6D64}" type="datetimeFigureOut">
              <a:rPr lang="zh-TW" altLang="en-US" smtClean="0"/>
              <a:pPr/>
              <a:t>2016/4/7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92A1C7F-5E1A-4369-ABB5-9A485367126D}" type="slidenum">
              <a:rPr lang="zh-TW" altLang="en-US" smtClean="0"/>
              <a:pPr/>
              <a:t>‹#›</a:t>
            </a:fld>
            <a:endParaRPr lang="zh-TW" altLang="en-US"/>
          </a:p>
        </p:txBody>
      </p:sp>
    </p:spTree>
    <p:extLst>
      <p:ext uri="{BB962C8B-B14F-4D97-AF65-F5344CB8AC3E}">
        <p14:creationId xmlns:p14="http://schemas.microsoft.com/office/powerpoint/2010/main" val="314958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6" name="Titel 1"/>
          <p:cNvSpPr>
            <a:spLocks noGrp="1"/>
          </p:cNvSpPr>
          <p:nvPr>
            <p:ph type="title"/>
          </p:nvPr>
        </p:nvSpPr>
        <p:spPr>
          <a:xfrm>
            <a:off x="452544" y="0"/>
            <a:ext cx="6783282" cy="981075"/>
          </a:xfrm>
        </p:spPr>
        <p:txBody>
          <a:bodyPr vert="horz" lIns="91440" tIns="45720" rIns="91440" bIns="45720" rtlCol="0" anchor="ctr">
            <a:normAutofit/>
          </a:bodyPr>
          <a:lstStyle>
            <a:lvl1pPr>
              <a:defRPr lang="de-DE" sz="2400" dirty="0"/>
            </a:lvl1pPr>
          </a:lstStyle>
          <a:p>
            <a:pPr lvl="0"/>
            <a:r>
              <a:rPr lang="de-DE" smtClean="0"/>
              <a:t>Titelmasterformat durch Klicken bearbeiten</a:t>
            </a:r>
            <a:endParaRPr lang="de-DE" dirty="0"/>
          </a:p>
        </p:txBody>
      </p:sp>
      <p:sp>
        <p:nvSpPr>
          <p:cNvPr id="10" name="Inhaltsplatzhalter 2"/>
          <p:cNvSpPr>
            <a:spLocks noGrp="1"/>
          </p:cNvSpPr>
          <p:nvPr>
            <p:ph idx="1"/>
          </p:nvPr>
        </p:nvSpPr>
        <p:spPr>
          <a:xfrm>
            <a:off x="3575050" y="1196975"/>
            <a:ext cx="5100638" cy="4895850"/>
          </a:xfrm>
        </p:spPr>
        <p:txBody>
          <a:bodyPr vert="horz" lIns="91440" tIns="45720" rIns="91440" bIns="45720" rtlCol="0">
            <a:normAutofit/>
          </a:bodyPr>
          <a:lstStyle>
            <a:lvl1pPr>
              <a:defRPr lang="de-DE" smtClean="0"/>
            </a:lvl1pPr>
            <a:lvl2pPr>
              <a:defRPr lang="de-DE" smtClean="0"/>
            </a:lvl2pPr>
            <a:lvl3pPr>
              <a:defRPr lang="de-DE" smtClean="0"/>
            </a:lvl3pPr>
            <a:lvl4pPr>
              <a:defRPr lang="de-DE" smtClean="0"/>
            </a:lvl4pPr>
            <a:lvl5pPr>
              <a:defRPr lang="de-DE"/>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extplatzhalter 3"/>
          <p:cNvSpPr>
            <a:spLocks noGrp="1"/>
          </p:cNvSpPr>
          <p:nvPr>
            <p:ph type="body" sz="half" idx="2"/>
          </p:nvPr>
        </p:nvSpPr>
        <p:spPr>
          <a:xfrm>
            <a:off x="457200" y="1196976"/>
            <a:ext cx="3008313" cy="489585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12" name="Datumsplatzhalter 4"/>
          <p:cNvSpPr>
            <a:spLocks noGrp="1"/>
          </p:cNvSpPr>
          <p:nvPr>
            <p:ph type="dt" sz="half" idx="10"/>
          </p:nvPr>
        </p:nvSpPr>
        <p:spPr>
          <a:xfrm>
            <a:off x="6300192" y="6308726"/>
            <a:ext cx="935633" cy="549274"/>
          </a:xfrm>
        </p:spPr>
        <p:txBody>
          <a:bodyPr/>
          <a:lstStyle/>
          <a:p>
            <a:r>
              <a:rPr lang="de-DE" smtClean="0">
                <a:solidFill>
                  <a:prstClr val="white"/>
                </a:solidFill>
              </a:rPr>
              <a:t>08/2014</a:t>
            </a:r>
            <a:endParaRPr lang="de-DE">
              <a:solidFill>
                <a:prstClr val="white"/>
              </a:solidFill>
            </a:endParaRPr>
          </a:p>
        </p:txBody>
      </p:sp>
      <p:sp>
        <p:nvSpPr>
          <p:cNvPr id="13" name="Fußzeilenplatzhalter 5"/>
          <p:cNvSpPr>
            <a:spLocks noGrp="1"/>
          </p:cNvSpPr>
          <p:nvPr>
            <p:ph type="ftr" sz="quarter" idx="11"/>
          </p:nvPr>
        </p:nvSpPr>
        <p:spPr>
          <a:xfrm>
            <a:off x="468313" y="6311705"/>
            <a:ext cx="4103688" cy="546295"/>
          </a:xfrm>
        </p:spPr>
        <p:txBody>
          <a:bodyPr/>
          <a:lstStyle/>
          <a:p>
            <a:r>
              <a:rPr lang="en-US" smtClean="0">
                <a:solidFill>
                  <a:prstClr val="white"/>
                </a:solidFill>
              </a:rPr>
              <a:t>FFG Werke GmbH Company Presentation</a:t>
            </a:r>
            <a:endParaRPr lang="de-DE">
              <a:solidFill>
                <a:prstClr val="white"/>
              </a:solidFill>
            </a:endParaRPr>
          </a:p>
        </p:txBody>
      </p:sp>
      <p:sp>
        <p:nvSpPr>
          <p:cNvPr id="14" name="Foliennummernplatzhalter 6"/>
          <p:cNvSpPr>
            <a:spLocks noGrp="1"/>
          </p:cNvSpPr>
          <p:nvPr>
            <p:ph type="sldNum" sz="quarter" idx="12"/>
          </p:nvPr>
        </p:nvSpPr>
        <p:spPr>
          <a:xfrm>
            <a:off x="-10237" y="6308724"/>
            <a:ext cx="478550" cy="549276"/>
          </a:xfrm>
        </p:spPr>
        <p:txBody>
          <a:bodyPr/>
          <a:lstStyle/>
          <a:p>
            <a:fld id="{2C0126EF-E9BB-4C9F-A124-05BB7C68BF78}" type="slidenum">
              <a:rPr lang="de-DE" smtClean="0">
                <a:solidFill>
                  <a:prstClr val="white"/>
                </a:solidFill>
              </a:rPr>
              <a:pPr/>
              <a:t>‹#›</a:t>
            </a:fld>
            <a:endParaRPr lang="de-DE">
              <a:solidFill>
                <a:prstClr val="white"/>
              </a:solidFill>
            </a:endParaRPr>
          </a:p>
        </p:txBody>
      </p:sp>
      <p:cxnSp>
        <p:nvCxnSpPr>
          <p:cNvPr id="15" name="Gerade Verbindung 14"/>
          <p:cNvCxnSpPr/>
          <p:nvPr userDrawn="1"/>
        </p:nvCxnSpPr>
        <p:spPr>
          <a:xfrm>
            <a:off x="0" y="981075"/>
            <a:ext cx="9144000" cy="0"/>
          </a:xfrm>
          <a:prstGeom prst="line">
            <a:avLst/>
          </a:prstGeom>
          <a:ln w="38100">
            <a:solidFill>
              <a:srgbClr val="B6B6B6"/>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userDrawn="1"/>
        </p:nvCxnSpPr>
        <p:spPr>
          <a:xfrm>
            <a:off x="0" y="981075"/>
            <a:ext cx="9144000" cy="0"/>
          </a:xfrm>
          <a:prstGeom prst="line">
            <a:avLst/>
          </a:prstGeom>
          <a:ln w="38100">
            <a:solidFill>
              <a:srgbClr val="B6B6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2306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7C0CE0F-C133-4B5F-9D24-C939B2EC6D64}" type="datetimeFigureOut">
              <a:rPr lang="zh-TW" altLang="en-US" smtClean="0"/>
              <a:pPr/>
              <a:t>2016/4/7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92A1C7F-5E1A-4369-ABB5-9A485367126D}" type="slidenum">
              <a:rPr lang="zh-TW" altLang="en-US" smtClean="0"/>
              <a:pPr/>
              <a:t>‹#›</a:t>
            </a:fld>
            <a:endParaRPr lang="zh-TW" altLang="en-US"/>
          </a:p>
        </p:txBody>
      </p:sp>
    </p:spTree>
    <p:extLst>
      <p:ext uri="{BB962C8B-B14F-4D97-AF65-F5344CB8AC3E}">
        <p14:creationId xmlns:p14="http://schemas.microsoft.com/office/powerpoint/2010/main" val="213120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A7C0CE0F-C133-4B5F-9D24-C939B2EC6D64}" type="datetimeFigureOut">
              <a:rPr lang="zh-TW" altLang="en-US" smtClean="0"/>
              <a:pPr/>
              <a:t>2016/4/7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92A1C7F-5E1A-4369-ABB5-9A485367126D}" type="slidenum">
              <a:rPr lang="zh-TW" altLang="en-US" smtClean="0"/>
              <a:pPr/>
              <a:t>‹#›</a:t>
            </a:fld>
            <a:endParaRPr lang="zh-TW" altLang="en-US"/>
          </a:p>
        </p:txBody>
      </p:sp>
    </p:spTree>
    <p:extLst>
      <p:ext uri="{BB962C8B-B14F-4D97-AF65-F5344CB8AC3E}">
        <p14:creationId xmlns:p14="http://schemas.microsoft.com/office/powerpoint/2010/main" val="189999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A7C0CE0F-C133-4B5F-9D24-C939B2EC6D64}" type="datetimeFigureOut">
              <a:rPr lang="zh-TW" altLang="en-US" smtClean="0"/>
              <a:pPr/>
              <a:t>2016/4/7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92A1C7F-5E1A-4369-ABB5-9A485367126D}" type="slidenum">
              <a:rPr lang="zh-TW" altLang="en-US" smtClean="0"/>
              <a:pPr/>
              <a:t>‹#›</a:t>
            </a:fld>
            <a:endParaRPr lang="zh-TW" altLang="en-US"/>
          </a:p>
        </p:txBody>
      </p:sp>
    </p:spTree>
    <p:extLst>
      <p:ext uri="{BB962C8B-B14F-4D97-AF65-F5344CB8AC3E}">
        <p14:creationId xmlns:p14="http://schemas.microsoft.com/office/powerpoint/2010/main" val="3524866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A7C0CE0F-C133-4B5F-9D24-C939B2EC6D64}" type="datetimeFigureOut">
              <a:rPr lang="zh-TW" altLang="en-US" smtClean="0"/>
              <a:pPr/>
              <a:t>2016/4/7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92A1C7F-5E1A-4369-ABB5-9A485367126D}" type="slidenum">
              <a:rPr lang="zh-TW" altLang="en-US" smtClean="0"/>
              <a:pPr/>
              <a:t>‹#›</a:t>
            </a:fld>
            <a:endParaRPr lang="zh-TW" altLang="en-US"/>
          </a:p>
        </p:txBody>
      </p:sp>
    </p:spTree>
    <p:extLst>
      <p:ext uri="{BB962C8B-B14F-4D97-AF65-F5344CB8AC3E}">
        <p14:creationId xmlns:p14="http://schemas.microsoft.com/office/powerpoint/2010/main" val="1649642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A7C0CE0F-C133-4B5F-9D24-C939B2EC6D64}" type="datetimeFigureOut">
              <a:rPr lang="zh-TW" altLang="en-US" smtClean="0"/>
              <a:pPr/>
              <a:t>2016/4/7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92A1C7F-5E1A-4369-ABB5-9A485367126D}" type="slidenum">
              <a:rPr lang="zh-TW" altLang="en-US" smtClean="0"/>
              <a:pPr/>
              <a:t>‹#›</a:t>
            </a:fld>
            <a:endParaRPr lang="zh-TW" altLang="en-US"/>
          </a:p>
        </p:txBody>
      </p:sp>
    </p:spTree>
    <p:extLst>
      <p:ext uri="{BB962C8B-B14F-4D97-AF65-F5344CB8AC3E}">
        <p14:creationId xmlns:p14="http://schemas.microsoft.com/office/powerpoint/2010/main" val="295873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7C0CE0F-C133-4B5F-9D24-C939B2EC6D64}" type="datetimeFigureOut">
              <a:rPr lang="zh-TW" altLang="en-US" smtClean="0"/>
              <a:pPr/>
              <a:t>2016/4/7</a:t>
            </a:fld>
            <a:endParaRPr lang="zh-TW" altLang="en-US" dirty="0"/>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92A1C7F-5E1A-4369-ABB5-9A485367126D}" type="slidenum">
              <a:rPr lang="zh-TW" altLang="en-US" smtClean="0"/>
              <a:pPr/>
              <a:t>‹#›</a:t>
            </a:fld>
            <a:endParaRPr lang="zh-TW" altLang="en-US"/>
          </a:p>
        </p:txBody>
      </p:sp>
    </p:spTree>
    <p:extLst>
      <p:ext uri="{BB962C8B-B14F-4D97-AF65-F5344CB8AC3E}">
        <p14:creationId xmlns:p14="http://schemas.microsoft.com/office/powerpoint/2010/main" val="1434958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49"/>
            <a:ext cx="3008313" cy="1162051"/>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7C0CE0F-C133-4B5F-9D24-C939B2EC6D64}" type="datetimeFigureOut">
              <a:rPr lang="zh-TW" altLang="en-US" smtClean="0"/>
              <a:pPr/>
              <a:t>2016/4/7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92A1C7F-5E1A-4369-ABB5-9A485367126D}" type="slidenum">
              <a:rPr lang="zh-TW" altLang="en-US" smtClean="0"/>
              <a:pPr/>
              <a:t>‹#›</a:t>
            </a:fld>
            <a:endParaRPr lang="zh-TW" altLang="en-US"/>
          </a:p>
        </p:txBody>
      </p:sp>
    </p:spTree>
    <p:extLst>
      <p:ext uri="{BB962C8B-B14F-4D97-AF65-F5344CB8AC3E}">
        <p14:creationId xmlns:p14="http://schemas.microsoft.com/office/powerpoint/2010/main" val="292195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9"/>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7C0CE0F-C133-4B5F-9D24-C939B2EC6D64}" type="datetimeFigureOut">
              <a:rPr lang="zh-TW" altLang="en-US" smtClean="0"/>
              <a:pPr/>
              <a:t>2016/4/7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92A1C7F-5E1A-4369-ABB5-9A485367126D}" type="slidenum">
              <a:rPr lang="zh-TW" altLang="en-US" smtClean="0"/>
              <a:pPr/>
              <a:t>‹#›</a:t>
            </a:fld>
            <a:endParaRPr lang="zh-TW" altLang="en-US"/>
          </a:p>
        </p:txBody>
      </p:sp>
    </p:spTree>
    <p:extLst>
      <p:ext uri="{BB962C8B-B14F-4D97-AF65-F5344CB8AC3E}">
        <p14:creationId xmlns:p14="http://schemas.microsoft.com/office/powerpoint/2010/main" val="2638648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C0CE0F-C133-4B5F-9D24-C939B2EC6D64}" type="datetimeFigureOut">
              <a:rPr lang="zh-TW" altLang="en-US" smtClean="0"/>
              <a:pPr/>
              <a:t>2016/4/7</a:t>
            </a:fld>
            <a:endParaRPr lang="zh-TW" altLang="en-US"/>
          </a:p>
        </p:txBody>
      </p:sp>
      <p:sp>
        <p:nvSpPr>
          <p:cNvPr id="5" name="頁尾版面配置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A1C7F-5E1A-4369-ABB5-9A485367126D}" type="slidenum">
              <a:rPr lang="zh-TW" altLang="en-US" smtClean="0"/>
              <a:pPr/>
              <a:t>‹#›</a:t>
            </a:fld>
            <a:endParaRPr lang="zh-TW" altLang="en-US"/>
          </a:p>
        </p:txBody>
      </p:sp>
      <p:sp>
        <p:nvSpPr>
          <p:cNvPr id="10" name="投影片編號版面配置區 1"/>
          <p:cNvSpPr txBox="1">
            <a:spLocks/>
          </p:cNvSpPr>
          <p:nvPr userDrawn="1"/>
        </p:nvSpPr>
        <p:spPr>
          <a:xfrm>
            <a:off x="6542856" y="6376243"/>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AC1578-1A86-4AB8-8850-B3F52D8A1B09}" type="slidenum">
              <a:rPr lang="zh-TW" altLang="en-US" smtClean="0"/>
              <a:pPr/>
              <a:t>‹#›</a:t>
            </a:fld>
            <a:endParaRPr lang="zh-TW" altLang="en-US"/>
          </a:p>
        </p:txBody>
      </p:sp>
      <p:pic>
        <p:nvPicPr>
          <p:cNvPr id="2050" name="Picture 2"/>
          <p:cNvPicPr>
            <a:picLocks noChangeAspect="1" noChangeArrowheads="1"/>
          </p:cNvPicPr>
          <p:nvPr userDrawn="1"/>
        </p:nvPicPr>
        <p:blipFill rotWithShape="1">
          <a:blip r:embed="rId14" cstate="email">
            <a:extLst>
              <a:ext uri="{28A0092B-C50C-407E-A947-70E740481C1C}">
                <a14:useLocalDpi xmlns:a14="http://schemas.microsoft.com/office/drawing/2010/main"/>
              </a:ext>
            </a:extLst>
          </a:blip>
          <a:srcRect/>
          <a:stretch/>
        </p:blipFill>
        <p:spPr bwMode="auto">
          <a:xfrm>
            <a:off x="855015" y="6390472"/>
            <a:ext cx="1440160" cy="35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rotWithShape="1">
          <a:blip r:embed="rId15" cstate="email">
            <a:extLst>
              <a:ext uri="{28A0092B-C50C-407E-A947-70E740481C1C}">
                <a14:useLocalDpi xmlns:a14="http://schemas.microsoft.com/office/drawing/2010/main"/>
              </a:ext>
            </a:extLst>
          </a:blip>
          <a:srcRect/>
          <a:stretch/>
        </p:blipFill>
        <p:spPr bwMode="auto">
          <a:xfrm>
            <a:off x="251520" y="6417904"/>
            <a:ext cx="640580" cy="274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73576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9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0.jpeg"/><Relationship Id="rId18" Type="http://schemas.openxmlformats.org/officeDocument/2006/relationships/image" Target="../media/image90.png"/><Relationship Id="rId26" Type="http://schemas.openxmlformats.org/officeDocument/2006/relationships/image" Target="../media/image96.jpeg"/><Relationship Id="rId3" Type="http://schemas.openxmlformats.org/officeDocument/2006/relationships/image" Target="../media/image27.jpeg"/><Relationship Id="rId21" Type="http://schemas.openxmlformats.org/officeDocument/2006/relationships/image" Target="../media/image92.jpeg"/><Relationship Id="rId7" Type="http://schemas.openxmlformats.org/officeDocument/2006/relationships/image" Target="../media/image21.jpeg"/><Relationship Id="rId12" Type="http://schemas.openxmlformats.org/officeDocument/2006/relationships/image" Target="../media/image88.png"/><Relationship Id="rId17" Type="http://schemas.openxmlformats.org/officeDocument/2006/relationships/image" Target="../media/image89.png"/><Relationship Id="rId25" Type="http://schemas.openxmlformats.org/officeDocument/2006/relationships/image" Target="../media/image95.jpeg"/><Relationship Id="rId2" Type="http://schemas.openxmlformats.org/officeDocument/2006/relationships/image" Target="../media/image80.jpeg"/><Relationship Id="rId16" Type="http://schemas.openxmlformats.org/officeDocument/2006/relationships/image" Target="../media/image24.jpe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7.jpeg"/><Relationship Id="rId24" Type="http://schemas.openxmlformats.org/officeDocument/2006/relationships/image" Target="../media/image94.png"/><Relationship Id="rId5" Type="http://schemas.openxmlformats.org/officeDocument/2006/relationships/image" Target="../media/image82.png"/><Relationship Id="rId15" Type="http://schemas.openxmlformats.org/officeDocument/2006/relationships/image" Target="../media/image44.jpeg"/><Relationship Id="rId23" Type="http://schemas.openxmlformats.org/officeDocument/2006/relationships/image" Target="../media/image30.wmf"/><Relationship Id="rId28" Type="http://schemas.openxmlformats.org/officeDocument/2006/relationships/image" Target="../media/image49.png"/><Relationship Id="rId10" Type="http://schemas.openxmlformats.org/officeDocument/2006/relationships/image" Target="../media/image86.jpeg"/><Relationship Id="rId19" Type="http://schemas.openxmlformats.org/officeDocument/2006/relationships/image" Target="../media/image91.png"/><Relationship Id="rId4" Type="http://schemas.openxmlformats.org/officeDocument/2006/relationships/image" Target="../media/image81.jpeg"/><Relationship Id="rId9" Type="http://schemas.openxmlformats.org/officeDocument/2006/relationships/image" Target="../media/image85.jpeg"/><Relationship Id="rId14" Type="http://schemas.openxmlformats.org/officeDocument/2006/relationships/image" Target="../media/image8.jpeg"/><Relationship Id="rId22" Type="http://schemas.openxmlformats.org/officeDocument/2006/relationships/image" Target="../media/image93.png"/><Relationship Id="rId27" Type="http://schemas.openxmlformats.org/officeDocument/2006/relationships/image" Target="../media/image1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1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10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jpeg"/><Relationship Id="rId2"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21.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22.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1.xml"/><Relationship Id="rId6" Type="http://schemas.openxmlformats.org/officeDocument/2006/relationships/image" Target="../media/image129.jpeg"/><Relationship Id="rId5" Type="http://schemas.openxmlformats.org/officeDocument/2006/relationships/image" Target="../media/image128.gif"/><Relationship Id="rId4" Type="http://schemas.openxmlformats.org/officeDocument/2006/relationships/image" Target="../media/image127.jpeg"/></Relationships>
</file>

<file path=ppt/slides/_rels/slide23.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jpeg"/></Relationships>
</file>

<file path=ppt/slides/_rels/slide24.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1.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5.jpeg"/></Relationships>
</file>

<file path=ppt/slides/_rels/slide2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xml"/><Relationship Id="rId5" Type="http://schemas.openxmlformats.org/officeDocument/2006/relationships/image" Target="../media/image149.jpeg"/><Relationship Id="rId4" Type="http://schemas.openxmlformats.org/officeDocument/2006/relationships/image" Target="../media/image148.jpeg"/></Relationships>
</file>

<file path=ppt/slides/_rels/slide26.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1.jpeg"/><Relationship Id="rId7" Type="http://schemas.openxmlformats.org/officeDocument/2006/relationships/image" Target="../media/image154.emf"/><Relationship Id="rId2" Type="http://schemas.openxmlformats.org/officeDocument/2006/relationships/image" Target="../media/image150.emf"/><Relationship Id="rId1" Type="http://schemas.openxmlformats.org/officeDocument/2006/relationships/slideLayout" Target="../slideLayouts/slideLayout1.xml"/><Relationship Id="rId6" Type="http://schemas.openxmlformats.org/officeDocument/2006/relationships/image" Target="../media/image153.emf"/><Relationship Id="rId5" Type="http://schemas.openxmlformats.org/officeDocument/2006/relationships/image" Target="../media/image152.emf"/><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7.jpeg"/><Relationship Id="rId7" Type="http://schemas.openxmlformats.org/officeDocument/2006/relationships/image" Target="../media/image160.png"/><Relationship Id="rId2"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159.png"/><Relationship Id="rId5" Type="http://schemas.microsoft.com/office/2007/relationships/hdphoto" Target="../media/hdphoto1.wdp"/><Relationship Id="rId4" Type="http://schemas.openxmlformats.org/officeDocument/2006/relationships/image" Target="../media/image158.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2.jpeg"/><Relationship Id="rId7" Type="http://schemas.openxmlformats.org/officeDocument/2006/relationships/image" Target="../media/image166.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5.jpeg"/><Relationship Id="rId11" Type="http://schemas.openxmlformats.org/officeDocument/2006/relationships/image" Target="../media/image168.png"/><Relationship Id="rId5" Type="http://schemas.openxmlformats.org/officeDocument/2006/relationships/image" Target="../media/image164.jpeg"/><Relationship Id="rId10" Type="http://schemas.microsoft.com/office/2007/relationships/hdphoto" Target="../media/hdphoto3.wdp"/><Relationship Id="rId4" Type="http://schemas.openxmlformats.org/officeDocument/2006/relationships/image" Target="../media/image163.jpeg"/><Relationship Id="rId9" Type="http://schemas.openxmlformats.org/officeDocument/2006/relationships/image" Target="../media/image167.png"/></Relationships>
</file>

<file path=ppt/slides/_rels/slide29.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jpeg"/><Relationship Id="rId7" Type="http://schemas.openxmlformats.org/officeDocument/2006/relationships/image" Target="../media/image174.jpeg"/><Relationship Id="rId12" Type="http://schemas.openxmlformats.org/officeDocument/2006/relationships/image" Target="../media/image20.png"/><Relationship Id="rId2" Type="http://schemas.openxmlformats.org/officeDocument/2006/relationships/image" Target="../media/image169.png"/><Relationship Id="rId1" Type="http://schemas.openxmlformats.org/officeDocument/2006/relationships/slideLayout" Target="../slideLayouts/slideLayout1.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png"/><Relationship Id="rId10" Type="http://schemas.openxmlformats.org/officeDocument/2006/relationships/image" Target="../media/image177.jpeg"/><Relationship Id="rId4" Type="http://schemas.openxmlformats.org/officeDocument/2006/relationships/image" Target="../media/image171.png"/><Relationship Id="rId9" Type="http://schemas.openxmlformats.org/officeDocument/2006/relationships/image" Target="../media/image17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184.jpeg"/><Relationship Id="rId18" Type="http://schemas.openxmlformats.org/officeDocument/2006/relationships/image" Target="../media/image188.jpeg"/><Relationship Id="rId26" Type="http://schemas.openxmlformats.org/officeDocument/2006/relationships/image" Target="../media/image195.jpeg"/><Relationship Id="rId39" Type="http://schemas.openxmlformats.org/officeDocument/2006/relationships/image" Target="../media/image203.png"/><Relationship Id="rId3" Type="http://schemas.openxmlformats.org/officeDocument/2006/relationships/image" Target="../media/image180.png"/><Relationship Id="rId21" Type="http://schemas.openxmlformats.org/officeDocument/2006/relationships/image" Target="../media/image190.jpeg"/><Relationship Id="rId34" Type="http://schemas.openxmlformats.org/officeDocument/2006/relationships/image" Target="../media/image199.jpeg"/><Relationship Id="rId7" Type="http://schemas.openxmlformats.org/officeDocument/2006/relationships/image" Target="../media/image42.jpeg"/><Relationship Id="rId12" Type="http://schemas.openxmlformats.org/officeDocument/2006/relationships/image" Target="../media/image10.jpeg"/><Relationship Id="rId17" Type="http://schemas.openxmlformats.org/officeDocument/2006/relationships/hyperlink" Target="http://www.google.com.tw/url?sa=t&amp;rct=j&amp;q=&amp;esrc=s&amp;frm=1&amp;source=images&amp;cd=&amp;cad=rja&amp;uact=8&amp;ved=0CAQQjRw&amp;url=http://newhtcphone.com/clip-art-american-flag/&amp;ei=xvAjU43mC8jDkQWM8YGYCQ&amp;usg=AFQjCNHamq87hHOCJTgc5GliZP9gFVF82Q" TargetMode="External"/><Relationship Id="rId25" Type="http://schemas.openxmlformats.org/officeDocument/2006/relationships/image" Target="../media/image194.png"/><Relationship Id="rId33" Type="http://schemas.openxmlformats.org/officeDocument/2006/relationships/image" Target="../media/image198.jpeg"/><Relationship Id="rId38" Type="http://schemas.openxmlformats.org/officeDocument/2006/relationships/image" Target="../media/image15.emf"/><Relationship Id="rId2" Type="http://schemas.openxmlformats.org/officeDocument/2006/relationships/image" Target="../media/image179.jpeg"/><Relationship Id="rId16" Type="http://schemas.openxmlformats.org/officeDocument/2006/relationships/image" Target="../media/image187.png"/><Relationship Id="rId20" Type="http://schemas.openxmlformats.org/officeDocument/2006/relationships/image" Target="../media/image189.png"/><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81.jpeg"/><Relationship Id="rId11" Type="http://schemas.openxmlformats.org/officeDocument/2006/relationships/image" Target="../media/image8.jpeg"/><Relationship Id="rId24" Type="http://schemas.openxmlformats.org/officeDocument/2006/relationships/image" Target="../media/image193.png"/><Relationship Id="rId32" Type="http://schemas.openxmlformats.org/officeDocument/2006/relationships/image" Target="../media/image197.jpeg"/><Relationship Id="rId37" Type="http://schemas.openxmlformats.org/officeDocument/2006/relationships/image" Target="../media/image202.png"/><Relationship Id="rId40" Type="http://schemas.openxmlformats.org/officeDocument/2006/relationships/image" Target="../media/image27.jpeg"/><Relationship Id="rId5" Type="http://schemas.openxmlformats.org/officeDocument/2006/relationships/image" Target="../media/image44.jpeg"/><Relationship Id="rId15" Type="http://schemas.openxmlformats.org/officeDocument/2006/relationships/image" Target="../media/image186.png"/><Relationship Id="rId23" Type="http://schemas.openxmlformats.org/officeDocument/2006/relationships/image" Target="../media/image192.png"/><Relationship Id="rId28" Type="http://schemas.openxmlformats.org/officeDocument/2006/relationships/image" Target="../media/image90.png"/><Relationship Id="rId36" Type="http://schemas.openxmlformats.org/officeDocument/2006/relationships/image" Target="../media/image201.png"/><Relationship Id="rId10" Type="http://schemas.openxmlformats.org/officeDocument/2006/relationships/image" Target="../media/image183.jpeg"/><Relationship Id="rId19" Type="http://schemas.openxmlformats.org/officeDocument/2006/relationships/image" Target="../media/image24.jpeg"/><Relationship Id="rId31" Type="http://schemas.openxmlformats.org/officeDocument/2006/relationships/image" Target="../media/image94.png"/><Relationship Id="rId4" Type="http://schemas.openxmlformats.org/officeDocument/2006/relationships/image" Target="../media/image82.png"/><Relationship Id="rId9" Type="http://schemas.openxmlformats.org/officeDocument/2006/relationships/image" Target="../media/image182.jpeg"/><Relationship Id="rId14" Type="http://schemas.openxmlformats.org/officeDocument/2006/relationships/image" Target="../media/image185.png"/><Relationship Id="rId22" Type="http://schemas.openxmlformats.org/officeDocument/2006/relationships/image" Target="../media/image191.png"/><Relationship Id="rId27" Type="http://schemas.openxmlformats.org/officeDocument/2006/relationships/image" Target="../media/image21.jpeg"/><Relationship Id="rId30" Type="http://schemas.openxmlformats.org/officeDocument/2006/relationships/image" Target="../media/image196.jpeg"/><Relationship Id="rId35" Type="http://schemas.openxmlformats.org/officeDocument/2006/relationships/image" Target="../media/image200.png"/></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4.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7.xml"/><Relationship Id="rId4" Type="http://schemas.openxmlformats.org/officeDocument/2006/relationships/image" Target="../media/image20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7.xml"/><Relationship Id="rId5" Type="http://schemas.openxmlformats.org/officeDocument/2006/relationships/image" Target="../media/image215.jpeg"/><Relationship Id="rId4" Type="http://schemas.openxmlformats.org/officeDocument/2006/relationships/image" Target="../media/image214.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emf"/><Relationship Id="rId18" Type="http://schemas.openxmlformats.org/officeDocument/2006/relationships/image" Target="../media/image20.png"/><Relationship Id="rId26" Type="http://schemas.openxmlformats.org/officeDocument/2006/relationships/image" Target="../media/image28.jpeg"/><Relationship Id="rId39" Type="http://schemas.openxmlformats.org/officeDocument/2006/relationships/image" Target="../media/image41.jpeg"/><Relationship Id="rId3" Type="http://schemas.openxmlformats.org/officeDocument/2006/relationships/image" Target="../media/image5.png"/><Relationship Id="rId21" Type="http://schemas.openxmlformats.org/officeDocument/2006/relationships/image" Target="../media/image23.png"/><Relationship Id="rId34" Type="http://schemas.openxmlformats.org/officeDocument/2006/relationships/image" Target="../media/image36.jpeg"/><Relationship Id="rId42" Type="http://schemas.openxmlformats.org/officeDocument/2006/relationships/image" Target="../media/image44.jpeg"/><Relationship Id="rId47" Type="http://schemas.openxmlformats.org/officeDocument/2006/relationships/image" Target="../media/image49.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jpeg"/><Relationship Id="rId33" Type="http://schemas.openxmlformats.org/officeDocument/2006/relationships/image" Target="../media/image35.jpeg"/><Relationship Id="rId38" Type="http://schemas.openxmlformats.org/officeDocument/2006/relationships/image" Target="../media/image40.jpeg"/><Relationship Id="rId46"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jpeg"/><Relationship Id="rId29" Type="http://schemas.openxmlformats.org/officeDocument/2006/relationships/image" Target="../media/image31.wmf"/><Relationship Id="rId41"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png"/><Relationship Id="rId24" Type="http://schemas.openxmlformats.org/officeDocument/2006/relationships/image" Target="../media/image26.jpeg"/><Relationship Id="rId32" Type="http://schemas.openxmlformats.org/officeDocument/2006/relationships/image" Target="../media/image34.png"/><Relationship Id="rId37" Type="http://schemas.openxmlformats.org/officeDocument/2006/relationships/image" Target="../media/image39.jpeg"/><Relationship Id="rId40" Type="http://schemas.openxmlformats.org/officeDocument/2006/relationships/image" Target="../media/image42.jpeg"/><Relationship Id="rId45" Type="http://schemas.openxmlformats.org/officeDocument/2006/relationships/image" Target="../media/image47.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wmf"/><Relationship Id="rId36" Type="http://schemas.openxmlformats.org/officeDocument/2006/relationships/image" Target="../media/image38.jpeg"/><Relationship Id="rId10" Type="http://schemas.openxmlformats.org/officeDocument/2006/relationships/image" Target="../media/image12.jpeg"/><Relationship Id="rId19" Type="http://schemas.openxmlformats.org/officeDocument/2006/relationships/image" Target="../media/image21.jpeg"/><Relationship Id="rId31" Type="http://schemas.openxmlformats.org/officeDocument/2006/relationships/image" Target="../media/image33.png"/><Relationship Id="rId44" Type="http://schemas.openxmlformats.org/officeDocument/2006/relationships/image" Target="../media/image46.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 Id="rId22" Type="http://schemas.openxmlformats.org/officeDocument/2006/relationships/image" Target="../media/image24.jpeg"/><Relationship Id="rId27" Type="http://schemas.openxmlformats.org/officeDocument/2006/relationships/image" Target="../media/image29.wmf"/><Relationship Id="rId30" Type="http://schemas.openxmlformats.org/officeDocument/2006/relationships/image" Target="../media/image32.wmf"/><Relationship Id="rId35" Type="http://schemas.openxmlformats.org/officeDocument/2006/relationships/image" Target="../media/image37.jpeg"/><Relationship Id="rId43" Type="http://schemas.openxmlformats.org/officeDocument/2006/relationships/image" Target="../media/image45.png"/></Relationships>
</file>

<file path=ppt/slides/_rels/slide40.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17.jpeg"/><Relationship Id="rId7" Type="http://schemas.openxmlformats.org/officeDocument/2006/relationships/image" Target="../media/image220.jpeg"/><Relationship Id="rId2" Type="http://schemas.openxmlformats.org/officeDocument/2006/relationships/image" Target="../media/image216.jpeg"/><Relationship Id="rId1" Type="http://schemas.openxmlformats.org/officeDocument/2006/relationships/slideLayout" Target="../slideLayouts/slideLayout7.xml"/><Relationship Id="rId6" Type="http://schemas.openxmlformats.org/officeDocument/2006/relationships/image" Target="../media/image219.jpeg"/><Relationship Id="rId5" Type="http://schemas.openxmlformats.org/officeDocument/2006/relationships/image" Target="../media/image218.jpe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2" Type="http://schemas.openxmlformats.org/officeDocument/2006/relationships/image" Target="../media/image222.tif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3.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24.png"/></Relationships>
</file>

<file path=ppt/slides/_rels/slide4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7.xml"/><Relationship Id="rId5" Type="http://schemas.openxmlformats.org/officeDocument/2006/relationships/image" Target="../media/image230.jpeg"/><Relationship Id="rId4" Type="http://schemas.openxmlformats.org/officeDocument/2006/relationships/image" Target="../media/image22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7.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png"/></Relationships>
</file>

<file path=ppt/slides/_rels/slide4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jpeg"/><Relationship Id="rId1" Type="http://schemas.openxmlformats.org/officeDocument/2006/relationships/slideLayout" Target="../slideLayouts/slideLayout7.xml"/><Relationship Id="rId4" Type="http://schemas.openxmlformats.org/officeDocument/2006/relationships/image" Target="../media/image2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0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jpe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395536" y="534739"/>
            <a:ext cx="8424936" cy="4530120"/>
          </a:xfrm>
          <a:prstGeom prst="roundRect">
            <a:avLst>
              <a:gd name="adj" fmla="val 7288"/>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66FF"/>
              </a:solidFill>
            </a:endParaRPr>
          </a:p>
        </p:txBody>
      </p:sp>
      <p:sp>
        <p:nvSpPr>
          <p:cNvPr id="3" name="文字方塊 2"/>
          <p:cNvSpPr txBox="1"/>
          <p:nvPr/>
        </p:nvSpPr>
        <p:spPr>
          <a:xfrm>
            <a:off x="3275856" y="1089570"/>
            <a:ext cx="2954655" cy="646331"/>
          </a:xfrm>
          <a:prstGeom prst="rect">
            <a:avLst/>
          </a:prstGeom>
          <a:noFill/>
        </p:spPr>
        <p:txBody>
          <a:bodyPr wrap="none" rtlCol="0">
            <a:spAutoFit/>
          </a:bodyPr>
          <a:lstStyle/>
          <a:p>
            <a:r>
              <a:rPr lang="zh-TW" altLang="en-US" sz="3600" dirty="0" smtClean="0">
                <a:latin typeface="微軟正黑體" panose="020B0604030504040204" pitchFamily="34" charset="-120"/>
                <a:ea typeface="微軟正黑體" panose="020B0604030504040204" pitchFamily="34" charset="-120"/>
              </a:rPr>
              <a:t>友嘉實業集團</a:t>
            </a:r>
            <a:endParaRPr lang="zh-TW" altLang="en-US" sz="3600" dirty="0">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429332" y="2725757"/>
            <a:ext cx="3667992" cy="2339102"/>
          </a:xfrm>
          <a:prstGeom prst="rect">
            <a:avLst/>
          </a:prstGeom>
          <a:noFill/>
        </p:spPr>
        <p:txBody>
          <a:bodyPr wrap="none" rtlCol="0">
            <a:spAutoFit/>
          </a:bodyPr>
          <a:lstStyle/>
          <a:p>
            <a:r>
              <a:rPr lang="zh-TW" altLang="en-US" sz="5400" b="1" dirty="0" smtClean="0">
                <a:latin typeface="Segoe UI" panose="020B0502040204020203" pitchFamily="34" charset="0"/>
                <a:ea typeface="Segoe UI" panose="020B0502040204020203" pitchFamily="34" charset="0"/>
                <a:cs typeface="Segoe UI" panose="020B0502040204020203" pitchFamily="34" charset="0"/>
              </a:rPr>
              <a:t>集 團 簡 介</a:t>
            </a:r>
            <a:r>
              <a:rPr lang="zh-TW" altLang="en-US" sz="2000" b="1" dirty="0" smtClean="0">
                <a:latin typeface="Segoe UI" panose="020B0502040204020203" pitchFamily="34" charset="0"/>
                <a:ea typeface="Segoe UI" panose="020B0502040204020203" pitchFamily="34" charset="0"/>
                <a:cs typeface="Segoe UI" panose="020B0502040204020203" pitchFamily="34" charset="0"/>
              </a:rPr>
              <a:t>  </a:t>
            </a:r>
            <a:endParaRPr lang="en-US" altLang="zh-TW" sz="2000" b="1" dirty="0" smtClean="0">
              <a:latin typeface="Segoe UI" panose="020B0502040204020203" pitchFamily="34" charset="0"/>
              <a:ea typeface="Segoe UI" panose="020B0502040204020203" pitchFamily="34" charset="0"/>
              <a:cs typeface="Segoe UI" panose="020B0502040204020203" pitchFamily="34" charset="0"/>
            </a:endParaRPr>
          </a:p>
          <a:p>
            <a:r>
              <a:rPr lang="en-US" altLang="zh-TW" sz="2400" dirty="0" smtClean="0">
                <a:latin typeface="Segoe UI" panose="020B0502040204020203" pitchFamily="34" charset="0"/>
                <a:ea typeface="Segoe UI" panose="020B0502040204020203" pitchFamily="34" charset="0"/>
                <a:cs typeface="Segoe UI" panose="020B0502040204020203" pitchFamily="34" charset="0"/>
              </a:rPr>
              <a:t>Corporate Profile </a:t>
            </a:r>
          </a:p>
          <a:p>
            <a:endParaRPr lang="en-US" altLang="zh-TW" sz="2400" dirty="0" smtClean="0">
              <a:latin typeface="Segoe UI" panose="020B0502040204020203" pitchFamily="34" charset="0"/>
              <a:ea typeface="Segoe UI" panose="020B0502040204020203" pitchFamily="34" charset="0"/>
              <a:cs typeface="Segoe UI" panose="020B0502040204020203" pitchFamily="34" charset="0"/>
            </a:endParaRPr>
          </a:p>
          <a:p>
            <a:r>
              <a:rPr lang="en-US" altLang="zh-TW" sz="4400" dirty="0" smtClean="0">
                <a:latin typeface="Segoe UI" panose="020B0502040204020203" pitchFamily="34" charset="0"/>
                <a:ea typeface="Segoe UI" panose="020B0502040204020203" pitchFamily="34" charset="0"/>
                <a:cs typeface="Segoe UI" panose="020B0502040204020203" pitchFamily="34" charset="0"/>
              </a:rPr>
              <a:t>2 0 1 6. 0 4.</a:t>
            </a:r>
            <a:endParaRPr lang="zh-TW" altLang="en-US" sz="4400" dirty="0">
              <a:latin typeface="Segoe UI" panose="020B0502040204020203" pitchFamily="34" charset="0"/>
              <a:cs typeface="Segoe UI" panose="020B0502040204020203" pitchFamily="34" charset="0"/>
            </a:endParaRPr>
          </a:p>
        </p:txBody>
      </p:sp>
      <p:pic>
        <p:nvPicPr>
          <p:cNvPr id="1026" name="Picture 2" descr="F:\FFG&amp;FEELER-logo-網頁用.g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608" t="28353" r="51543" b="43294"/>
          <a:stretch/>
        </p:blipFill>
        <p:spPr bwMode="auto">
          <a:xfrm>
            <a:off x="871415" y="898296"/>
            <a:ext cx="2404441" cy="1028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639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p:cNvCxnSpPr>
            <a:stCxn id="16" idx="6"/>
          </p:cNvCxnSpPr>
          <p:nvPr/>
        </p:nvCxnSpPr>
        <p:spPr>
          <a:xfrm>
            <a:off x="4643992" y="3645016"/>
            <a:ext cx="4031696" cy="8"/>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直線接點 54"/>
          <p:cNvCxnSpPr>
            <a:endCxn id="16" idx="2"/>
          </p:cNvCxnSpPr>
          <p:nvPr/>
        </p:nvCxnSpPr>
        <p:spPr>
          <a:xfrm flipV="1">
            <a:off x="400050" y="3645016"/>
            <a:ext cx="4608000" cy="8"/>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467544" y="922075"/>
            <a:ext cx="5594325" cy="1138773"/>
          </a:xfrm>
          <a:prstGeom prst="rect">
            <a:avLst/>
          </a:prstGeom>
          <a:solidFill>
            <a:schemeClr val="accent4">
              <a:lumMod val="20000"/>
              <a:lumOff val="80000"/>
            </a:schemeClr>
          </a:solidFill>
        </p:spPr>
        <p:txBody>
          <a:bodyPr wrap="square" rtlCol="0">
            <a:spAutoFit/>
          </a:bodyPr>
          <a:lstStyle/>
          <a:p>
            <a:r>
              <a:rPr lang="en-US" altLang="zh-TW" sz="4000" b="1" dirty="0" smtClean="0"/>
              <a:t>“35</a:t>
            </a:r>
            <a:r>
              <a:rPr lang="zh-TW" altLang="en-US" sz="2800" b="1" dirty="0" smtClean="0"/>
              <a:t>品牌歷史總和超過</a:t>
            </a:r>
            <a:r>
              <a:rPr lang="en-US" altLang="zh-TW" sz="2800" b="1" dirty="0" smtClean="0"/>
              <a:t> </a:t>
            </a:r>
            <a:r>
              <a:rPr lang="en-US" altLang="zh-TW" sz="3200" b="1" dirty="0" smtClean="0">
                <a:solidFill>
                  <a:srgbClr val="FF0000"/>
                </a:solidFill>
              </a:rPr>
              <a:t>2,000</a:t>
            </a:r>
            <a:r>
              <a:rPr lang="en-US" altLang="zh-TW" sz="2800" b="1" dirty="0" smtClean="0"/>
              <a:t> </a:t>
            </a:r>
            <a:r>
              <a:rPr lang="zh-TW" altLang="en-US" sz="2800" b="1" dirty="0" smtClean="0"/>
              <a:t>年</a:t>
            </a:r>
            <a:r>
              <a:rPr lang="en-US" altLang="zh-TW" sz="4000" b="1" dirty="0" smtClean="0"/>
              <a:t>“</a:t>
            </a:r>
          </a:p>
          <a:p>
            <a:r>
              <a:rPr lang="zh-TW" altLang="en-US" sz="2800" b="1" dirty="0"/>
              <a:t>全球獨</a:t>
            </a:r>
            <a:r>
              <a:rPr lang="zh-TW" altLang="en-US" sz="2800" b="1" dirty="0" smtClean="0"/>
              <a:t>一  </a:t>
            </a:r>
            <a:r>
              <a:rPr lang="en-US" altLang="zh-TW" sz="1600" b="1" dirty="0" smtClean="0"/>
              <a:t>(</a:t>
            </a:r>
            <a:r>
              <a:rPr lang="zh-TW" altLang="en-US" sz="1600" b="1" dirty="0" smtClean="0"/>
              <a:t> 台灣、韓國、大陸無任何一家超過</a:t>
            </a:r>
            <a:r>
              <a:rPr lang="en-US" altLang="zh-TW" sz="1600" b="1" dirty="0" smtClean="0"/>
              <a:t>100</a:t>
            </a:r>
            <a:r>
              <a:rPr lang="zh-TW" altLang="en-US" sz="1600" b="1" dirty="0" smtClean="0"/>
              <a:t>年 </a:t>
            </a:r>
            <a:r>
              <a:rPr lang="en-US" altLang="zh-TW" sz="1600" b="1" dirty="0" smtClean="0"/>
              <a:t>)</a:t>
            </a:r>
            <a:endParaRPr lang="zh-TW" altLang="en-US" sz="1600" b="1" dirty="0"/>
          </a:p>
        </p:txBody>
      </p:sp>
      <p:sp>
        <p:nvSpPr>
          <p:cNvPr id="11" name="流程圖: 接點 10"/>
          <p:cNvSpPr/>
          <p:nvPr/>
        </p:nvSpPr>
        <p:spPr>
          <a:xfrm>
            <a:off x="971616" y="3573016"/>
            <a:ext cx="144000" cy="144000"/>
          </a:xfrm>
          <a:prstGeom prst="flowChartConnecto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38100">
                <a:solidFill>
                  <a:schemeClr val="tx1"/>
                </a:solidFill>
              </a:ln>
            </a:endParaRPr>
          </a:p>
        </p:txBody>
      </p:sp>
      <p:sp>
        <p:nvSpPr>
          <p:cNvPr id="15" name="流程圖: 接點 14"/>
          <p:cNvSpPr/>
          <p:nvPr/>
        </p:nvSpPr>
        <p:spPr>
          <a:xfrm>
            <a:off x="7846003" y="3573016"/>
            <a:ext cx="144000" cy="144000"/>
          </a:xfrm>
          <a:prstGeom prst="flowChartConnecto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38100">
                <a:solidFill>
                  <a:schemeClr val="tx1"/>
                </a:solidFill>
              </a:ln>
            </a:endParaRPr>
          </a:p>
        </p:txBody>
      </p:sp>
      <p:sp>
        <p:nvSpPr>
          <p:cNvPr id="16" name="流程圖: 接點 15"/>
          <p:cNvSpPr/>
          <p:nvPr/>
        </p:nvSpPr>
        <p:spPr>
          <a:xfrm>
            <a:off x="4499992" y="3573016"/>
            <a:ext cx="144000" cy="144000"/>
          </a:xfrm>
          <a:prstGeom prst="flowChartConnecto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38100">
                <a:solidFill>
                  <a:schemeClr val="tx1"/>
                </a:solidFill>
              </a:ln>
            </a:endParaRPr>
          </a:p>
        </p:txBody>
      </p:sp>
      <p:sp>
        <p:nvSpPr>
          <p:cNvPr id="13" name="矩形 12"/>
          <p:cNvSpPr/>
          <p:nvPr/>
        </p:nvSpPr>
        <p:spPr>
          <a:xfrm>
            <a:off x="997513" y="3297053"/>
            <a:ext cx="550151" cy="307777"/>
          </a:xfrm>
          <a:prstGeom prst="rect">
            <a:avLst/>
          </a:prstGeom>
        </p:spPr>
        <p:txBody>
          <a:bodyPr wrap="none">
            <a:spAutoFit/>
          </a:bodyPr>
          <a:lstStyle/>
          <a:p>
            <a:r>
              <a:rPr lang="en-US" altLang="zh-TW" sz="1400" dirty="0" smtClean="0"/>
              <a:t>1800</a:t>
            </a:r>
            <a:endParaRPr lang="zh-TW" altLang="en-US" sz="1400" dirty="0"/>
          </a:p>
        </p:txBody>
      </p:sp>
      <p:sp>
        <p:nvSpPr>
          <p:cNvPr id="21" name="矩形 20"/>
          <p:cNvSpPr/>
          <p:nvPr/>
        </p:nvSpPr>
        <p:spPr>
          <a:xfrm>
            <a:off x="7838273" y="3307577"/>
            <a:ext cx="550151" cy="307777"/>
          </a:xfrm>
          <a:prstGeom prst="rect">
            <a:avLst/>
          </a:prstGeom>
        </p:spPr>
        <p:txBody>
          <a:bodyPr wrap="none">
            <a:spAutoFit/>
          </a:bodyPr>
          <a:lstStyle/>
          <a:p>
            <a:r>
              <a:rPr lang="en-US" altLang="zh-TW" sz="1400" dirty="0" smtClean="0"/>
              <a:t>2000</a:t>
            </a:r>
            <a:endParaRPr lang="zh-TW" altLang="en-US" sz="1400" dirty="0"/>
          </a:p>
        </p:txBody>
      </p:sp>
      <p:sp>
        <p:nvSpPr>
          <p:cNvPr id="23" name="矩形 22"/>
          <p:cNvSpPr/>
          <p:nvPr/>
        </p:nvSpPr>
        <p:spPr>
          <a:xfrm>
            <a:off x="4499992" y="3284984"/>
            <a:ext cx="550151" cy="307777"/>
          </a:xfrm>
          <a:prstGeom prst="rect">
            <a:avLst/>
          </a:prstGeom>
        </p:spPr>
        <p:txBody>
          <a:bodyPr wrap="none">
            <a:spAutoFit/>
          </a:bodyPr>
          <a:lstStyle/>
          <a:p>
            <a:r>
              <a:rPr lang="en-US" altLang="zh-TW" sz="1400" dirty="0" smtClean="0"/>
              <a:t>1900</a:t>
            </a:r>
            <a:endParaRPr lang="zh-TW" altLang="en-US" sz="1400" dirty="0"/>
          </a:p>
        </p:txBody>
      </p:sp>
      <p:sp>
        <p:nvSpPr>
          <p:cNvPr id="26" name="矩形 25"/>
          <p:cNvSpPr/>
          <p:nvPr/>
        </p:nvSpPr>
        <p:spPr>
          <a:xfrm>
            <a:off x="611560" y="4146391"/>
            <a:ext cx="641522" cy="284693"/>
          </a:xfrm>
          <a:prstGeom prst="rect">
            <a:avLst/>
          </a:prstGeom>
          <a:solidFill>
            <a:schemeClr val="accent2">
              <a:lumMod val="20000"/>
              <a:lumOff val="80000"/>
            </a:schemeClr>
          </a:solidFill>
        </p:spPr>
        <p:txBody>
          <a:bodyPr wrap="none">
            <a:spAutoFit/>
          </a:bodyPr>
          <a:lstStyle/>
          <a:p>
            <a:pPr>
              <a:lnSpc>
                <a:spcPts val="1500"/>
              </a:lnSpc>
            </a:pPr>
            <a:r>
              <a:rPr lang="en-US" altLang="zh-TW" sz="1600" b="1" dirty="0" smtClean="0"/>
              <a:t>218 y</a:t>
            </a:r>
            <a:endParaRPr lang="zh-TW" altLang="en-US" sz="1600" b="1" dirty="0"/>
          </a:p>
        </p:txBody>
      </p:sp>
      <p:pic>
        <p:nvPicPr>
          <p:cNvPr id="27" name="Grafik 2"/>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3271" y="3885878"/>
            <a:ext cx="900000" cy="181218"/>
          </a:xfrm>
          <a:prstGeom prst="rect">
            <a:avLst/>
          </a:prstGeom>
        </p:spPr>
      </p:pic>
      <p:pic>
        <p:nvPicPr>
          <p:cNvPr id="34" name="Picture 2" descr="C:\Users\1355.FR\AppData\Local\Temp\Rar$DI69.384\VDF Boehring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0968" y="4209774"/>
            <a:ext cx="1252915" cy="108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P:\1450\19品牌LOGO+廠房照片\JPG\SMS-LOGO.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98934" y="2769422"/>
            <a:ext cx="648000" cy="36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492000" y="3813038"/>
            <a:ext cx="1080000" cy="223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矩形 60"/>
          <p:cNvSpPr/>
          <p:nvPr/>
        </p:nvSpPr>
        <p:spPr>
          <a:xfrm>
            <a:off x="5044855" y="2877548"/>
            <a:ext cx="936475" cy="477054"/>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1923, </a:t>
            </a:r>
          </a:p>
          <a:p>
            <a:pPr>
              <a:lnSpc>
                <a:spcPts val="1500"/>
              </a:lnSpc>
            </a:pPr>
            <a:r>
              <a:rPr lang="en-US" altLang="zh-TW" sz="1200" dirty="0" smtClean="0"/>
              <a:t>93 years</a:t>
            </a:r>
            <a:endParaRPr lang="zh-TW" altLang="en-US" sz="1200" dirty="0"/>
          </a:p>
        </p:txBody>
      </p:sp>
      <p:sp>
        <p:nvSpPr>
          <p:cNvPr id="66" name="矩形 65"/>
          <p:cNvSpPr/>
          <p:nvPr/>
        </p:nvSpPr>
        <p:spPr>
          <a:xfrm>
            <a:off x="5436467" y="5076983"/>
            <a:ext cx="936475" cy="477054"/>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1945, </a:t>
            </a:r>
          </a:p>
          <a:p>
            <a:pPr>
              <a:lnSpc>
                <a:spcPts val="1500"/>
              </a:lnSpc>
            </a:pPr>
            <a:r>
              <a:rPr lang="en-US" altLang="zh-TW" sz="1200" dirty="0" smtClean="0"/>
              <a:t>71 years</a:t>
            </a:r>
            <a:endParaRPr lang="zh-TW" altLang="en-US" sz="1200" dirty="0"/>
          </a:p>
        </p:txBody>
      </p:sp>
      <p:grpSp>
        <p:nvGrpSpPr>
          <p:cNvPr id="62" name="群組 61"/>
          <p:cNvGrpSpPr/>
          <p:nvPr/>
        </p:nvGrpSpPr>
        <p:grpSpPr>
          <a:xfrm>
            <a:off x="5999161" y="5929330"/>
            <a:ext cx="1034110" cy="845143"/>
            <a:chOff x="7272400" y="4892618"/>
            <a:chExt cx="1034110" cy="845143"/>
          </a:xfrm>
        </p:grpSpPr>
        <p:sp>
          <p:nvSpPr>
            <p:cNvPr id="67" name="矩形 66"/>
            <p:cNvSpPr/>
            <p:nvPr/>
          </p:nvSpPr>
          <p:spPr>
            <a:xfrm>
              <a:off x="7370035" y="5260707"/>
              <a:ext cx="936475" cy="477054"/>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1946, </a:t>
              </a:r>
            </a:p>
            <a:p>
              <a:pPr>
                <a:lnSpc>
                  <a:spcPts val="1500"/>
                </a:lnSpc>
              </a:pPr>
              <a:r>
                <a:rPr lang="en-US" altLang="zh-TW" sz="1200" dirty="0" smtClean="0"/>
                <a:t>70 years</a:t>
              </a:r>
              <a:endParaRPr lang="zh-TW" altLang="en-US" sz="1200" dirty="0"/>
            </a:p>
          </p:txBody>
        </p:sp>
        <p:pic>
          <p:nvPicPr>
            <p:cNvPr id="71"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272400" y="4892618"/>
              <a:ext cx="900000" cy="33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6" name="文字方塊 75"/>
          <p:cNvSpPr txBox="1"/>
          <p:nvPr/>
        </p:nvSpPr>
        <p:spPr>
          <a:xfrm>
            <a:off x="400050" y="5240077"/>
            <a:ext cx="3486852" cy="861774"/>
          </a:xfrm>
          <a:prstGeom prst="rect">
            <a:avLst/>
          </a:prstGeom>
          <a:solidFill>
            <a:schemeClr val="accent2">
              <a:lumMod val="20000"/>
              <a:lumOff val="80000"/>
            </a:schemeClr>
          </a:solidFill>
        </p:spPr>
        <p:txBody>
          <a:bodyPr wrap="none" rtlCol="0">
            <a:spAutoFit/>
          </a:bodyPr>
          <a:lstStyle/>
          <a:p>
            <a:pPr algn="ctr">
              <a:lnSpc>
                <a:spcPts val="3000"/>
              </a:lnSpc>
            </a:pPr>
            <a:r>
              <a:rPr lang="en-US" altLang="zh-TW" sz="4000" b="1" dirty="0" smtClean="0"/>
              <a:t>“</a:t>
            </a:r>
            <a:r>
              <a:rPr lang="en-US" altLang="zh-TW" sz="4000" b="1" dirty="0">
                <a:solidFill>
                  <a:srgbClr val="FF0000"/>
                </a:solidFill>
              </a:rPr>
              <a:t>7</a:t>
            </a:r>
            <a:r>
              <a:rPr lang="en-US" altLang="zh-TW" sz="4000" b="1" dirty="0" smtClean="0">
                <a:solidFill>
                  <a:srgbClr val="FF0000"/>
                </a:solidFill>
              </a:rPr>
              <a:t> </a:t>
            </a:r>
            <a:r>
              <a:rPr lang="zh-TW" altLang="en-US" sz="2400" b="1" dirty="0" smtClean="0"/>
              <a:t>個</a:t>
            </a:r>
            <a:r>
              <a:rPr lang="zh-TW" altLang="en-US" sz="2400" b="1" dirty="0" smtClean="0">
                <a:solidFill>
                  <a:srgbClr val="FF0000"/>
                </a:solidFill>
              </a:rPr>
              <a:t>百年以上品牌</a:t>
            </a:r>
            <a:r>
              <a:rPr lang="en-US" altLang="zh-TW" sz="4000" b="1" dirty="0" smtClean="0"/>
              <a:t>“</a:t>
            </a:r>
            <a:endParaRPr lang="en-US" altLang="zh-TW" sz="2400" b="1" dirty="0" smtClean="0"/>
          </a:p>
          <a:p>
            <a:pPr algn="ctr">
              <a:lnSpc>
                <a:spcPts val="3000"/>
              </a:lnSpc>
            </a:pPr>
            <a:r>
              <a:rPr lang="zh-TW" altLang="en-US" sz="2400" b="1" dirty="0"/>
              <a:t> </a:t>
            </a:r>
            <a:r>
              <a:rPr lang="zh-TW" altLang="en-US" sz="2400" b="1" dirty="0" smtClean="0"/>
              <a:t>歷史悠久</a:t>
            </a:r>
            <a:r>
              <a:rPr lang="en-US" altLang="zh-TW" sz="2400" b="1" dirty="0" smtClean="0"/>
              <a:t>, </a:t>
            </a:r>
            <a:r>
              <a:rPr lang="zh-TW" altLang="en-US" sz="2400" b="1" dirty="0" smtClean="0"/>
              <a:t>總和逾</a:t>
            </a:r>
            <a:r>
              <a:rPr lang="en-US" altLang="zh-TW" sz="2400" b="1" dirty="0" smtClean="0"/>
              <a:t>1000</a:t>
            </a:r>
            <a:r>
              <a:rPr lang="zh-TW" altLang="en-US" sz="2400" b="1" dirty="0" smtClean="0"/>
              <a:t>年</a:t>
            </a:r>
            <a:endParaRPr lang="zh-TW" altLang="en-US" sz="4000" b="1" dirty="0"/>
          </a:p>
        </p:txBody>
      </p:sp>
      <p:sp>
        <p:nvSpPr>
          <p:cNvPr id="48" name="文字方塊 47"/>
          <p:cNvSpPr txBox="1"/>
          <p:nvPr/>
        </p:nvSpPr>
        <p:spPr>
          <a:xfrm>
            <a:off x="107504" y="44624"/>
            <a:ext cx="6317755" cy="523220"/>
          </a:xfrm>
          <a:prstGeom prst="rect">
            <a:avLst/>
          </a:prstGeom>
          <a:noFill/>
        </p:spPr>
        <p:txBody>
          <a:bodyPr wrap="none">
            <a:spAutoFit/>
          </a:bodyPr>
          <a:lstStyle/>
          <a:p>
            <a:pPr fontAlgn="auto">
              <a:spcBef>
                <a:spcPts val="0"/>
              </a:spcBef>
              <a:spcAft>
                <a:spcPts val="0"/>
              </a:spcAft>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悠遠百年品牌 機床技術先驅</a:t>
            </a:r>
            <a:endParaRPr kumimoji="0" lang="en-US" altLang="zh-TW" sz="2800" b="1" dirty="0" smtClean="0">
              <a:solidFill>
                <a:prstClr val="black">
                  <a:lumMod val="85000"/>
                  <a:lumOff val="15000"/>
                </a:prstClr>
              </a:solidFill>
              <a:latin typeface="SimHei" panose="02010609060101010101" pitchFamily="49" charset="-122"/>
              <a:ea typeface="SimHei" panose="02010609060101010101" pitchFamily="49" charset="-122"/>
            </a:endParaRPr>
          </a:p>
        </p:txBody>
      </p:sp>
      <p:pic>
        <p:nvPicPr>
          <p:cNvPr id="47" name="Picture 4" descr="P:\1450\19品牌LOGO+廠房照片\LOGO\JOBS-LOGO.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48264" y="836712"/>
            <a:ext cx="720000" cy="35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372200" y="1814351"/>
            <a:ext cx="1044000" cy="36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descr="P:\1450\19品牌LOGO+廠房照片\JPG\SIGMA-LOGO.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08312" y="2967633"/>
            <a:ext cx="972000" cy="36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 descr="Q:\行銷資料\FFG FEELER Logo\FEELER-LOGO\other\logo.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804248" y="3897386"/>
            <a:ext cx="936000" cy="19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8" descr="P:\1450\19品牌LOGO+廠房照片\LOGO\台灣麗偉-LOGO.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32556" y="4367616"/>
            <a:ext cx="720000" cy="14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121384" y="5224673"/>
            <a:ext cx="720000" cy="22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1" descr="P:\1450\19品牌LOGO+廠房照片\LOGO\勝傑工業-LOGO.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90847" y="4797152"/>
            <a:ext cx="684000" cy="17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0" descr="P:\1450\19品牌LOGO+廠房照片\LOGO\眾程科技-LOGO.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064027" y="5751039"/>
            <a:ext cx="792000" cy="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矩形 69"/>
          <p:cNvSpPr/>
          <p:nvPr/>
        </p:nvSpPr>
        <p:spPr>
          <a:xfrm>
            <a:off x="6957744" y="1124744"/>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1978</a:t>
            </a:r>
          </a:p>
        </p:txBody>
      </p:sp>
      <p:sp>
        <p:nvSpPr>
          <p:cNvPr id="72" name="矩形 71"/>
          <p:cNvSpPr/>
          <p:nvPr/>
        </p:nvSpPr>
        <p:spPr>
          <a:xfrm>
            <a:off x="6666611" y="2100887"/>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1962</a:t>
            </a:r>
          </a:p>
        </p:txBody>
      </p:sp>
      <p:sp>
        <p:nvSpPr>
          <p:cNvPr id="73" name="矩形 72"/>
          <p:cNvSpPr/>
          <p:nvPr/>
        </p:nvSpPr>
        <p:spPr>
          <a:xfrm>
            <a:off x="6517575" y="3295761"/>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1950</a:t>
            </a:r>
          </a:p>
        </p:txBody>
      </p:sp>
      <p:sp>
        <p:nvSpPr>
          <p:cNvPr id="74" name="矩形 73"/>
          <p:cNvSpPr/>
          <p:nvPr/>
        </p:nvSpPr>
        <p:spPr>
          <a:xfrm>
            <a:off x="7812360" y="3861048"/>
            <a:ext cx="862737" cy="284693"/>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1981</a:t>
            </a:r>
          </a:p>
        </p:txBody>
      </p:sp>
      <p:sp>
        <p:nvSpPr>
          <p:cNvPr id="75" name="矩形 74"/>
          <p:cNvSpPr/>
          <p:nvPr/>
        </p:nvSpPr>
        <p:spPr>
          <a:xfrm>
            <a:off x="7885727" y="4299740"/>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1980</a:t>
            </a:r>
          </a:p>
        </p:txBody>
      </p:sp>
      <p:sp>
        <p:nvSpPr>
          <p:cNvPr id="77" name="矩形 76"/>
          <p:cNvSpPr/>
          <p:nvPr/>
        </p:nvSpPr>
        <p:spPr>
          <a:xfrm>
            <a:off x="7888777" y="5155524"/>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1981</a:t>
            </a:r>
          </a:p>
        </p:txBody>
      </p:sp>
      <p:sp>
        <p:nvSpPr>
          <p:cNvPr id="78" name="矩形 77"/>
          <p:cNvSpPr/>
          <p:nvPr/>
        </p:nvSpPr>
        <p:spPr>
          <a:xfrm>
            <a:off x="7884368" y="4718074"/>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1980</a:t>
            </a:r>
          </a:p>
        </p:txBody>
      </p:sp>
      <p:sp>
        <p:nvSpPr>
          <p:cNvPr id="79" name="矩形 78"/>
          <p:cNvSpPr/>
          <p:nvPr/>
        </p:nvSpPr>
        <p:spPr>
          <a:xfrm>
            <a:off x="8028384" y="5877272"/>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1988</a:t>
            </a:r>
          </a:p>
        </p:txBody>
      </p:sp>
      <p:sp>
        <p:nvSpPr>
          <p:cNvPr id="58" name="矩形 57"/>
          <p:cNvSpPr/>
          <p:nvPr/>
        </p:nvSpPr>
        <p:spPr>
          <a:xfrm>
            <a:off x="3059832" y="2798472"/>
            <a:ext cx="641522" cy="284693"/>
          </a:xfrm>
          <a:prstGeom prst="rect">
            <a:avLst/>
          </a:prstGeom>
          <a:solidFill>
            <a:schemeClr val="accent2">
              <a:lumMod val="20000"/>
              <a:lumOff val="80000"/>
            </a:schemeClr>
          </a:solidFill>
        </p:spPr>
        <p:txBody>
          <a:bodyPr wrap="none">
            <a:spAutoFit/>
          </a:bodyPr>
          <a:lstStyle/>
          <a:p>
            <a:pPr>
              <a:lnSpc>
                <a:spcPts val="1500"/>
              </a:lnSpc>
            </a:pPr>
            <a:r>
              <a:rPr lang="en-US" altLang="zh-TW" sz="1600" b="1" dirty="0" smtClean="0"/>
              <a:t>152 y</a:t>
            </a:r>
            <a:endParaRPr lang="zh-TW" altLang="en-US" sz="1600" b="1" dirty="0"/>
          </a:p>
        </p:txBody>
      </p:sp>
      <p:sp>
        <p:nvSpPr>
          <p:cNvPr id="65" name="矩形 64"/>
          <p:cNvSpPr/>
          <p:nvPr/>
        </p:nvSpPr>
        <p:spPr>
          <a:xfrm>
            <a:off x="1979712" y="3144307"/>
            <a:ext cx="641522" cy="284693"/>
          </a:xfrm>
          <a:prstGeom prst="rect">
            <a:avLst/>
          </a:prstGeom>
          <a:solidFill>
            <a:schemeClr val="accent2">
              <a:lumMod val="20000"/>
              <a:lumOff val="80000"/>
            </a:schemeClr>
          </a:solidFill>
        </p:spPr>
        <p:txBody>
          <a:bodyPr wrap="none">
            <a:spAutoFit/>
          </a:bodyPr>
          <a:lstStyle/>
          <a:p>
            <a:pPr>
              <a:lnSpc>
                <a:spcPts val="1500"/>
              </a:lnSpc>
            </a:pPr>
            <a:r>
              <a:rPr lang="en-US" altLang="zh-TW" sz="1600" b="1" dirty="0" smtClean="0"/>
              <a:t>162 y</a:t>
            </a:r>
            <a:endParaRPr lang="zh-TW" altLang="en-US" sz="1600" b="1" dirty="0"/>
          </a:p>
        </p:txBody>
      </p:sp>
      <p:sp>
        <p:nvSpPr>
          <p:cNvPr id="80" name="矩形 79"/>
          <p:cNvSpPr/>
          <p:nvPr/>
        </p:nvSpPr>
        <p:spPr>
          <a:xfrm>
            <a:off x="1763688" y="4440451"/>
            <a:ext cx="641522" cy="284693"/>
          </a:xfrm>
          <a:prstGeom prst="rect">
            <a:avLst/>
          </a:prstGeom>
          <a:solidFill>
            <a:schemeClr val="accent2">
              <a:lumMod val="20000"/>
              <a:lumOff val="80000"/>
            </a:schemeClr>
          </a:solidFill>
        </p:spPr>
        <p:txBody>
          <a:bodyPr wrap="none">
            <a:spAutoFit/>
          </a:bodyPr>
          <a:lstStyle/>
          <a:p>
            <a:pPr>
              <a:lnSpc>
                <a:spcPts val="1500"/>
              </a:lnSpc>
            </a:pPr>
            <a:r>
              <a:rPr lang="en-US" altLang="zh-TW" sz="1600" b="1" dirty="0" smtClean="0"/>
              <a:t>172 y</a:t>
            </a:r>
            <a:endParaRPr lang="zh-TW" altLang="en-US" sz="1600" b="1" dirty="0"/>
          </a:p>
        </p:txBody>
      </p:sp>
      <p:sp>
        <p:nvSpPr>
          <p:cNvPr id="81" name="矩形 80"/>
          <p:cNvSpPr/>
          <p:nvPr/>
        </p:nvSpPr>
        <p:spPr>
          <a:xfrm>
            <a:off x="3531627" y="4077072"/>
            <a:ext cx="641522" cy="284693"/>
          </a:xfrm>
          <a:prstGeom prst="rect">
            <a:avLst/>
          </a:prstGeom>
          <a:solidFill>
            <a:schemeClr val="accent2">
              <a:lumMod val="20000"/>
              <a:lumOff val="80000"/>
            </a:schemeClr>
          </a:solidFill>
        </p:spPr>
        <p:txBody>
          <a:bodyPr wrap="none">
            <a:spAutoFit/>
          </a:bodyPr>
          <a:lstStyle/>
          <a:p>
            <a:pPr>
              <a:lnSpc>
                <a:spcPts val="1500"/>
              </a:lnSpc>
            </a:pPr>
            <a:r>
              <a:rPr lang="en-US" altLang="zh-TW" sz="1600" b="1" dirty="0" smtClean="0"/>
              <a:t>127 y</a:t>
            </a:r>
            <a:endParaRPr lang="zh-TW" altLang="en-US" sz="1600" b="1" dirty="0"/>
          </a:p>
        </p:txBody>
      </p:sp>
      <p:sp>
        <p:nvSpPr>
          <p:cNvPr id="82" name="矩形 81"/>
          <p:cNvSpPr/>
          <p:nvPr/>
        </p:nvSpPr>
        <p:spPr>
          <a:xfrm>
            <a:off x="4087540" y="4856218"/>
            <a:ext cx="641522" cy="284693"/>
          </a:xfrm>
          <a:prstGeom prst="rect">
            <a:avLst/>
          </a:prstGeom>
          <a:solidFill>
            <a:schemeClr val="accent2">
              <a:lumMod val="20000"/>
              <a:lumOff val="80000"/>
            </a:schemeClr>
          </a:solidFill>
        </p:spPr>
        <p:txBody>
          <a:bodyPr wrap="none">
            <a:spAutoFit/>
          </a:bodyPr>
          <a:lstStyle/>
          <a:p>
            <a:pPr>
              <a:lnSpc>
                <a:spcPts val="1500"/>
              </a:lnSpc>
            </a:pPr>
            <a:r>
              <a:rPr lang="en-US" altLang="zh-TW" sz="1600" b="1" dirty="0" smtClean="0"/>
              <a:t>116 y</a:t>
            </a:r>
            <a:endParaRPr lang="zh-TW" altLang="en-US" sz="1600" b="1" dirty="0"/>
          </a:p>
        </p:txBody>
      </p:sp>
      <p:pic>
        <p:nvPicPr>
          <p:cNvPr id="52" name="Picture 2" descr="Q:\行銷資料\FFG FEELER logo&amp;CIS\2014 ALL工具機品牌.jp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59425" t="74948" r="31247" b="19594"/>
          <a:stretch/>
        </p:blipFill>
        <p:spPr bwMode="auto">
          <a:xfrm>
            <a:off x="4717340" y="5301208"/>
            <a:ext cx="612000" cy="335839"/>
          </a:xfrm>
          <a:prstGeom prst="rect">
            <a:avLst/>
          </a:prstGeom>
          <a:noFill/>
          <a:extLst>
            <a:ext uri="{909E8E84-426E-40DD-AFC4-6F175D3DCCD1}">
              <a14:hiddenFill xmlns:a14="http://schemas.microsoft.com/office/drawing/2010/main">
                <a:solidFill>
                  <a:srgbClr val="FFFFFF"/>
                </a:solidFill>
              </a14:hiddenFill>
            </a:ext>
          </a:extLst>
        </p:spPr>
      </p:pic>
      <p:sp>
        <p:nvSpPr>
          <p:cNvPr id="56" name="矩形 55"/>
          <p:cNvSpPr/>
          <p:nvPr/>
        </p:nvSpPr>
        <p:spPr>
          <a:xfrm>
            <a:off x="4644008" y="5747308"/>
            <a:ext cx="936475" cy="477054"/>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1922, </a:t>
            </a:r>
          </a:p>
          <a:p>
            <a:pPr>
              <a:lnSpc>
                <a:spcPts val="1500"/>
              </a:lnSpc>
            </a:pPr>
            <a:r>
              <a:rPr lang="en-US" altLang="zh-TW" sz="1200" dirty="0" smtClean="0"/>
              <a:t>94 years</a:t>
            </a:r>
            <a:endParaRPr lang="zh-TW" altLang="en-US" sz="1200" dirty="0"/>
          </a:p>
        </p:txBody>
      </p:sp>
      <p:pic>
        <p:nvPicPr>
          <p:cNvPr id="83" name="Picture 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318126" y="4842474"/>
            <a:ext cx="910058" cy="18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descr="dmc logo"/>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076056" y="3901689"/>
            <a:ext cx="613547" cy="3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矩形 68"/>
          <p:cNvSpPr/>
          <p:nvPr/>
        </p:nvSpPr>
        <p:spPr>
          <a:xfrm>
            <a:off x="5148064" y="4176082"/>
            <a:ext cx="936475" cy="477054"/>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1944, </a:t>
            </a:r>
          </a:p>
          <a:p>
            <a:pPr>
              <a:lnSpc>
                <a:spcPts val="1500"/>
              </a:lnSpc>
            </a:pPr>
            <a:r>
              <a:rPr lang="en-US" altLang="zh-TW" sz="1200" dirty="0" smtClean="0"/>
              <a:t>72 years</a:t>
            </a:r>
            <a:endParaRPr lang="zh-TW" altLang="en-US" sz="1200" dirty="0"/>
          </a:p>
        </p:txBody>
      </p:sp>
      <p:pic>
        <p:nvPicPr>
          <p:cNvPr id="84" name="Picture 2"/>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023262" y="2430072"/>
            <a:ext cx="1381199" cy="124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3"/>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111331" y="4533681"/>
            <a:ext cx="663736" cy="19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2"/>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646353" y="5429264"/>
            <a:ext cx="1000132" cy="428628"/>
          </a:xfrm>
          <a:prstGeom prst="rect">
            <a:avLst/>
          </a:prstGeom>
          <a:noFill/>
          <a:ln w="9525">
            <a:noFill/>
            <a:miter lim="800000"/>
            <a:headEnd/>
            <a:tailEnd/>
          </a:ln>
          <a:effectLst/>
        </p:spPr>
      </p:pic>
      <p:sp>
        <p:nvSpPr>
          <p:cNvPr id="91" name="矩形 90"/>
          <p:cNvSpPr/>
          <p:nvPr/>
        </p:nvSpPr>
        <p:spPr>
          <a:xfrm>
            <a:off x="6860667" y="5786454"/>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1970</a:t>
            </a:r>
          </a:p>
        </p:txBody>
      </p:sp>
      <p:pic>
        <p:nvPicPr>
          <p:cNvPr id="86" name="Picture 2"/>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a:stretch/>
        </p:blipFill>
        <p:spPr bwMode="auto">
          <a:xfrm>
            <a:off x="7884368" y="2719697"/>
            <a:ext cx="755708" cy="341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 name="矩形 86"/>
          <p:cNvSpPr/>
          <p:nvPr/>
        </p:nvSpPr>
        <p:spPr>
          <a:xfrm>
            <a:off x="7956376" y="3079737"/>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2005</a:t>
            </a:r>
          </a:p>
        </p:txBody>
      </p:sp>
      <p:pic>
        <p:nvPicPr>
          <p:cNvPr id="89" name="Picture 2"/>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099712" y="2158492"/>
            <a:ext cx="864776" cy="24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矩形 93"/>
          <p:cNvSpPr/>
          <p:nvPr/>
        </p:nvSpPr>
        <p:spPr>
          <a:xfrm>
            <a:off x="8100392" y="2431665"/>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2006</a:t>
            </a:r>
          </a:p>
        </p:txBody>
      </p:sp>
      <p:sp>
        <p:nvSpPr>
          <p:cNvPr id="95" name="矩形 94"/>
          <p:cNvSpPr/>
          <p:nvPr/>
        </p:nvSpPr>
        <p:spPr>
          <a:xfrm>
            <a:off x="7931445" y="1927609"/>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2005</a:t>
            </a:r>
          </a:p>
        </p:txBody>
      </p:sp>
      <p:sp>
        <p:nvSpPr>
          <p:cNvPr id="96" name="矩形 95"/>
          <p:cNvSpPr/>
          <p:nvPr/>
        </p:nvSpPr>
        <p:spPr>
          <a:xfrm>
            <a:off x="7957735" y="1268760"/>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2005</a:t>
            </a:r>
          </a:p>
        </p:txBody>
      </p:sp>
      <p:pic>
        <p:nvPicPr>
          <p:cNvPr id="97" name="Picture 2"/>
          <p:cNvPicPr>
            <a:picLocks noChangeAspect="1" noChangeArrowheads="1"/>
          </p:cNvPicPr>
          <p:nvPr/>
        </p:nvPicPr>
        <p:blipFill>
          <a:blip r:embed="rId23" cstate="email">
            <a:extLst>
              <a:ext uri="{28A0092B-C50C-407E-A947-70E740481C1C}">
                <a14:useLocalDpi xmlns:a14="http://schemas.microsoft.com/office/drawing/2010/main"/>
              </a:ext>
            </a:extLst>
          </a:blip>
          <a:stretch>
            <a:fillRect/>
          </a:stretch>
        </p:blipFill>
        <p:spPr bwMode="auto">
          <a:xfrm>
            <a:off x="4875882" y="2572022"/>
            <a:ext cx="1185987" cy="24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a:blip r:embed="rId24" cstate="email">
            <a:clrChange>
              <a:clrFrom>
                <a:srgbClr val="E6E6E6"/>
              </a:clrFrom>
              <a:clrTo>
                <a:srgbClr val="E6E6E6">
                  <a:alpha val="0"/>
                </a:srgbClr>
              </a:clrTo>
            </a:clrChange>
            <a:extLst>
              <a:ext uri="{28A0092B-C50C-407E-A947-70E740481C1C}">
                <a14:useLocalDpi xmlns:a14="http://schemas.microsoft.com/office/drawing/2010/main"/>
              </a:ext>
            </a:extLst>
          </a:blip>
          <a:srcRect/>
          <a:stretch>
            <a:fillRect/>
          </a:stretch>
        </p:blipFill>
        <p:spPr bwMode="auto">
          <a:xfrm>
            <a:off x="2627784" y="4581128"/>
            <a:ext cx="1382553" cy="220620"/>
          </a:xfrm>
          <a:prstGeom prst="rect">
            <a:avLst/>
          </a:prstGeom>
          <a:noFill/>
          <a:ln w="9525">
            <a:noFill/>
            <a:miter lim="800000"/>
            <a:headEnd/>
            <a:tailEnd/>
          </a:ln>
        </p:spPr>
      </p:pic>
      <p:sp>
        <p:nvSpPr>
          <p:cNvPr id="88" name="矩形 87"/>
          <p:cNvSpPr/>
          <p:nvPr/>
        </p:nvSpPr>
        <p:spPr>
          <a:xfrm>
            <a:off x="3340215" y="4801748"/>
            <a:ext cx="641522" cy="284693"/>
          </a:xfrm>
          <a:prstGeom prst="rect">
            <a:avLst/>
          </a:prstGeom>
          <a:solidFill>
            <a:schemeClr val="accent2">
              <a:lumMod val="20000"/>
              <a:lumOff val="80000"/>
            </a:schemeClr>
          </a:solidFill>
        </p:spPr>
        <p:txBody>
          <a:bodyPr wrap="none">
            <a:spAutoFit/>
          </a:bodyPr>
          <a:lstStyle/>
          <a:p>
            <a:pPr>
              <a:lnSpc>
                <a:spcPts val="1500"/>
              </a:lnSpc>
            </a:pPr>
            <a:r>
              <a:rPr lang="en-US" altLang="zh-TW" sz="1600" b="1" dirty="0" smtClean="0"/>
              <a:t>144 y</a:t>
            </a:r>
            <a:endParaRPr lang="zh-TW" altLang="en-US" sz="1600" b="1" dirty="0"/>
          </a:p>
        </p:txBody>
      </p:sp>
      <p:pic>
        <p:nvPicPr>
          <p:cNvPr id="98" name="Picture 2"/>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7970778" y="1036900"/>
            <a:ext cx="828000" cy="11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4"/>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8027688" y="1682343"/>
            <a:ext cx="648000" cy="15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4"/>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t="22213" r="75683" b="22286"/>
          <a:stretch/>
        </p:blipFill>
        <p:spPr bwMode="auto">
          <a:xfrm>
            <a:off x="8195838" y="6226120"/>
            <a:ext cx="573227"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矩形 92"/>
          <p:cNvSpPr/>
          <p:nvPr/>
        </p:nvSpPr>
        <p:spPr>
          <a:xfrm>
            <a:off x="8085595" y="6469691"/>
            <a:ext cx="950901" cy="271677"/>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1995</a:t>
            </a:r>
          </a:p>
        </p:txBody>
      </p:sp>
      <p:pic>
        <p:nvPicPr>
          <p:cNvPr id="100" name="Picture 2"/>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6273712" y="2343491"/>
            <a:ext cx="656382" cy="330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矩形 100"/>
          <p:cNvSpPr/>
          <p:nvPr/>
        </p:nvSpPr>
        <p:spPr>
          <a:xfrm>
            <a:off x="6289141" y="4713871"/>
            <a:ext cx="903180" cy="284693"/>
          </a:xfrm>
          <a:prstGeom prst="rect">
            <a:avLst/>
          </a:prstGeom>
          <a:solidFill>
            <a:schemeClr val="accent5">
              <a:lumMod val="20000"/>
              <a:lumOff val="80000"/>
            </a:schemeClr>
          </a:solidFill>
        </p:spPr>
        <p:txBody>
          <a:bodyPr wrap="square">
            <a:spAutoFit/>
          </a:bodyPr>
          <a:lstStyle/>
          <a:p>
            <a:pPr>
              <a:lnSpc>
                <a:spcPts val="1500"/>
              </a:lnSpc>
            </a:pPr>
            <a:r>
              <a:rPr lang="en-US" altLang="zh-TW" sz="1200" dirty="0" smtClean="0"/>
              <a:t>Since </a:t>
            </a:r>
            <a:r>
              <a:rPr lang="en-US" altLang="zh-TW" sz="1200" dirty="0" smtClean="0"/>
              <a:t>1950</a:t>
            </a:r>
            <a:endParaRPr lang="en-US" altLang="zh-TW" sz="1200" dirty="0" smtClean="0"/>
          </a:p>
        </p:txBody>
      </p:sp>
      <p:sp>
        <p:nvSpPr>
          <p:cNvPr id="102" name="矩形 101"/>
          <p:cNvSpPr/>
          <p:nvPr/>
        </p:nvSpPr>
        <p:spPr>
          <a:xfrm>
            <a:off x="6170534" y="2708920"/>
            <a:ext cx="862737" cy="277255"/>
          </a:xfrm>
          <a:prstGeom prst="rect">
            <a:avLst/>
          </a:prstGeom>
          <a:solidFill>
            <a:schemeClr val="accent5">
              <a:lumMod val="20000"/>
              <a:lumOff val="80000"/>
            </a:schemeClr>
          </a:solidFill>
        </p:spPr>
        <p:txBody>
          <a:bodyPr wrap="none">
            <a:spAutoFit/>
          </a:bodyPr>
          <a:lstStyle/>
          <a:p>
            <a:pPr>
              <a:lnSpc>
                <a:spcPts val="1500"/>
              </a:lnSpc>
            </a:pPr>
            <a:r>
              <a:rPr lang="en-US" altLang="zh-TW" sz="1200" dirty="0" smtClean="0"/>
              <a:t>Since 1948</a:t>
            </a:r>
          </a:p>
        </p:txBody>
      </p:sp>
      <p:sp>
        <p:nvSpPr>
          <p:cNvPr id="104" name="文字方塊 103"/>
          <p:cNvSpPr txBox="1"/>
          <p:nvPr/>
        </p:nvSpPr>
        <p:spPr>
          <a:xfrm>
            <a:off x="5996488" y="4445654"/>
            <a:ext cx="1556062" cy="338554"/>
          </a:xfrm>
          <a:prstGeom prst="rect">
            <a:avLst/>
          </a:prstGeom>
          <a:noFill/>
        </p:spPr>
        <p:txBody>
          <a:bodyPr wrap="square" rtlCol="0">
            <a:spAutoFit/>
          </a:bodyPr>
          <a:lstStyle/>
          <a:p>
            <a:pPr algn="ctr"/>
            <a:r>
              <a:rPr lang="zh-TW" altLang="en-US" sz="1600" b="1" dirty="0" smtClean="0">
                <a:solidFill>
                  <a:schemeClr val="tx2"/>
                </a:solidFill>
                <a:latin typeface="微軟正黑體" panose="020B0604030504040204" pitchFamily="34" charset="-120"/>
                <a:ea typeface="微軟正黑體" panose="020B0604030504040204" pitchFamily="34" charset="-120"/>
              </a:rPr>
              <a:t>友佳齐重</a:t>
            </a:r>
            <a:endParaRPr lang="zh-TW" altLang="en-US" sz="1600" b="1" dirty="0">
              <a:solidFill>
                <a:schemeClr val="tx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76995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3785999" y="971437"/>
            <a:ext cx="1665841" cy="461665"/>
          </a:xfrm>
          <a:prstGeom prst="rect">
            <a:avLst/>
          </a:prstGeom>
          <a:solidFill>
            <a:srgbClr val="3366FF"/>
          </a:solidFill>
        </p:spPr>
        <p:style>
          <a:lnRef idx="1">
            <a:schemeClr val="accent5"/>
          </a:lnRef>
          <a:fillRef idx="3">
            <a:schemeClr val="accent5"/>
          </a:fillRef>
          <a:effectRef idx="2">
            <a:schemeClr val="accent5"/>
          </a:effectRef>
          <a:fontRef idx="minor">
            <a:schemeClr val="lt1"/>
          </a:fontRef>
        </p:style>
        <p:txBody>
          <a:bodyPr wrap="none" rtlCol="0">
            <a:spAutoFit/>
          </a:bodyPr>
          <a:lstStyle/>
          <a:p>
            <a:pPr algn="ctr"/>
            <a:r>
              <a:rPr lang="en-US" altLang="zh-TW" sz="2400" dirty="0" smtClean="0"/>
              <a:t>PCB </a:t>
            </a:r>
            <a:r>
              <a:rPr lang="zh-TW" altLang="en-US" sz="2400" dirty="0" smtClean="0"/>
              <a:t>事業群</a:t>
            </a:r>
            <a:endParaRPr lang="en-US" altLang="zh-TW" sz="2400" dirty="0" smtClean="0"/>
          </a:p>
        </p:txBody>
      </p:sp>
      <p:sp>
        <p:nvSpPr>
          <p:cNvPr id="12" name="文字方塊 11"/>
          <p:cNvSpPr txBox="1"/>
          <p:nvPr/>
        </p:nvSpPr>
        <p:spPr>
          <a:xfrm>
            <a:off x="3849233" y="2032596"/>
            <a:ext cx="1467068" cy="400110"/>
          </a:xfrm>
          <a:prstGeom prst="rect">
            <a:avLst/>
          </a:prstGeom>
          <a:solidFill>
            <a:srgbClr val="3366FF"/>
          </a:solidFill>
          <a:effectLst/>
        </p:spPr>
        <p:style>
          <a:lnRef idx="1">
            <a:schemeClr val="accent5"/>
          </a:lnRef>
          <a:fillRef idx="3">
            <a:schemeClr val="accent5"/>
          </a:fillRef>
          <a:effectRef idx="2">
            <a:schemeClr val="accent5"/>
          </a:effectRef>
          <a:fontRef idx="minor">
            <a:schemeClr val="lt1"/>
          </a:fontRef>
        </p:style>
        <p:txBody>
          <a:bodyPr wrap="none" rtlCol="0">
            <a:spAutoFit/>
          </a:bodyPr>
          <a:lstStyle/>
          <a:p>
            <a:pPr algn="ctr"/>
            <a:r>
              <a:rPr lang="zh-TW" altLang="en-US" sz="2000" dirty="0" smtClean="0"/>
              <a:t>台灣事業部</a:t>
            </a:r>
            <a:endParaRPr lang="zh-TW" altLang="en-US" sz="2000" dirty="0"/>
          </a:p>
        </p:txBody>
      </p:sp>
      <p:sp>
        <p:nvSpPr>
          <p:cNvPr id="20" name="文字方塊 19"/>
          <p:cNvSpPr txBox="1"/>
          <p:nvPr/>
        </p:nvSpPr>
        <p:spPr>
          <a:xfrm>
            <a:off x="5502851" y="2996952"/>
            <a:ext cx="307777" cy="1260000"/>
          </a:xfrm>
          <a:prstGeom prst="rect">
            <a:avLst/>
          </a:prstGeom>
          <a:solidFill>
            <a:srgbClr val="66CCFF"/>
          </a:solidFill>
        </p:spPr>
        <p:txBody>
          <a:bodyPr vert="eaVert" wrap="square" lIns="0" tIns="0" rIns="0" bIns="0" rtlCol="0" anchor="ctr" anchorCtr="0">
            <a:spAutoFit/>
          </a:bodyPr>
          <a:lstStyle/>
          <a:p>
            <a:pPr algn="ctr"/>
            <a:r>
              <a:rPr lang="zh-TW" altLang="en-US" sz="2000" dirty="0" smtClean="0"/>
              <a:t>日翔</a:t>
            </a:r>
            <a:endParaRPr lang="zh-TW" altLang="en-US" sz="2000" dirty="0"/>
          </a:p>
        </p:txBody>
      </p:sp>
      <p:cxnSp>
        <p:nvCxnSpPr>
          <p:cNvPr id="72" name="直線單箭頭接點 71"/>
          <p:cNvCxnSpPr/>
          <p:nvPr/>
        </p:nvCxnSpPr>
        <p:spPr>
          <a:xfrm flipH="1">
            <a:off x="4556105" y="1700808"/>
            <a:ext cx="0" cy="314033"/>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76" name="直線接點 75"/>
          <p:cNvCxnSpPr/>
          <p:nvPr/>
        </p:nvCxnSpPr>
        <p:spPr>
          <a:xfrm>
            <a:off x="3382997" y="2720840"/>
            <a:ext cx="2273742"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81" name="直線單箭頭接點 80"/>
          <p:cNvCxnSpPr/>
          <p:nvPr/>
        </p:nvCxnSpPr>
        <p:spPr>
          <a:xfrm flipH="1">
            <a:off x="3388514" y="2744952"/>
            <a:ext cx="0" cy="252000"/>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84" name="直線單箭頭接點 83"/>
          <p:cNvCxnSpPr/>
          <p:nvPr/>
        </p:nvCxnSpPr>
        <p:spPr>
          <a:xfrm flipH="1">
            <a:off x="5656738" y="2720839"/>
            <a:ext cx="0" cy="252000"/>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93" name="直線接點 92"/>
          <p:cNvCxnSpPr/>
          <p:nvPr/>
        </p:nvCxnSpPr>
        <p:spPr>
          <a:xfrm>
            <a:off x="4577799" y="2401928"/>
            <a:ext cx="0" cy="31680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7" name="直線接點 106"/>
          <p:cNvCxnSpPr/>
          <p:nvPr/>
        </p:nvCxnSpPr>
        <p:spPr>
          <a:xfrm>
            <a:off x="3379068" y="4256952"/>
            <a:ext cx="0" cy="396184"/>
          </a:xfrm>
          <a:prstGeom prst="line">
            <a:avLst/>
          </a:prstGeom>
        </p:spPr>
        <p:style>
          <a:lnRef idx="1">
            <a:schemeClr val="accent3"/>
          </a:lnRef>
          <a:fillRef idx="0">
            <a:schemeClr val="accent3"/>
          </a:fillRef>
          <a:effectRef idx="0">
            <a:schemeClr val="accent3"/>
          </a:effectRef>
          <a:fontRef idx="minor">
            <a:schemeClr val="tx1"/>
          </a:fontRef>
        </p:style>
      </p:cxnSp>
      <p:cxnSp>
        <p:nvCxnSpPr>
          <p:cNvPr id="121" name="直線接點 120"/>
          <p:cNvCxnSpPr/>
          <p:nvPr/>
        </p:nvCxnSpPr>
        <p:spPr>
          <a:xfrm>
            <a:off x="4563833" y="1354085"/>
            <a:ext cx="0" cy="346723"/>
          </a:xfrm>
          <a:prstGeom prst="line">
            <a:avLst/>
          </a:prstGeom>
        </p:spPr>
        <p:style>
          <a:lnRef idx="1">
            <a:schemeClr val="accent1"/>
          </a:lnRef>
          <a:fillRef idx="0">
            <a:schemeClr val="accent1"/>
          </a:fillRef>
          <a:effectRef idx="0">
            <a:schemeClr val="accent1"/>
          </a:effectRef>
          <a:fontRef idx="minor">
            <a:schemeClr val="tx1"/>
          </a:fontRef>
        </p:style>
      </p:cxnSp>
      <p:sp>
        <p:nvSpPr>
          <p:cNvPr id="123" name="文字方塊 122"/>
          <p:cNvSpPr txBox="1"/>
          <p:nvPr/>
        </p:nvSpPr>
        <p:spPr>
          <a:xfrm>
            <a:off x="3229109" y="3006247"/>
            <a:ext cx="307777" cy="1260000"/>
          </a:xfrm>
          <a:prstGeom prst="rect">
            <a:avLst/>
          </a:prstGeom>
          <a:solidFill>
            <a:srgbClr val="66CCFF"/>
          </a:solidFill>
        </p:spPr>
        <p:txBody>
          <a:bodyPr vert="eaVert" wrap="square" lIns="0" tIns="0" rIns="0" bIns="0" rtlCol="0" anchor="ctr" anchorCtr="0">
            <a:spAutoFit/>
          </a:bodyPr>
          <a:lstStyle/>
          <a:p>
            <a:pPr algn="ctr"/>
            <a:r>
              <a:rPr lang="zh-TW" altLang="en-US" sz="2000" dirty="0" smtClean="0"/>
              <a:t>友銓</a:t>
            </a:r>
            <a:r>
              <a:rPr lang="en-US" altLang="zh-TW" sz="2000" dirty="0" smtClean="0"/>
              <a:t> </a:t>
            </a:r>
            <a:endParaRPr lang="zh-TW" altLang="en-US" sz="2000" dirty="0"/>
          </a:p>
        </p:txBody>
      </p:sp>
      <p:sp>
        <p:nvSpPr>
          <p:cNvPr id="126" name="文字方塊 125"/>
          <p:cNvSpPr txBox="1"/>
          <p:nvPr/>
        </p:nvSpPr>
        <p:spPr>
          <a:xfrm>
            <a:off x="5466295" y="4662247"/>
            <a:ext cx="307777" cy="1188000"/>
          </a:xfrm>
          <a:prstGeom prst="rect">
            <a:avLst/>
          </a:prstGeom>
          <a:solidFill>
            <a:srgbClr val="66CCFF">
              <a:alpha val="60000"/>
            </a:srgbClr>
          </a:solidFill>
          <a:ln>
            <a:solidFill>
              <a:srgbClr val="00CC00"/>
            </a:solidFill>
          </a:ln>
        </p:spPr>
        <p:txBody>
          <a:bodyPr vert="eaVert" wrap="square" lIns="0" tIns="0" rIns="0" bIns="0" rtlCol="0">
            <a:spAutoFit/>
          </a:bodyPr>
          <a:lstStyle/>
          <a:p>
            <a:pPr algn="ctr"/>
            <a:r>
              <a:rPr lang="zh-TW" altLang="en-US" sz="2000" dirty="0">
                <a:latin typeface="Arial" pitchFamily="34" charset="0"/>
                <a:cs typeface="Arial" pitchFamily="34" charset="0"/>
              </a:rPr>
              <a:t>龜山廠</a:t>
            </a:r>
          </a:p>
        </p:txBody>
      </p:sp>
      <p:sp>
        <p:nvSpPr>
          <p:cNvPr id="129" name="文字方塊 128"/>
          <p:cNvSpPr txBox="1"/>
          <p:nvPr/>
        </p:nvSpPr>
        <p:spPr>
          <a:xfrm>
            <a:off x="3203848" y="4662247"/>
            <a:ext cx="307777" cy="1188000"/>
          </a:xfrm>
          <a:prstGeom prst="rect">
            <a:avLst/>
          </a:prstGeom>
          <a:solidFill>
            <a:srgbClr val="66CCFF">
              <a:alpha val="60000"/>
            </a:srgbClr>
          </a:solidFill>
          <a:ln>
            <a:solidFill>
              <a:srgbClr val="00CC00"/>
            </a:solidFill>
          </a:ln>
        </p:spPr>
        <p:txBody>
          <a:bodyPr vert="eaVert" wrap="square" lIns="0" tIns="0" rIns="0" bIns="0" rtlCol="0">
            <a:spAutoFit/>
          </a:bodyPr>
          <a:lstStyle/>
          <a:p>
            <a:pPr algn="ctr"/>
            <a:r>
              <a:rPr lang="zh-TW" altLang="en-US" sz="2000" dirty="0" smtClean="0">
                <a:latin typeface="Arial" pitchFamily="34" charset="0"/>
                <a:cs typeface="Arial" pitchFamily="34" charset="0"/>
              </a:rPr>
              <a:t>龜山廠</a:t>
            </a:r>
            <a:r>
              <a:rPr lang="en-US" altLang="zh-TW" sz="2000" dirty="0" smtClean="0">
                <a:latin typeface="Arial" pitchFamily="34" charset="0"/>
                <a:cs typeface="Arial" pitchFamily="34" charset="0"/>
              </a:rPr>
              <a:t> </a:t>
            </a:r>
            <a:endParaRPr lang="zh-TW" altLang="en-US" sz="2000" dirty="0">
              <a:latin typeface="Arial" pitchFamily="34" charset="0"/>
              <a:cs typeface="Arial" pitchFamily="34" charset="0"/>
            </a:endParaRPr>
          </a:p>
        </p:txBody>
      </p:sp>
      <p:cxnSp>
        <p:nvCxnSpPr>
          <p:cNvPr id="132" name="直線接點 131"/>
          <p:cNvCxnSpPr/>
          <p:nvPr/>
        </p:nvCxnSpPr>
        <p:spPr>
          <a:xfrm>
            <a:off x="5650959" y="4256952"/>
            <a:ext cx="0" cy="396184"/>
          </a:xfrm>
          <a:prstGeom prst="line">
            <a:avLst/>
          </a:prstGeom>
        </p:spPr>
        <p:style>
          <a:lnRef idx="1">
            <a:schemeClr val="accent3"/>
          </a:lnRef>
          <a:fillRef idx="0">
            <a:schemeClr val="accent3"/>
          </a:fillRef>
          <a:effectRef idx="0">
            <a:schemeClr val="accent3"/>
          </a:effectRef>
          <a:fontRef idx="minor">
            <a:schemeClr val="tx1"/>
          </a:fontRef>
        </p:style>
      </p:cxnSp>
      <p:sp>
        <p:nvSpPr>
          <p:cNvPr id="40" name="文字方塊 39"/>
          <p:cNvSpPr txBox="1"/>
          <p:nvPr/>
        </p:nvSpPr>
        <p:spPr>
          <a:xfrm>
            <a:off x="6984840" y="641014"/>
            <a:ext cx="1763624" cy="338554"/>
          </a:xfrm>
          <a:prstGeom prst="rect">
            <a:avLst/>
          </a:prstGeom>
          <a:noFill/>
        </p:spPr>
        <p:txBody>
          <a:bodyPr wrap="none" rtlCol="0">
            <a:spAutoFit/>
          </a:bodyPr>
          <a:lstStyle/>
          <a:p>
            <a:r>
              <a:rPr lang="en-US" altLang="zh-TW" sz="1600" dirty="0" smtClean="0">
                <a:solidFill>
                  <a:srgbClr val="FF0000"/>
                </a:solidFill>
              </a:rPr>
              <a:t>2 </a:t>
            </a:r>
            <a:r>
              <a:rPr lang="zh-TW" altLang="en-US" sz="1600" dirty="0" smtClean="0">
                <a:solidFill>
                  <a:srgbClr val="FF0000"/>
                </a:solidFill>
              </a:rPr>
              <a:t>品牌 </a:t>
            </a:r>
            <a:r>
              <a:rPr lang="en-US" altLang="zh-TW" sz="1600" dirty="0" smtClean="0">
                <a:solidFill>
                  <a:srgbClr val="FF0000"/>
                </a:solidFill>
              </a:rPr>
              <a:t>2 </a:t>
            </a:r>
            <a:r>
              <a:rPr lang="zh-TW" altLang="en-US" sz="1600" dirty="0" smtClean="0">
                <a:solidFill>
                  <a:srgbClr val="FF0000"/>
                </a:solidFill>
              </a:rPr>
              <a:t>生產基地</a:t>
            </a:r>
            <a:endParaRPr lang="zh-TW" altLang="en-US" sz="1600" dirty="0">
              <a:solidFill>
                <a:srgbClr val="FF0000"/>
              </a:solidFill>
            </a:endParaRPr>
          </a:p>
        </p:txBody>
      </p:sp>
      <p:sp>
        <p:nvSpPr>
          <p:cNvPr id="41" name="文字方塊 40"/>
          <p:cNvSpPr txBox="1"/>
          <p:nvPr/>
        </p:nvSpPr>
        <p:spPr>
          <a:xfrm>
            <a:off x="7496327" y="240903"/>
            <a:ext cx="1180131" cy="338554"/>
          </a:xfrm>
          <a:prstGeom prst="rect">
            <a:avLst/>
          </a:prstGeom>
          <a:noFill/>
        </p:spPr>
        <p:txBody>
          <a:bodyPr wrap="none" rtlCol="0">
            <a:spAutoFit/>
          </a:bodyPr>
          <a:lstStyle/>
          <a:p>
            <a:r>
              <a:rPr lang="en-US" altLang="zh-TW" sz="1600" b="1" dirty="0" smtClean="0"/>
              <a:t>PCB</a:t>
            </a:r>
            <a:r>
              <a:rPr lang="zh-TW" altLang="en-US" sz="1600" b="1" dirty="0" smtClean="0"/>
              <a:t> 事業群</a:t>
            </a:r>
            <a:endParaRPr lang="zh-TW" altLang="en-US" sz="1600" b="1" dirty="0"/>
          </a:p>
        </p:txBody>
      </p:sp>
      <p:sp>
        <p:nvSpPr>
          <p:cNvPr id="43" name="文字方塊 42"/>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spTree>
    <p:extLst>
      <p:ext uri="{BB962C8B-B14F-4D97-AF65-F5344CB8AC3E}">
        <p14:creationId xmlns:p14="http://schemas.microsoft.com/office/powerpoint/2010/main" val="3854817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2" name="直線接點 211"/>
          <p:cNvCxnSpPr/>
          <p:nvPr/>
        </p:nvCxnSpPr>
        <p:spPr>
          <a:xfrm>
            <a:off x="6012160" y="1961489"/>
            <a:ext cx="800192" cy="1"/>
          </a:xfrm>
          <a:prstGeom prst="line">
            <a:avLst/>
          </a:prstGeom>
        </p:spPr>
        <p:style>
          <a:lnRef idx="1">
            <a:schemeClr val="accent2"/>
          </a:lnRef>
          <a:fillRef idx="0">
            <a:schemeClr val="accent2"/>
          </a:fillRef>
          <a:effectRef idx="0">
            <a:schemeClr val="accent2"/>
          </a:effectRef>
          <a:fontRef idx="minor">
            <a:schemeClr val="tx1"/>
          </a:fontRef>
        </p:style>
      </p:cxnSp>
      <p:cxnSp>
        <p:nvCxnSpPr>
          <p:cNvPr id="199" name="直線接點 198"/>
          <p:cNvCxnSpPr/>
          <p:nvPr/>
        </p:nvCxnSpPr>
        <p:spPr>
          <a:xfrm flipV="1">
            <a:off x="2627784" y="3641051"/>
            <a:ext cx="4104176" cy="3382"/>
          </a:xfrm>
          <a:prstGeom prst="line">
            <a:avLst/>
          </a:prstGeom>
        </p:spPr>
        <p:style>
          <a:lnRef idx="1">
            <a:schemeClr val="accent2"/>
          </a:lnRef>
          <a:fillRef idx="0">
            <a:schemeClr val="accent2"/>
          </a:fillRef>
          <a:effectRef idx="0">
            <a:schemeClr val="accent2"/>
          </a:effectRef>
          <a:fontRef idx="minor">
            <a:schemeClr val="tx1"/>
          </a:fontRef>
        </p:style>
      </p:cxnSp>
      <p:cxnSp>
        <p:nvCxnSpPr>
          <p:cNvPr id="200" name="直線接點 199"/>
          <p:cNvCxnSpPr/>
          <p:nvPr/>
        </p:nvCxnSpPr>
        <p:spPr>
          <a:xfrm flipV="1">
            <a:off x="4211960" y="3871476"/>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201" name="直線接點 200"/>
          <p:cNvCxnSpPr/>
          <p:nvPr/>
        </p:nvCxnSpPr>
        <p:spPr>
          <a:xfrm flipV="1">
            <a:off x="4211960" y="4101902"/>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202" name="直線接點 201"/>
          <p:cNvCxnSpPr/>
          <p:nvPr/>
        </p:nvCxnSpPr>
        <p:spPr>
          <a:xfrm flipV="1">
            <a:off x="4211960" y="4332328"/>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203" name="直線接點 202"/>
          <p:cNvCxnSpPr/>
          <p:nvPr/>
        </p:nvCxnSpPr>
        <p:spPr>
          <a:xfrm flipV="1">
            <a:off x="4211960" y="4562754"/>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204" name="直線接點 203"/>
          <p:cNvCxnSpPr/>
          <p:nvPr/>
        </p:nvCxnSpPr>
        <p:spPr>
          <a:xfrm flipV="1">
            <a:off x="2627784" y="4793179"/>
            <a:ext cx="4104176" cy="338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6" name="直線接點 185"/>
          <p:cNvCxnSpPr/>
          <p:nvPr/>
        </p:nvCxnSpPr>
        <p:spPr>
          <a:xfrm>
            <a:off x="2627784" y="758488"/>
            <a:ext cx="4032168" cy="1"/>
          </a:xfrm>
          <a:prstGeom prst="line">
            <a:avLst/>
          </a:prstGeom>
        </p:spPr>
        <p:style>
          <a:lnRef idx="1">
            <a:schemeClr val="accent2"/>
          </a:lnRef>
          <a:fillRef idx="0">
            <a:schemeClr val="accent2"/>
          </a:fillRef>
          <a:effectRef idx="0">
            <a:schemeClr val="accent2"/>
          </a:effectRef>
          <a:fontRef idx="minor">
            <a:schemeClr val="tx1"/>
          </a:fontRef>
        </p:style>
      </p:cxnSp>
      <p:cxnSp>
        <p:nvCxnSpPr>
          <p:cNvPr id="187" name="直線接點 186"/>
          <p:cNvCxnSpPr/>
          <p:nvPr/>
        </p:nvCxnSpPr>
        <p:spPr>
          <a:xfrm flipV="1">
            <a:off x="4139952" y="992667"/>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188" name="直線接點 187"/>
          <p:cNvCxnSpPr/>
          <p:nvPr/>
        </p:nvCxnSpPr>
        <p:spPr>
          <a:xfrm flipV="1">
            <a:off x="4139952" y="1226846"/>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189" name="直線接點 188"/>
          <p:cNvCxnSpPr/>
          <p:nvPr/>
        </p:nvCxnSpPr>
        <p:spPr>
          <a:xfrm flipV="1">
            <a:off x="4139952" y="1461025"/>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190" name="直線接點 189"/>
          <p:cNvCxnSpPr/>
          <p:nvPr/>
        </p:nvCxnSpPr>
        <p:spPr>
          <a:xfrm flipV="1">
            <a:off x="6012160" y="1695205"/>
            <a:ext cx="647792" cy="338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2" name="直線接點 191"/>
          <p:cNvCxnSpPr/>
          <p:nvPr/>
        </p:nvCxnSpPr>
        <p:spPr>
          <a:xfrm flipV="1">
            <a:off x="4139952" y="2163562"/>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193" name="直線接點 192"/>
          <p:cNvCxnSpPr/>
          <p:nvPr/>
        </p:nvCxnSpPr>
        <p:spPr>
          <a:xfrm flipV="1">
            <a:off x="4139952" y="2397741"/>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194" name="直線接點 193"/>
          <p:cNvCxnSpPr/>
          <p:nvPr/>
        </p:nvCxnSpPr>
        <p:spPr>
          <a:xfrm flipV="1">
            <a:off x="4139952" y="2631920"/>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195" name="直線接點 194"/>
          <p:cNvCxnSpPr/>
          <p:nvPr/>
        </p:nvCxnSpPr>
        <p:spPr>
          <a:xfrm flipV="1">
            <a:off x="4139952" y="2866099"/>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196" name="直線接點 195"/>
          <p:cNvCxnSpPr/>
          <p:nvPr/>
        </p:nvCxnSpPr>
        <p:spPr>
          <a:xfrm flipV="1">
            <a:off x="4139952" y="3100278"/>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197" name="直線接點 196"/>
          <p:cNvCxnSpPr/>
          <p:nvPr/>
        </p:nvCxnSpPr>
        <p:spPr>
          <a:xfrm flipV="1">
            <a:off x="2627784" y="3107872"/>
            <a:ext cx="3996000" cy="3382"/>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4367642" y="240903"/>
            <a:ext cx="1867819" cy="338554"/>
          </a:xfrm>
          <a:prstGeom prst="rect">
            <a:avLst/>
          </a:prstGeom>
          <a:solidFill>
            <a:schemeClr val="bg1"/>
          </a:solidFill>
        </p:spPr>
        <p:txBody>
          <a:bodyPr wrap="none" rtlCol="0">
            <a:spAutoFit/>
          </a:bodyPr>
          <a:lstStyle/>
          <a:p>
            <a:r>
              <a:rPr lang="en-US" altLang="zh-TW" sz="1600" dirty="0">
                <a:solidFill>
                  <a:srgbClr val="FF0000"/>
                </a:solidFill>
              </a:rPr>
              <a:t>9</a:t>
            </a:r>
            <a:r>
              <a:rPr lang="en-US" altLang="zh-TW" sz="1600" dirty="0" smtClean="0">
                <a:solidFill>
                  <a:srgbClr val="FF0000"/>
                </a:solidFill>
              </a:rPr>
              <a:t> </a:t>
            </a:r>
            <a:r>
              <a:rPr lang="zh-TW" altLang="en-US" sz="1600" dirty="0" smtClean="0">
                <a:solidFill>
                  <a:srgbClr val="FF0000"/>
                </a:solidFill>
              </a:rPr>
              <a:t>品牌 </a:t>
            </a:r>
            <a:r>
              <a:rPr lang="en-US" altLang="zh-TW" sz="1600" dirty="0" smtClean="0">
                <a:solidFill>
                  <a:srgbClr val="FF0000"/>
                </a:solidFill>
              </a:rPr>
              <a:t>24 </a:t>
            </a:r>
            <a:r>
              <a:rPr lang="zh-TW" altLang="en-US" sz="1600" dirty="0" smtClean="0">
                <a:solidFill>
                  <a:srgbClr val="FF0000"/>
                </a:solidFill>
              </a:rPr>
              <a:t>生產</a:t>
            </a:r>
            <a:r>
              <a:rPr lang="zh-TW" altLang="en-US" sz="1600" dirty="0">
                <a:solidFill>
                  <a:srgbClr val="FF0000"/>
                </a:solidFill>
              </a:rPr>
              <a:t>基地</a:t>
            </a:r>
          </a:p>
        </p:txBody>
      </p:sp>
      <p:sp>
        <p:nvSpPr>
          <p:cNvPr id="15" name="文字方塊 14"/>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sp>
        <p:nvSpPr>
          <p:cNvPr id="160" name="文字方塊 159"/>
          <p:cNvSpPr txBox="1"/>
          <p:nvPr/>
        </p:nvSpPr>
        <p:spPr>
          <a:xfrm>
            <a:off x="6444208" y="240903"/>
            <a:ext cx="2236510" cy="338554"/>
          </a:xfrm>
          <a:prstGeom prst="rect">
            <a:avLst/>
          </a:prstGeom>
          <a:noFill/>
        </p:spPr>
        <p:txBody>
          <a:bodyPr wrap="none" rtlCol="0">
            <a:spAutoFit/>
          </a:bodyPr>
          <a:lstStyle/>
          <a:p>
            <a:r>
              <a:rPr lang="zh-TW" altLang="en-US" sz="1600" b="1" dirty="0" smtClean="0"/>
              <a:t>產業設備及部品事業群</a:t>
            </a:r>
            <a:endParaRPr lang="zh-TW" altLang="en-US" sz="1600" b="1" dirty="0"/>
          </a:p>
        </p:txBody>
      </p:sp>
      <p:sp>
        <p:nvSpPr>
          <p:cNvPr id="3" name="文字方塊 2"/>
          <p:cNvSpPr txBox="1"/>
          <p:nvPr/>
        </p:nvSpPr>
        <p:spPr>
          <a:xfrm>
            <a:off x="555231" y="2003881"/>
            <a:ext cx="553998" cy="3265969"/>
          </a:xfrm>
          <a:prstGeom prst="rect">
            <a:avLst/>
          </a:prstGeom>
          <a:solidFill>
            <a:schemeClr val="accent6">
              <a:lumMod val="75000"/>
            </a:schemeClr>
          </a:solidFill>
          <a:effectLst>
            <a:outerShdw blurRad="50800" dist="38100" dir="2700000" algn="tl" rotWithShape="0">
              <a:prstClr val="black">
                <a:alpha val="40000"/>
              </a:prstClr>
            </a:outerShdw>
          </a:effectLst>
        </p:spPr>
        <p:txBody>
          <a:bodyPr vert="eaVert" wrap="square" rtlCol="0">
            <a:spAutoFit/>
          </a:bodyPr>
          <a:lstStyle/>
          <a:p>
            <a:pPr algn="ctr"/>
            <a:r>
              <a:rPr lang="zh-TW" altLang="en-US" sz="2400" b="1" dirty="0" smtClean="0">
                <a:solidFill>
                  <a:schemeClr val="bg1"/>
                </a:solidFill>
              </a:rPr>
              <a:t>產業設備及部品事業群</a:t>
            </a:r>
            <a:endParaRPr lang="en-US" altLang="zh-TW" sz="2400" b="1" dirty="0" smtClean="0">
              <a:solidFill>
                <a:schemeClr val="bg1"/>
              </a:solidFill>
            </a:endParaRPr>
          </a:p>
        </p:txBody>
      </p:sp>
      <p:sp>
        <p:nvSpPr>
          <p:cNvPr id="162" name="文字方塊 161"/>
          <p:cNvSpPr txBox="1"/>
          <p:nvPr/>
        </p:nvSpPr>
        <p:spPr>
          <a:xfrm>
            <a:off x="1652780" y="929526"/>
            <a:ext cx="461665" cy="2404934"/>
          </a:xfrm>
          <a:prstGeom prst="rect">
            <a:avLst/>
          </a:prstGeom>
          <a:solidFill>
            <a:schemeClr val="accent6">
              <a:lumMod val="75000"/>
            </a:schemeClr>
          </a:solidFill>
        </p:spPr>
        <p:txBody>
          <a:bodyPr vert="eaVert" wrap="square" rtlCol="0">
            <a:spAutoFit/>
          </a:bodyPr>
          <a:lstStyle/>
          <a:p>
            <a:pPr algn="ctr"/>
            <a:r>
              <a:rPr lang="zh-TW" altLang="en-US" dirty="0" smtClean="0">
                <a:solidFill>
                  <a:schemeClr val="bg1"/>
                </a:solidFill>
              </a:rPr>
              <a:t>台灣事業</a:t>
            </a:r>
            <a:r>
              <a:rPr lang="zh-TW" altLang="en-US" dirty="0">
                <a:solidFill>
                  <a:schemeClr val="bg1"/>
                </a:solidFill>
              </a:rPr>
              <a:t>部</a:t>
            </a:r>
            <a:endParaRPr lang="en-US" altLang="zh-TW" dirty="0" smtClean="0">
              <a:solidFill>
                <a:schemeClr val="bg1"/>
              </a:solidFill>
            </a:endParaRPr>
          </a:p>
        </p:txBody>
      </p:sp>
      <p:sp>
        <p:nvSpPr>
          <p:cNvPr id="163" name="文字方塊 162"/>
          <p:cNvSpPr txBox="1"/>
          <p:nvPr/>
        </p:nvSpPr>
        <p:spPr>
          <a:xfrm>
            <a:off x="1663890" y="3572425"/>
            <a:ext cx="461665" cy="1246495"/>
          </a:xfrm>
          <a:prstGeom prst="rect">
            <a:avLst/>
          </a:prstGeom>
          <a:solidFill>
            <a:schemeClr val="accent6">
              <a:lumMod val="75000"/>
            </a:schemeClr>
          </a:solidFill>
        </p:spPr>
        <p:txBody>
          <a:bodyPr vert="eaVert" wrap="none" rtlCol="0">
            <a:spAutoFit/>
          </a:bodyPr>
          <a:lstStyle/>
          <a:p>
            <a:r>
              <a:rPr lang="zh-TW" altLang="en-US" dirty="0" smtClean="0">
                <a:solidFill>
                  <a:schemeClr val="bg1"/>
                </a:solidFill>
              </a:rPr>
              <a:t>大陸事業</a:t>
            </a:r>
            <a:r>
              <a:rPr lang="zh-TW" altLang="en-US" dirty="0">
                <a:solidFill>
                  <a:schemeClr val="bg1"/>
                </a:solidFill>
              </a:rPr>
              <a:t>部</a:t>
            </a:r>
            <a:endParaRPr lang="en-US" altLang="zh-TW" dirty="0" smtClean="0">
              <a:solidFill>
                <a:schemeClr val="bg1"/>
              </a:solidFill>
            </a:endParaRPr>
          </a:p>
        </p:txBody>
      </p:sp>
      <p:sp>
        <p:nvSpPr>
          <p:cNvPr id="313" name="文字方塊 312"/>
          <p:cNvSpPr txBox="1"/>
          <p:nvPr/>
        </p:nvSpPr>
        <p:spPr>
          <a:xfrm>
            <a:off x="1662065" y="5206841"/>
            <a:ext cx="461665" cy="1246495"/>
          </a:xfrm>
          <a:prstGeom prst="rect">
            <a:avLst/>
          </a:prstGeom>
          <a:solidFill>
            <a:schemeClr val="accent6">
              <a:lumMod val="75000"/>
            </a:schemeClr>
          </a:solidFill>
        </p:spPr>
        <p:txBody>
          <a:bodyPr vert="eaVert" wrap="none" rtlCol="0">
            <a:spAutoFit/>
          </a:bodyPr>
          <a:lstStyle/>
          <a:p>
            <a:r>
              <a:rPr lang="zh-TW" altLang="en-US" dirty="0">
                <a:solidFill>
                  <a:schemeClr val="bg1"/>
                </a:solidFill>
              </a:rPr>
              <a:t>海</a:t>
            </a:r>
            <a:r>
              <a:rPr lang="zh-TW" altLang="en-US" dirty="0" smtClean="0">
                <a:solidFill>
                  <a:schemeClr val="bg1"/>
                </a:solidFill>
              </a:rPr>
              <a:t>外事業</a:t>
            </a:r>
            <a:r>
              <a:rPr lang="zh-TW" altLang="en-US" dirty="0">
                <a:solidFill>
                  <a:schemeClr val="bg1"/>
                </a:solidFill>
              </a:rPr>
              <a:t>部</a:t>
            </a:r>
            <a:endParaRPr lang="en-US" altLang="zh-TW" dirty="0" smtClean="0">
              <a:solidFill>
                <a:schemeClr val="bg1"/>
              </a:solidFill>
            </a:endParaRPr>
          </a:p>
        </p:txBody>
      </p:sp>
      <p:cxnSp>
        <p:nvCxnSpPr>
          <p:cNvPr id="9" name="直線接點 8"/>
          <p:cNvCxnSpPr/>
          <p:nvPr/>
        </p:nvCxnSpPr>
        <p:spPr>
          <a:xfrm flipH="1">
            <a:off x="1403648" y="1316800"/>
            <a:ext cx="24" cy="4361061"/>
          </a:xfrm>
          <a:prstGeom prst="line">
            <a:avLst/>
          </a:prstGeom>
        </p:spPr>
        <p:style>
          <a:lnRef idx="1">
            <a:schemeClr val="accent2"/>
          </a:lnRef>
          <a:fillRef idx="0">
            <a:schemeClr val="accent2"/>
          </a:fillRef>
          <a:effectRef idx="0">
            <a:schemeClr val="accent2"/>
          </a:effectRef>
          <a:fontRef idx="minor">
            <a:schemeClr val="tx1"/>
          </a:fontRef>
        </p:style>
      </p:cxnSp>
      <p:cxnSp>
        <p:nvCxnSpPr>
          <p:cNvPr id="401" name="直線接點 400"/>
          <p:cNvCxnSpPr/>
          <p:nvPr/>
        </p:nvCxnSpPr>
        <p:spPr>
          <a:xfrm>
            <a:off x="1109229" y="3180176"/>
            <a:ext cx="288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02" name="直線單箭頭接點 401"/>
          <p:cNvCxnSpPr/>
          <p:nvPr/>
        </p:nvCxnSpPr>
        <p:spPr>
          <a:xfrm>
            <a:off x="1403672" y="1316800"/>
            <a:ext cx="216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03" name="直線單箭頭接點 402"/>
          <p:cNvCxnSpPr/>
          <p:nvPr/>
        </p:nvCxnSpPr>
        <p:spPr>
          <a:xfrm>
            <a:off x="1403648" y="4270737"/>
            <a:ext cx="216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04" name="直線單箭頭接點 403"/>
          <p:cNvCxnSpPr/>
          <p:nvPr/>
        </p:nvCxnSpPr>
        <p:spPr>
          <a:xfrm>
            <a:off x="1403672" y="5677861"/>
            <a:ext cx="216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17" name="直線接點 416"/>
          <p:cNvCxnSpPr/>
          <p:nvPr/>
        </p:nvCxnSpPr>
        <p:spPr>
          <a:xfrm flipV="1">
            <a:off x="2131087" y="2036880"/>
            <a:ext cx="504000"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aphicFrame>
        <p:nvGraphicFramePr>
          <p:cNvPr id="2" name="表格 1"/>
          <p:cNvGraphicFramePr>
            <a:graphicFrameLocks noGrp="1"/>
          </p:cNvGraphicFramePr>
          <p:nvPr>
            <p:extLst>
              <p:ext uri="{D42A27DB-BD31-4B8C-83A1-F6EECF244321}">
                <p14:modId xmlns:p14="http://schemas.microsoft.com/office/powerpoint/2010/main" val="350155768"/>
              </p:ext>
            </p:extLst>
          </p:nvPr>
        </p:nvGraphicFramePr>
        <p:xfrm>
          <a:off x="2771800" y="669064"/>
          <a:ext cx="1440000" cy="2520180"/>
        </p:xfrm>
        <a:graphic>
          <a:graphicData uri="http://schemas.openxmlformats.org/drawingml/2006/table">
            <a:tbl>
              <a:tblPr firstRow="1" bandRow="1">
                <a:tableStyleId>{5940675A-B579-460E-94D1-54222C63F5DA}</a:tableStyleId>
              </a:tblPr>
              <a:tblGrid>
                <a:gridCol w="1440000"/>
              </a:tblGrid>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巨嘉電子</a:t>
                      </a:r>
                    </a:p>
                  </a:txBody>
                  <a:tcPr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彩樂電子</a:t>
                      </a:r>
                    </a:p>
                  </a:txBody>
                  <a:tcPr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友佳精工</a:t>
                      </a:r>
                    </a:p>
                  </a:txBody>
                  <a:tcPr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岩田友嘉</a:t>
                      </a:r>
                    </a:p>
                  </a:txBody>
                  <a:tcPr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友迦工業</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友嘉實業</a:t>
                      </a:r>
                    </a:p>
                  </a:txBody>
                  <a:tcPr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友嘉實業</a:t>
                      </a:r>
                    </a:p>
                  </a:txBody>
                  <a:tcPr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友嘉實業</a:t>
                      </a:r>
                    </a:p>
                  </a:txBody>
                  <a:tcPr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友嘉實業</a:t>
                      </a:r>
                    </a:p>
                  </a:txBody>
                  <a:tcPr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友嘉國際</a:t>
                      </a:r>
                    </a:p>
                  </a:txBody>
                  <a:tcPr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78" name="表格 177"/>
          <p:cNvGraphicFramePr>
            <a:graphicFrameLocks noGrp="1"/>
          </p:cNvGraphicFramePr>
          <p:nvPr>
            <p:extLst>
              <p:ext uri="{D42A27DB-BD31-4B8C-83A1-F6EECF244321}">
                <p14:modId xmlns:p14="http://schemas.microsoft.com/office/powerpoint/2010/main" val="3028371297"/>
              </p:ext>
            </p:extLst>
          </p:nvPr>
        </p:nvGraphicFramePr>
        <p:xfrm>
          <a:off x="2771800" y="3498808"/>
          <a:ext cx="1440000" cy="1392120"/>
        </p:xfrm>
        <a:graphic>
          <a:graphicData uri="http://schemas.openxmlformats.org/drawingml/2006/table">
            <a:tbl>
              <a:tblPr firstRow="1" bandRow="1">
                <a:tableStyleId>{5940675A-B579-460E-94D1-54222C63F5DA}</a:tableStyleId>
              </a:tblPr>
              <a:tblGrid>
                <a:gridCol w="1440000"/>
              </a:tblGrid>
              <a:tr h="216000">
                <a:tc>
                  <a:txBody>
                    <a:bodyPr/>
                    <a:lstStyle/>
                    <a:p>
                      <a:pPr algn="ctr"/>
                      <a:r>
                        <a:rPr lang="zh-TW" altLang="en-US" sz="1050" dirty="0" smtClean="0"/>
                        <a:t>杭州友維</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杭州友佳</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杭州友高</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杭州友佳</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岩田友佳</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杭州凱普路</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79" name="表格 178"/>
          <p:cNvGraphicFramePr>
            <a:graphicFrameLocks noGrp="1"/>
          </p:cNvGraphicFramePr>
          <p:nvPr>
            <p:extLst>
              <p:ext uri="{D42A27DB-BD31-4B8C-83A1-F6EECF244321}">
                <p14:modId xmlns:p14="http://schemas.microsoft.com/office/powerpoint/2010/main" val="3351422896"/>
              </p:ext>
            </p:extLst>
          </p:nvPr>
        </p:nvGraphicFramePr>
        <p:xfrm>
          <a:off x="4716016" y="3498808"/>
          <a:ext cx="1440000" cy="1392120"/>
        </p:xfrm>
        <a:graphic>
          <a:graphicData uri="http://schemas.openxmlformats.org/drawingml/2006/table">
            <a:tbl>
              <a:tblPr firstRow="1" bandRow="1">
                <a:tableStyleId>{5940675A-B579-460E-94D1-54222C63F5DA}</a:tableStyleId>
              </a:tblPr>
              <a:tblGrid>
                <a:gridCol w="1440000"/>
              </a:tblGrid>
              <a:tr h="216000">
                <a:tc>
                  <a:txBody>
                    <a:bodyPr/>
                    <a:lstStyle/>
                    <a:p>
                      <a:pPr algn="ctr"/>
                      <a:r>
                        <a:rPr lang="zh-TW" altLang="en-US" sz="1050" dirty="0" smtClean="0"/>
                        <a:t>下沙廠</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蕭山廠</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下沙廠</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蕭山廠</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下沙廠</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江東廠</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81" name="表格 180"/>
          <p:cNvGraphicFramePr>
            <a:graphicFrameLocks noGrp="1"/>
          </p:cNvGraphicFramePr>
          <p:nvPr>
            <p:extLst>
              <p:ext uri="{D42A27DB-BD31-4B8C-83A1-F6EECF244321}">
                <p14:modId xmlns:p14="http://schemas.microsoft.com/office/powerpoint/2010/main" val="1977996150"/>
              </p:ext>
            </p:extLst>
          </p:nvPr>
        </p:nvGraphicFramePr>
        <p:xfrm>
          <a:off x="6588384" y="3498808"/>
          <a:ext cx="1440000" cy="1392120"/>
        </p:xfrm>
        <a:graphic>
          <a:graphicData uri="http://schemas.openxmlformats.org/drawingml/2006/table">
            <a:tbl>
              <a:tblPr firstRow="1" bandRow="1">
                <a:tableStyleId>{5940675A-B579-460E-94D1-54222C63F5DA}</a:tableStyleId>
              </a:tblPr>
              <a:tblGrid>
                <a:gridCol w="1440000"/>
              </a:tblGrid>
              <a:tr h="216000">
                <a:tc>
                  <a:txBody>
                    <a:bodyPr/>
                    <a:lstStyle/>
                    <a:p>
                      <a:pPr algn="ctr"/>
                      <a:r>
                        <a:rPr lang="zh-TW" altLang="en-US" sz="1050" dirty="0" smtClean="0"/>
                        <a:t>機械零件</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停車設備</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堆高機</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電子設備</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空壓機</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觀光纜車 停車塔</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83" name="表格 182"/>
          <p:cNvGraphicFramePr>
            <a:graphicFrameLocks noGrp="1"/>
          </p:cNvGraphicFramePr>
          <p:nvPr>
            <p:extLst>
              <p:ext uri="{D42A27DB-BD31-4B8C-83A1-F6EECF244321}">
                <p14:modId xmlns:p14="http://schemas.microsoft.com/office/powerpoint/2010/main" val="1395683164"/>
              </p:ext>
            </p:extLst>
          </p:nvPr>
        </p:nvGraphicFramePr>
        <p:xfrm>
          <a:off x="4716016" y="668728"/>
          <a:ext cx="1440000" cy="2552220"/>
        </p:xfrm>
        <a:graphic>
          <a:graphicData uri="http://schemas.openxmlformats.org/drawingml/2006/table">
            <a:tbl>
              <a:tblPr firstRow="1" bandRow="1">
                <a:tableStyleId>{5940675A-B579-460E-94D1-54222C63F5DA}</a:tableStyleId>
              </a:tblPr>
              <a:tblGrid>
                <a:gridCol w="1440000"/>
              </a:tblGrid>
              <a:tr h="216000">
                <a:tc>
                  <a:txBody>
                    <a:bodyPr/>
                    <a:lstStyle/>
                    <a:p>
                      <a:pPr algn="ctr"/>
                      <a:r>
                        <a:rPr lang="zh-TW" altLang="en-US" sz="1050" dirty="0" smtClean="0"/>
                        <a:t>台北廠</a:t>
                      </a:r>
                      <a:endParaRPr lang="en-US" altLang="zh-TW" sz="1050" dirty="0" smtClean="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台北廠</a:t>
                      </a:r>
                      <a:endParaRPr lang="en-US" altLang="zh-TW" sz="1050" dirty="0" smtClean="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南投廠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新竹廠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日南廠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台中廠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蘆洲廠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台中廠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台中廠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台中廠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台北廠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85" name="表格 184"/>
          <p:cNvGraphicFramePr>
            <a:graphicFrameLocks noGrp="1"/>
          </p:cNvGraphicFramePr>
          <p:nvPr>
            <p:extLst>
              <p:ext uri="{D42A27DB-BD31-4B8C-83A1-F6EECF244321}">
                <p14:modId xmlns:p14="http://schemas.microsoft.com/office/powerpoint/2010/main" val="1199185568"/>
              </p:ext>
            </p:extLst>
          </p:nvPr>
        </p:nvGraphicFramePr>
        <p:xfrm>
          <a:off x="6588224" y="668728"/>
          <a:ext cx="1440000" cy="2552220"/>
        </p:xfrm>
        <a:graphic>
          <a:graphicData uri="http://schemas.openxmlformats.org/drawingml/2006/table">
            <a:tbl>
              <a:tblPr firstRow="1" bandRow="1">
                <a:tableStyleId>{5940675A-B579-460E-94D1-54222C63F5DA}</a:tableStyleId>
              </a:tblPr>
              <a:tblGrid>
                <a:gridCol w="1440000"/>
              </a:tblGrid>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050" dirty="0" smtClean="0"/>
                        <a:t>TFT</a:t>
                      </a:r>
                      <a:r>
                        <a:rPr lang="zh-TW" altLang="en-US" sz="1050" dirty="0" smtClean="0"/>
                        <a:t> </a:t>
                      </a:r>
                      <a:r>
                        <a:rPr lang="en-US" altLang="zh-TW" sz="1050" dirty="0" smtClean="0"/>
                        <a:t>TV</a:t>
                      </a:r>
                      <a:endParaRPr lang="zh-TW" altLang="en-US" sz="1050" dirty="0" smtClean="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050" dirty="0" smtClean="0"/>
                        <a:t>LCD TV</a:t>
                      </a:r>
                      <a:endParaRPr lang="zh-TW" altLang="en-US" sz="1050" dirty="0" smtClean="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建築五金</a:t>
                      </a:r>
                      <a:endParaRPr lang="en-US" altLang="zh-TW" sz="1050" dirty="0" smtClean="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塗裝設備</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傳動元件</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氣動工具</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建機部</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停車電梯</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堆高機</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zh-TW" altLang="en-US" sz="1050" dirty="0" smtClean="0"/>
                        <a:t>電子設備</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algn="ctr"/>
                      <a:r>
                        <a:rPr lang="en-US" altLang="zh-TW" sz="1050" dirty="0" smtClean="0"/>
                        <a:t>TFT</a:t>
                      </a:r>
                      <a:r>
                        <a:rPr lang="zh-TW" altLang="en-US" sz="1050" dirty="0" smtClean="0"/>
                        <a:t> </a:t>
                      </a:r>
                      <a:r>
                        <a:rPr lang="en-US" altLang="zh-TW" sz="1050" dirty="0" smtClean="0"/>
                        <a:t>TV</a:t>
                      </a:r>
                      <a:endParaRPr lang="zh-TW" altLang="en-US" sz="1050" dirty="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bl>
          </a:graphicData>
        </a:graphic>
      </p:graphicFrame>
      <p:cxnSp>
        <p:nvCxnSpPr>
          <p:cNvPr id="214" name="直線接點 213"/>
          <p:cNvCxnSpPr/>
          <p:nvPr/>
        </p:nvCxnSpPr>
        <p:spPr>
          <a:xfrm flipV="1">
            <a:off x="4189428" y="1698587"/>
            <a:ext cx="526588" cy="122270"/>
          </a:xfrm>
          <a:prstGeom prst="line">
            <a:avLst/>
          </a:prstGeom>
        </p:spPr>
        <p:style>
          <a:lnRef idx="1">
            <a:schemeClr val="accent2"/>
          </a:lnRef>
          <a:fillRef idx="0">
            <a:schemeClr val="accent2"/>
          </a:fillRef>
          <a:effectRef idx="0">
            <a:schemeClr val="accent2"/>
          </a:effectRef>
          <a:fontRef idx="minor">
            <a:schemeClr val="tx1"/>
          </a:fontRef>
        </p:style>
      </p:cxnSp>
      <p:cxnSp>
        <p:nvCxnSpPr>
          <p:cNvPr id="215" name="直線接點 214"/>
          <p:cNvCxnSpPr/>
          <p:nvPr/>
        </p:nvCxnSpPr>
        <p:spPr>
          <a:xfrm>
            <a:off x="4189428" y="1824241"/>
            <a:ext cx="526588" cy="87787"/>
          </a:xfrm>
          <a:prstGeom prst="line">
            <a:avLst/>
          </a:prstGeom>
        </p:spPr>
        <p:style>
          <a:lnRef idx="1">
            <a:schemeClr val="accent2"/>
          </a:lnRef>
          <a:fillRef idx="0">
            <a:schemeClr val="accent2"/>
          </a:fillRef>
          <a:effectRef idx="0">
            <a:schemeClr val="accent2"/>
          </a:effectRef>
          <a:fontRef idx="minor">
            <a:schemeClr val="tx1"/>
          </a:fontRef>
        </p:style>
      </p:cxnSp>
      <p:cxnSp>
        <p:nvCxnSpPr>
          <p:cNvPr id="218" name="直線接點 217"/>
          <p:cNvCxnSpPr/>
          <p:nvPr/>
        </p:nvCxnSpPr>
        <p:spPr>
          <a:xfrm flipH="1">
            <a:off x="2627728" y="758489"/>
            <a:ext cx="56" cy="2352765"/>
          </a:xfrm>
          <a:prstGeom prst="line">
            <a:avLst/>
          </a:prstGeom>
        </p:spPr>
        <p:style>
          <a:lnRef idx="1">
            <a:schemeClr val="accent2"/>
          </a:lnRef>
          <a:fillRef idx="0">
            <a:schemeClr val="accent2"/>
          </a:fillRef>
          <a:effectRef idx="0">
            <a:schemeClr val="accent2"/>
          </a:effectRef>
          <a:fontRef idx="minor">
            <a:schemeClr val="tx1"/>
          </a:fontRef>
        </p:style>
      </p:cxnSp>
      <p:cxnSp>
        <p:nvCxnSpPr>
          <p:cNvPr id="219" name="直線接點 218"/>
          <p:cNvCxnSpPr/>
          <p:nvPr/>
        </p:nvCxnSpPr>
        <p:spPr>
          <a:xfrm>
            <a:off x="2627784" y="3641051"/>
            <a:ext cx="0" cy="1152128"/>
          </a:xfrm>
          <a:prstGeom prst="line">
            <a:avLst/>
          </a:prstGeom>
        </p:spPr>
        <p:style>
          <a:lnRef idx="1">
            <a:schemeClr val="accent2"/>
          </a:lnRef>
          <a:fillRef idx="0">
            <a:schemeClr val="accent2"/>
          </a:fillRef>
          <a:effectRef idx="0">
            <a:schemeClr val="accent2"/>
          </a:effectRef>
          <a:fontRef idx="minor">
            <a:schemeClr val="tx1"/>
          </a:fontRef>
        </p:style>
      </p:cxnSp>
      <p:cxnSp>
        <p:nvCxnSpPr>
          <p:cNvPr id="233" name="直線接點 232"/>
          <p:cNvCxnSpPr/>
          <p:nvPr/>
        </p:nvCxnSpPr>
        <p:spPr>
          <a:xfrm flipV="1">
            <a:off x="2123728" y="4220497"/>
            <a:ext cx="504000"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7" name="直線接點 86"/>
          <p:cNvCxnSpPr/>
          <p:nvPr/>
        </p:nvCxnSpPr>
        <p:spPr>
          <a:xfrm flipV="1">
            <a:off x="2123728" y="5705176"/>
            <a:ext cx="504000"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8" name="直線接點 87"/>
          <p:cNvCxnSpPr/>
          <p:nvPr/>
        </p:nvCxnSpPr>
        <p:spPr>
          <a:xfrm>
            <a:off x="2627784" y="5129112"/>
            <a:ext cx="288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9" name="直線接點 88"/>
          <p:cNvCxnSpPr/>
          <p:nvPr/>
        </p:nvCxnSpPr>
        <p:spPr>
          <a:xfrm flipV="1">
            <a:off x="6012160" y="5006865"/>
            <a:ext cx="719800" cy="3382"/>
          </a:xfrm>
          <a:prstGeom prst="line">
            <a:avLst/>
          </a:prstGeom>
        </p:spPr>
        <p:style>
          <a:lnRef idx="1">
            <a:schemeClr val="accent2"/>
          </a:lnRef>
          <a:fillRef idx="0">
            <a:schemeClr val="accent2"/>
          </a:fillRef>
          <a:effectRef idx="0">
            <a:schemeClr val="accent2"/>
          </a:effectRef>
          <a:fontRef idx="minor">
            <a:schemeClr val="tx1"/>
          </a:fontRef>
        </p:style>
      </p:cxnSp>
      <p:cxnSp>
        <p:nvCxnSpPr>
          <p:cNvPr id="90" name="直線接點 89"/>
          <p:cNvCxnSpPr/>
          <p:nvPr/>
        </p:nvCxnSpPr>
        <p:spPr>
          <a:xfrm flipV="1">
            <a:off x="6012160" y="5287531"/>
            <a:ext cx="719800" cy="3382"/>
          </a:xfrm>
          <a:prstGeom prst="line">
            <a:avLst/>
          </a:prstGeom>
        </p:spPr>
        <p:style>
          <a:lnRef idx="1">
            <a:schemeClr val="accent2"/>
          </a:lnRef>
          <a:fillRef idx="0">
            <a:schemeClr val="accent2"/>
          </a:fillRef>
          <a:effectRef idx="0">
            <a:schemeClr val="accent2"/>
          </a:effectRef>
          <a:fontRef idx="minor">
            <a:schemeClr val="tx1"/>
          </a:fontRef>
        </p:style>
      </p:cxnSp>
      <p:cxnSp>
        <p:nvCxnSpPr>
          <p:cNvPr id="91" name="直線接點 90"/>
          <p:cNvCxnSpPr/>
          <p:nvPr/>
        </p:nvCxnSpPr>
        <p:spPr>
          <a:xfrm flipV="1">
            <a:off x="4211960" y="5517956"/>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92" name="直線接點 91"/>
          <p:cNvCxnSpPr/>
          <p:nvPr/>
        </p:nvCxnSpPr>
        <p:spPr>
          <a:xfrm flipV="1">
            <a:off x="4211960" y="5748382"/>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93" name="直線接點 92"/>
          <p:cNvCxnSpPr/>
          <p:nvPr/>
        </p:nvCxnSpPr>
        <p:spPr>
          <a:xfrm flipV="1">
            <a:off x="4211960" y="5978808"/>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94" name="直線接點 93"/>
          <p:cNvCxnSpPr/>
          <p:nvPr/>
        </p:nvCxnSpPr>
        <p:spPr>
          <a:xfrm flipV="1">
            <a:off x="4211960" y="6209232"/>
            <a:ext cx="2520000" cy="3383"/>
          </a:xfrm>
          <a:prstGeom prst="line">
            <a:avLst/>
          </a:prstGeom>
        </p:spPr>
        <p:style>
          <a:lnRef idx="1">
            <a:schemeClr val="accent2"/>
          </a:lnRef>
          <a:fillRef idx="0">
            <a:schemeClr val="accent2"/>
          </a:fillRef>
          <a:effectRef idx="0">
            <a:schemeClr val="accent2"/>
          </a:effectRef>
          <a:fontRef idx="minor">
            <a:schemeClr val="tx1"/>
          </a:fontRef>
        </p:style>
      </p:cxnSp>
      <p:cxnSp>
        <p:nvCxnSpPr>
          <p:cNvPr id="95" name="直線接點 94"/>
          <p:cNvCxnSpPr/>
          <p:nvPr/>
        </p:nvCxnSpPr>
        <p:spPr>
          <a:xfrm flipV="1">
            <a:off x="2627784" y="6425257"/>
            <a:ext cx="4104176" cy="3382"/>
          </a:xfrm>
          <a:prstGeom prst="line">
            <a:avLst/>
          </a:prstGeom>
        </p:spPr>
        <p:style>
          <a:lnRef idx="1">
            <a:schemeClr val="accent2"/>
          </a:lnRef>
          <a:fillRef idx="0">
            <a:schemeClr val="accent2"/>
          </a:fillRef>
          <a:effectRef idx="0">
            <a:schemeClr val="accent2"/>
          </a:effectRef>
          <a:fontRef idx="minor">
            <a:schemeClr val="tx1"/>
          </a:fontRef>
        </p:style>
      </p:cxnSp>
      <p:graphicFrame>
        <p:nvGraphicFramePr>
          <p:cNvPr id="96" name="表格 95"/>
          <p:cNvGraphicFramePr>
            <a:graphicFrameLocks noGrp="1"/>
          </p:cNvGraphicFramePr>
          <p:nvPr>
            <p:extLst>
              <p:ext uri="{D42A27DB-BD31-4B8C-83A1-F6EECF244321}">
                <p14:modId xmlns:p14="http://schemas.microsoft.com/office/powerpoint/2010/main" val="2511281102"/>
              </p:ext>
            </p:extLst>
          </p:nvPr>
        </p:nvGraphicFramePr>
        <p:xfrm>
          <a:off x="2771800" y="4951216"/>
          <a:ext cx="1440000" cy="1592100"/>
        </p:xfrm>
        <a:graphic>
          <a:graphicData uri="http://schemas.openxmlformats.org/drawingml/2006/table">
            <a:tbl>
              <a:tblPr firstRow="1" bandRow="1">
                <a:tableStyleId>{5940675A-B579-460E-94D1-54222C63F5DA}</a:tableStyleId>
              </a:tblPr>
              <a:tblGrid>
                <a:gridCol w="1440000"/>
              </a:tblGrid>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050" dirty="0" smtClean="0"/>
                        <a:t>TAKEUCHI</a:t>
                      </a:r>
                      <a:endParaRPr lang="zh-TW" altLang="en-US" sz="1050" dirty="0" smtClean="0"/>
                    </a:p>
                  </a:txBody>
                  <a:tcPr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池貝發動機</a:t>
                      </a:r>
                      <a:endParaRPr lang="en-US" altLang="zh-TW" sz="1050" dirty="0" smtClean="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池貝塑膠注塑機</a:t>
                      </a:r>
                      <a:endParaRPr lang="en-US" altLang="zh-TW" sz="1050" dirty="0" smtClean="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秋山 </a:t>
                      </a:r>
                      <a:r>
                        <a:rPr lang="en-US" altLang="zh-TW" sz="1050" dirty="0" smtClean="0"/>
                        <a:t>AKIYAMA</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莞野 </a:t>
                      </a:r>
                      <a:r>
                        <a:rPr lang="en-US" altLang="zh-TW" sz="1050" dirty="0" smtClean="0"/>
                        <a:t>SUGANO</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田邊 </a:t>
                      </a:r>
                      <a:r>
                        <a:rPr lang="en-US" altLang="zh-TW" sz="1050" dirty="0" smtClean="0"/>
                        <a:t>TANABE</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97" name="表格 96"/>
          <p:cNvGraphicFramePr>
            <a:graphicFrameLocks noGrp="1"/>
          </p:cNvGraphicFramePr>
          <p:nvPr>
            <p:extLst>
              <p:ext uri="{D42A27DB-BD31-4B8C-83A1-F6EECF244321}">
                <p14:modId xmlns:p14="http://schemas.microsoft.com/office/powerpoint/2010/main" val="4250684202"/>
              </p:ext>
            </p:extLst>
          </p:nvPr>
        </p:nvGraphicFramePr>
        <p:xfrm>
          <a:off x="4716016" y="4951216"/>
          <a:ext cx="1440000" cy="1624140"/>
        </p:xfrm>
        <a:graphic>
          <a:graphicData uri="http://schemas.openxmlformats.org/drawingml/2006/table">
            <a:tbl>
              <a:tblPr firstRow="1" bandRow="1">
                <a:tableStyleId>{5940675A-B579-460E-94D1-54222C63F5DA}</a:tableStyleId>
              </a:tblPr>
              <a:tblGrid>
                <a:gridCol w="1440000"/>
              </a:tblGrid>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日本橫濱廠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韓國廠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日本廠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日本廠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日本廠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日本廠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日本廠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98" name="表格 97"/>
          <p:cNvGraphicFramePr>
            <a:graphicFrameLocks noGrp="1"/>
          </p:cNvGraphicFramePr>
          <p:nvPr>
            <p:extLst>
              <p:ext uri="{D42A27DB-BD31-4B8C-83A1-F6EECF244321}">
                <p14:modId xmlns:p14="http://schemas.microsoft.com/office/powerpoint/2010/main" val="3337762808"/>
              </p:ext>
            </p:extLst>
          </p:nvPr>
        </p:nvGraphicFramePr>
        <p:xfrm>
          <a:off x="6588384" y="4951216"/>
          <a:ext cx="1440000" cy="1624140"/>
        </p:xfrm>
        <a:graphic>
          <a:graphicData uri="http://schemas.openxmlformats.org/drawingml/2006/table">
            <a:tbl>
              <a:tblPr firstRow="1" bandRow="1">
                <a:tableStyleId>{5940675A-B579-460E-94D1-54222C63F5DA}</a:tableStyleId>
              </a:tblPr>
              <a:tblGrid>
                <a:gridCol w="1440000"/>
              </a:tblGrid>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雷射鑽孔機</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雷射鑽孔機</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發動機製造</a:t>
                      </a:r>
                      <a:endParaRPr lang="en-US" altLang="zh-TW" sz="1050" dirty="0" smtClean="0"/>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塑膠注塑製造</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印刷機械</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包裝機械</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t>包裝機械</a:t>
                      </a:r>
                    </a:p>
                  </a:txBody>
                  <a:tcPr marT="36000" marB="36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40000"/>
                        <a:lumOff val="60000"/>
                      </a:schemeClr>
                    </a:solidFill>
                  </a:tcPr>
                </a:tc>
              </a:tr>
            </a:tbl>
          </a:graphicData>
        </a:graphic>
      </p:graphicFrame>
      <p:cxnSp>
        <p:nvCxnSpPr>
          <p:cNvPr id="99" name="直線接點 98"/>
          <p:cNvCxnSpPr/>
          <p:nvPr/>
        </p:nvCxnSpPr>
        <p:spPr>
          <a:xfrm flipV="1">
            <a:off x="4189428" y="5057104"/>
            <a:ext cx="526588" cy="12227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0" name="直線接點 99"/>
          <p:cNvCxnSpPr/>
          <p:nvPr/>
        </p:nvCxnSpPr>
        <p:spPr>
          <a:xfrm>
            <a:off x="4189428" y="5182758"/>
            <a:ext cx="526588" cy="87787"/>
          </a:xfrm>
          <a:prstGeom prst="line">
            <a:avLst/>
          </a:prstGeom>
        </p:spPr>
        <p:style>
          <a:lnRef idx="1">
            <a:schemeClr val="accent2"/>
          </a:lnRef>
          <a:fillRef idx="0">
            <a:schemeClr val="accent2"/>
          </a:fillRef>
          <a:effectRef idx="0">
            <a:schemeClr val="accent2"/>
          </a:effectRef>
          <a:fontRef idx="minor">
            <a:schemeClr val="tx1"/>
          </a:fontRef>
        </p:style>
      </p:cxnSp>
      <p:cxnSp>
        <p:nvCxnSpPr>
          <p:cNvPr id="101" name="直線接點 100"/>
          <p:cNvCxnSpPr/>
          <p:nvPr/>
        </p:nvCxnSpPr>
        <p:spPr>
          <a:xfrm>
            <a:off x="2627784" y="5129112"/>
            <a:ext cx="0" cy="1296145"/>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6417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線接點 58"/>
          <p:cNvCxnSpPr/>
          <p:nvPr/>
        </p:nvCxnSpPr>
        <p:spPr>
          <a:xfrm flipH="1">
            <a:off x="2588783" y="2492896"/>
            <a:ext cx="406545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60" name="直線接點 59"/>
          <p:cNvCxnSpPr/>
          <p:nvPr/>
        </p:nvCxnSpPr>
        <p:spPr>
          <a:xfrm flipH="1">
            <a:off x="2588783" y="3429000"/>
            <a:ext cx="406545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61" name="直線接點 60"/>
          <p:cNvCxnSpPr/>
          <p:nvPr/>
        </p:nvCxnSpPr>
        <p:spPr>
          <a:xfrm flipH="1">
            <a:off x="2588783" y="4365104"/>
            <a:ext cx="406545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8" name="直線接點 57"/>
          <p:cNvCxnSpPr/>
          <p:nvPr/>
        </p:nvCxnSpPr>
        <p:spPr>
          <a:xfrm flipH="1">
            <a:off x="2555776" y="5229200"/>
            <a:ext cx="406545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7" name="直線接點 56"/>
          <p:cNvCxnSpPr/>
          <p:nvPr/>
        </p:nvCxnSpPr>
        <p:spPr>
          <a:xfrm flipH="1">
            <a:off x="2555777" y="1569596"/>
            <a:ext cx="406545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3" name="直線接點 92"/>
          <p:cNvCxnSpPr/>
          <p:nvPr/>
        </p:nvCxnSpPr>
        <p:spPr>
          <a:xfrm flipH="1">
            <a:off x="1849558" y="3392996"/>
            <a:ext cx="6840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21" name="直線接點 120"/>
          <p:cNvCxnSpPr/>
          <p:nvPr/>
        </p:nvCxnSpPr>
        <p:spPr>
          <a:xfrm flipH="1">
            <a:off x="2555780" y="1569596"/>
            <a:ext cx="1" cy="3659604"/>
          </a:xfrm>
          <a:prstGeom prst="line">
            <a:avLst/>
          </a:prstGeom>
        </p:spPr>
        <p:style>
          <a:lnRef idx="1">
            <a:schemeClr val="accent3"/>
          </a:lnRef>
          <a:fillRef idx="0">
            <a:schemeClr val="accent3"/>
          </a:fillRef>
          <a:effectRef idx="0">
            <a:schemeClr val="accent3"/>
          </a:effectRef>
          <a:fontRef idx="minor">
            <a:schemeClr val="tx1"/>
          </a:fontRef>
        </p:style>
      </p:cxnSp>
      <p:sp>
        <p:nvSpPr>
          <p:cNvPr id="32" name="文字方塊 31"/>
          <p:cNvSpPr txBox="1"/>
          <p:nvPr/>
        </p:nvSpPr>
        <p:spPr>
          <a:xfrm>
            <a:off x="6984840" y="641014"/>
            <a:ext cx="1717137" cy="338554"/>
          </a:xfrm>
          <a:prstGeom prst="rect">
            <a:avLst/>
          </a:prstGeom>
          <a:noFill/>
        </p:spPr>
        <p:txBody>
          <a:bodyPr wrap="none" rtlCol="0">
            <a:spAutoFit/>
          </a:bodyPr>
          <a:lstStyle/>
          <a:p>
            <a:r>
              <a:rPr lang="en-US" altLang="zh-TW" sz="1600" dirty="0" smtClean="0">
                <a:solidFill>
                  <a:srgbClr val="FF0000"/>
                </a:solidFill>
              </a:rPr>
              <a:t>5 </a:t>
            </a:r>
            <a:r>
              <a:rPr lang="zh-TW" altLang="en-US" sz="1600" dirty="0" smtClean="0">
                <a:solidFill>
                  <a:srgbClr val="FF0000"/>
                </a:solidFill>
              </a:rPr>
              <a:t>品牌 </a:t>
            </a:r>
            <a:r>
              <a:rPr lang="en-US" altLang="zh-TW" sz="1600" dirty="0" smtClean="0">
                <a:solidFill>
                  <a:srgbClr val="FF0000"/>
                </a:solidFill>
              </a:rPr>
              <a:t>5</a:t>
            </a:r>
            <a:r>
              <a:rPr lang="zh-TW" altLang="en-US" sz="1600" dirty="0" smtClean="0">
                <a:solidFill>
                  <a:srgbClr val="FF0000"/>
                </a:solidFill>
              </a:rPr>
              <a:t>生產</a:t>
            </a:r>
            <a:r>
              <a:rPr lang="zh-TW" altLang="en-US" sz="1600" dirty="0">
                <a:solidFill>
                  <a:srgbClr val="FF0000"/>
                </a:solidFill>
              </a:rPr>
              <a:t>基地</a:t>
            </a:r>
          </a:p>
        </p:txBody>
      </p:sp>
      <p:sp>
        <p:nvSpPr>
          <p:cNvPr id="33" name="文字方塊 32"/>
          <p:cNvSpPr txBox="1"/>
          <p:nvPr/>
        </p:nvSpPr>
        <p:spPr>
          <a:xfrm>
            <a:off x="7465868" y="240903"/>
            <a:ext cx="1210588" cy="338554"/>
          </a:xfrm>
          <a:prstGeom prst="rect">
            <a:avLst/>
          </a:prstGeom>
          <a:noFill/>
        </p:spPr>
        <p:txBody>
          <a:bodyPr wrap="none" rtlCol="0">
            <a:spAutoFit/>
          </a:bodyPr>
          <a:lstStyle/>
          <a:p>
            <a:r>
              <a:rPr lang="zh-TW" altLang="en-US" sz="1600" b="1" dirty="0" smtClean="0"/>
              <a:t>綠能事業群</a:t>
            </a:r>
            <a:endParaRPr lang="zh-TW" altLang="en-US" sz="1600" b="1" dirty="0"/>
          </a:p>
        </p:txBody>
      </p:sp>
      <p:sp>
        <p:nvSpPr>
          <p:cNvPr id="35" name="文字方塊 34"/>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sp>
        <p:nvSpPr>
          <p:cNvPr id="36" name="文字方塊 35"/>
          <p:cNvSpPr txBox="1"/>
          <p:nvPr/>
        </p:nvSpPr>
        <p:spPr>
          <a:xfrm>
            <a:off x="1763688" y="2369511"/>
            <a:ext cx="461665" cy="2072578"/>
          </a:xfrm>
          <a:prstGeom prst="rect">
            <a:avLst/>
          </a:prstGeom>
          <a:solidFill>
            <a:srgbClr val="92D050"/>
          </a:solidFill>
        </p:spPr>
        <p:txBody>
          <a:bodyPr vert="eaVert" wrap="square" rtlCol="0">
            <a:spAutoFit/>
          </a:bodyPr>
          <a:lstStyle/>
          <a:p>
            <a:pPr algn="ctr"/>
            <a:r>
              <a:rPr lang="zh-TW" altLang="en-US" b="1" dirty="0" smtClean="0"/>
              <a:t>台灣事業</a:t>
            </a:r>
            <a:r>
              <a:rPr lang="zh-TW" altLang="en-US" b="1" dirty="0"/>
              <a:t>部</a:t>
            </a:r>
            <a:endParaRPr lang="en-US" altLang="zh-TW" b="1" dirty="0" smtClean="0"/>
          </a:p>
        </p:txBody>
      </p:sp>
      <p:sp>
        <p:nvSpPr>
          <p:cNvPr id="37" name="文字方塊 36"/>
          <p:cNvSpPr txBox="1"/>
          <p:nvPr/>
        </p:nvSpPr>
        <p:spPr>
          <a:xfrm>
            <a:off x="611560" y="1772816"/>
            <a:ext cx="553998" cy="3265969"/>
          </a:xfrm>
          <a:prstGeom prst="rect">
            <a:avLst/>
          </a:prstGeom>
          <a:solidFill>
            <a:srgbClr val="92D050"/>
          </a:solidFill>
          <a:effectLst>
            <a:outerShdw blurRad="50800" dist="38100" dir="2700000" algn="tl" rotWithShape="0">
              <a:prstClr val="black">
                <a:alpha val="40000"/>
              </a:prstClr>
            </a:outerShdw>
          </a:effectLst>
        </p:spPr>
        <p:txBody>
          <a:bodyPr vert="eaVert" wrap="square" rtlCol="0">
            <a:spAutoFit/>
          </a:bodyPr>
          <a:lstStyle/>
          <a:p>
            <a:pPr algn="ctr"/>
            <a:r>
              <a:rPr lang="zh-TW" altLang="en-US" sz="2400" b="1" dirty="0" smtClean="0"/>
              <a:t>綠能事業群</a:t>
            </a:r>
            <a:endParaRPr lang="en-US" altLang="zh-TW" sz="2400" b="1" dirty="0" smtClean="0"/>
          </a:p>
        </p:txBody>
      </p:sp>
      <p:graphicFrame>
        <p:nvGraphicFramePr>
          <p:cNvPr id="4" name="表格 3"/>
          <p:cNvGraphicFramePr>
            <a:graphicFrameLocks noGrp="1"/>
          </p:cNvGraphicFramePr>
          <p:nvPr>
            <p:extLst>
              <p:ext uri="{D42A27DB-BD31-4B8C-83A1-F6EECF244321}">
                <p14:modId xmlns:p14="http://schemas.microsoft.com/office/powerpoint/2010/main" val="4038844192"/>
              </p:ext>
            </p:extLst>
          </p:nvPr>
        </p:nvGraphicFramePr>
        <p:xfrm>
          <a:off x="2948822" y="1366180"/>
          <a:ext cx="1761621" cy="4079043"/>
        </p:xfrm>
        <a:graphic>
          <a:graphicData uri="http://schemas.openxmlformats.org/drawingml/2006/table">
            <a:tbl>
              <a:tblPr firstRow="1" bandRow="1">
                <a:tableStyleId>{5940675A-B579-460E-94D1-54222C63F5DA}</a:tableStyleId>
              </a:tblPr>
              <a:tblGrid>
                <a:gridCol w="1761621"/>
              </a:tblGrid>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友嘉半導體</a:t>
                      </a: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63137"/>
                      </a:schemeClr>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佳鎂科技</a:t>
                      </a: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63137"/>
                      </a:schemeClr>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金弘科技</a:t>
                      </a: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63137"/>
                      </a:schemeClr>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友晁能源</a:t>
                      </a: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63137"/>
                      </a:schemeClr>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政美應用</a:t>
                      </a:r>
                      <a:r>
                        <a:rPr lang="en-US" altLang="zh-TW" sz="1600" dirty="0" smtClean="0">
                          <a:solidFill>
                            <a:schemeClr val="tx1"/>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bl>
          </a:graphicData>
        </a:graphic>
      </p:graphicFrame>
      <p:graphicFrame>
        <p:nvGraphicFramePr>
          <p:cNvPr id="54" name="表格 53"/>
          <p:cNvGraphicFramePr>
            <a:graphicFrameLocks noGrp="1"/>
          </p:cNvGraphicFramePr>
          <p:nvPr>
            <p:extLst>
              <p:ext uri="{D42A27DB-BD31-4B8C-83A1-F6EECF244321}">
                <p14:modId xmlns:p14="http://schemas.microsoft.com/office/powerpoint/2010/main" val="312989630"/>
              </p:ext>
            </p:extLst>
          </p:nvPr>
        </p:nvGraphicFramePr>
        <p:xfrm>
          <a:off x="5037054" y="1366180"/>
          <a:ext cx="1284373" cy="4079043"/>
        </p:xfrm>
        <a:graphic>
          <a:graphicData uri="http://schemas.openxmlformats.org/drawingml/2006/table">
            <a:tbl>
              <a:tblPr firstRow="1" bandRow="1">
                <a:tableStyleId>{5940675A-B579-460E-94D1-54222C63F5DA}</a:tableStyleId>
              </a:tblPr>
              <a:tblGrid>
                <a:gridCol w="1284373"/>
              </a:tblGrid>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台中廠</a:t>
                      </a: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桃園廠</a:t>
                      </a: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桃園廠</a:t>
                      </a: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竹南廠</a:t>
                      </a: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竹北廠</a:t>
                      </a:r>
                      <a:r>
                        <a:rPr lang="en-US" altLang="zh-TW" sz="1600" dirty="0" smtClean="0">
                          <a:solidFill>
                            <a:schemeClr val="tx1"/>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bl>
          </a:graphicData>
        </a:graphic>
      </p:graphicFrame>
      <p:graphicFrame>
        <p:nvGraphicFramePr>
          <p:cNvPr id="55" name="表格 54"/>
          <p:cNvGraphicFramePr>
            <a:graphicFrameLocks noGrp="1"/>
          </p:cNvGraphicFramePr>
          <p:nvPr>
            <p:extLst>
              <p:ext uri="{D42A27DB-BD31-4B8C-83A1-F6EECF244321}">
                <p14:modId xmlns:p14="http://schemas.microsoft.com/office/powerpoint/2010/main" val="318304565"/>
              </p:ext>
            </p:extLst>
          </p:nvPr>
        </p:nvGraphicFramePr>
        <p:xfrm>
          <a:off x="6621230" y="1366180"/>
          <a:ext cx="2055225" cy="4079043"/>
        </p:xfrm>
        <a:graphic>
          <a:graphicData uri="http://schemas.openxmlformats.org/drawingml/2006/table">
            <a:tbl>
              <a:tblPr firstRow="1" bandRow="1">
                <a:tableStyleId>{5940675A-B579-460E-94D1-54222C63F5DA}</a:tableStyleId>
              </a:tblPr>
              <a:tblGrid>
                <a:gridCol w="2055225"/>
              </a:tblGrid>
              <a:tr h="453227">
                <a:tc>
                  <a:txBody>
                    <a:bodyPr/>
                    <a:lstStyle/>
                    <a:p>
                      <a:pPr algn="ctr"/>
                      <a:r>
                        <a:rPr lang="zh-TW" altLang="en-US" sz="1400" dirty="0" smtClean="0">
                          <a:solidFill>
                            <a:schemeClr val="tx1"/>
                          </a:solidFill>
                        </a:rPr>
                        <a:t>晶圓研磨設備</a:t>
                      </a:r>
                      <a:endParaRPr lang="zh-TW" altLang="en-US" sz="1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4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53227">
                <a:tc>
                  <a:txBody>
                    <a:bodyPr/>
                    <a:lstStyle/>
                    <a:p>
                      <a:pPr algn="ctr"/>
                      <a:r>
                        <a:rPr lang="zh-TW" altLang="en-US" sz="1400" dirty="0" smtClean="0">
                          <a:solidFill>
                            <a:schemeClr val="tx1"/>
                          </a:solidFill>
                        </a:rPr>
                        <a:t>鎂合金鍛造</a:t>
                      </a:r>
                      <a:endParaRPr lang="zh-TW" altLang="en-US" sz="1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4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53227">
                <a:tc>
                  <a:txBody>
                    <a:bodyPr/>
                    <a:lstStyle/>
                    <a:p>
                      <a:pPr algn="ctr"/>
                      <a:r>
                        <a:rPr lang="en-US" altLang="zh-TW" sz="1400" dirty="0" smtClean="0">
                          <a:solidFill>
                            <a:schemeClr val="tx1"/>
                          </a:solidFill>
                        </a:rPr>
                        <a:t>LED </a:t>
                      </a:r>
                      <a:r>
                        <a:rPr lang="zh-TW" altLang="en-US" sz="1400" dirty="0" smtClean="0">
                          <a:solidFill>
                            <a:schemeClr val="tx1"/>
                          </a:solidFill>
                        </a:rPr>
                        <a:t>照明</a:t>
                      </a:r>
                      <a:endParaRPr lang="en-US" altLang="zh-TW" sz="14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4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53227">
                <a:tc>
                  <a:txBody>
                    <a:bodyPr/>
                    <a:lstStyle/>
                    <a:p>
                      <a:pPr algn="ctr"/>
                      <a:r>
                        <a:rPr lang="zh-TW" altLang="en-US" sz="1400" dirty="0" smtClean="0">
                          <a:solidFill>
                            <a:schemeClr val="tx1"/>
                          </a:solidFill>
                        </a:rPr>
                        <a:t>太陽能導電膠</a:t>
                      </a:r>
                      <a:endParaRPr lang="zh-TW" altLang="en-US" sz="1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r h="453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4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53227">
                <a:tc>
                  <a:txBody>
                    <a:bodyPr/>
                    <a:lstStyle/>
                    <a:p>
                      <a:pPr algn="ctr"/>
                      <a:r>
                        <a:rPr lang="zh-TW" altLang="en-US" sz="1200" dirty="0" smtClean="0">
                          <a:solidFill>
                            <a:schemeClr val="tx1"/>
                          </a:solidFill>
                        </a:rPr>
                        <a:t>半導體</a:t>
                      </a:r>
                      <a:r>
                        <a:rPr lang="en-US" altLang="zh-TW" sz="1200" dirty="0" smtClean="0">
                          <a:solidFill>
                            <a:schemeClr val="tx1"/>
                          </a:solidFill>
                        </a:rPr>
                        <a:t>LED wafer </a:t>
                      </a:r>
                      <a:r>
                        <a:rPr lang="zh-TW" altLang="en-US" sz="1200" dirty="0" smtClean="0">
                          <a:solidFill>
                            <a:schemeClr val="tx1"/>
                          </a:solidFill>
                        </a:rPr>
                        <a:t>檢測設備</a:t>
                      </a:r>
                      <a:endParaRPr lang="en-US" altLang="zh-TW" sz="12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33"/>
                    </a:solidFill>
                  </a:tcPr>
                </a:tc>
              </a:tr>
            </a:tbl>
          </a:graphicData>
        </a:graphic>
      </p:graphicFrame>
      <p:cxnSp>
        <p:nvCxnSpPr>
          <p:cNvPr id="63" name="直線接點 62"/>
          <p:cNvCxnSpPr>
            <a:stCxn id="36" idx="1"/>
          </p:cNvCxnSpPr>
          <p:nvPr/>
        </p:nvCxnSpPr>
        <p:spPr>
          <a:xfrm flipH="1" flipV="1">
            <a:off x="1079688" y="3392996"/>
            <a:ext cx="684000" cy="12804"/>
          </a:xfrm>
          <a:prstGeom prst="line">
            <a:avLst/>
          </a:prstGeom>
          <a:ln>
            <a:headEnd type="arrow"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5175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7055501" y="240903"/>
            <a:ext cx="1620957" cy="338554"/>
          </a:xfrm>
          <a:prstGeom prst="rect">
            <a:avLst/>
          </a:prstGeom>
          <a:noFill/>
        </p:spPr>
        <p:txBody>
          <a:bodyPr wrap="none" rtlCol="0">
            <a:spAutoFit/>
          </a:bodyPr>
          <a:lstStyle/>
          <a:p>
            <a:pPr algn="r"/>
            <a:r>
              <a:rPr lang="zh-TW" altLang="en-US" sz="1600" b="1" dirty="0" smtClean="0"/>
              <a:t>營運基地統計表</a:t>
            </a:r>
            <a:endParaRPr lang="zh-TW" altLang="en-US" sz="1600" b="1" dirty="0"/>
          </a:p>
        </p:txBody>
      </p:sp>
      <p:graphicFrame>
        <p:nvGraphicFramePr>
          <p:cNvPr id="8" name="表格 7"/>
          <p:cNvGraphicFramePr>
            <a:graphicFrameLocks noGrp="1"/>
          </p:cNvGraphicFramePr>
          <p:nvPr>
            <p:extLst>
              <p:ext uri="{D42A27DB-BD31-4B8C-83A1-F6EECF244321}">
                <p14:modId xmlns:p14="http://schemas.microsoft.com/office/powerpoint/2010/main" val="2447271488"/>
              </p:ext>
            </p:extLst>
          </p:nvPr>
        </p:nvGraphicFramePr>
        <p:xfrm>
          <a:off x="2738793" y="1844826"/>
          <a:ext cx="5886940" cy="3565165"/>
        </p:xfrm>
        <a:graphic>
          <a:graphicData uri="http://schemas.openxmlformats.org/drawingml/2006/table">
            <a:tbl>
              <a:tblPr firstRow="1" bandRow="1">
                <a:tableStyleId>{5C22544A-7EE6-4342-B048-85BDC9FD1C3A}</a:tableStyleId>
              </a:tblPr>
              <a:tblGrid>
                <a:gridCol w="2965149"/>
                <a:gridCol w="1422592"/>
                <a:gridCol w="1499199"/>
              </a:tblGrid>
              <a:tr h="588065">
                <a:tc>
                  <a:txBody>
                    <a:bodyPr/>
                    <a:lstStyle/>
                    <a:p>
                      <a:pPr algn="ctr"/>
                      <a:r>
                        <a:rPr lang="zh-TW" altLang="en-US" sz="1900" dirty="0" smtClean="0">
                          <a:latin typeface="微軟正黑體" pitchFamily="34" charset="-120"/>
                          <a:ea typeface="微軟正黑體" pitchFamily="34" charset="-120"/>
                        </a:rPr>
                        <a:t>產品</a:t>
                      </a:r>
                      <a:endParaRPr lang="zh-TW" altLang="en-US" sz="1900" dirty="0">
                        <a:latin typeface="微軟正黑體" pitchFamily="34" charset="-120"/>
                        <a:ea typeface="微軟正黑體" pitchFamily="34" charset="-12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sz="1900" dirty="0" smtClean="0">
                          <a:latin typeface="微軟正黑體" pitchFamily="34" charset="-120"/>
                          <a:ea typeface="微軟正黑體" pitchFamily="34" charset="-120"/>
                        </a:rPr>
                        <a:t>品牌</a:t>
                      </a:r>
                      <a:endParaRPr lang="zh-TW" altLang="en-US" sz="1900" dirty="0">
                        <a:latin typeface="微軟正黑體" pitchFamily="34" charset="-120"/>
                        <a:ea typeface="微軟正黑體" pitchFamily="34" charset="-12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sz="1900" dirty="0" smtClean="0">
                          <a:latin typeface="微軟正黑體" pitchFamily="34" charset="-120"/>
                          <a:ea typeface="微軟正黑體" pitchFamily="34" charset="-120"/>
                        </a:rPr>
                        <a:t>生產基地</a:t>
                      </a:r>
                      <a:endParaRPr lang="zh-TW" altLang="en-US" sz="1900" dirty="0">
                        <a:latin typeface="微軟正黑體" pitchFamily="34" charset="-120"/>
                        <a:ea typeface="微軟正黑體" pitchFamily="34" charset="-12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588065">
                <a:tc>
                  <a:txBody>
                    <a:bodyPr/>
                    <a:lstStyle/>
                    <a:p>
                      <a:pPr algn="l"/>
                      <a:r>
                        <a:rPr lang="zh-TW" altLang="en-US" sz="2000" dirty="0" smtClean="0">
                          <a:latin typeface="微軟正黑體" pitchFamily="34" charset="-120"/>
                          <a:ea typeface="微軟正黑體" pitchFamily="34" charset="-120"/>
                        </a:rPr>
                        <a:t>機床</a:t>
                      </a:r>
                      <a:r>
                        <a:rPr lang="zh-TW" altLang="en-US" sz="1900" dirty="0" smtClean="0">
                          <a:latin typeface="微軟正黑體" pitchFamily="34" charset="-120"/>
                          <a:ea typeface="微軟正黑體" pitchFamily="34" charset="-120"/>
                        </a:rPr>
                        <a:t> </a:t>
                      </a:r>
                      <a:r>
                        <a:rPr lang="en-US" altLang="zh-TW" sz="1500" dirty="0" smtClean="0">
                          <a:latin typeface="微軟正黑體" pitchFamily="34" charset="-120"/>
                          <a:ea typeface="微軟正黑體" pitchFamily="34" charset="-120"/>
                        </a:rPr>
                        <a:t>Machine Tools</a:t>
                      </a:r>
                      <a:endParaRPr lang="zh-TW" altLang="en-US" sz="1900" dirty="0">
                        <a:latin typeface="微軟正黑體" pitchFamily="34" charset="-120"/>
                        <a:ea typeface="微軟正黑體" pitchFamily="34" charset="-120"/>
                      </a:endParaRPr>
                    </a:p>
                  </a:txBody>
                  <a:tcPr anchor="ctr">
                    <a:lnL w="12700" cmpd="sng">
                      <a:noFill/>
                    </a:lnL>
                    <a:lnR w="12700" cmpd="sng">
                      <a:noFill/>
                    </a:lnR>
                    <a:lnT w="38100" cmpd="sng">
                      <a:noFill/>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900" dirty="0" smtClean="0">
                          <a:latin typeface="微軟正黑體" pitchFamily="34" charset="-120"/>
                          <a:ea typeface="微軟正黑體" pitchFamily="34" charset="-120"/>
                        </a:rPr>
                        <a:t>35</a:t>
                      </a:r>
                      <a:endParaRPr lang="zh-TW" altLang="en-US" sz="1900" dirty="0">
                        <a:latin typeface="微軟正黑體" pitchFamily="34" charset="-120"/>
                        <a:ea typeface="微軟正黑體" pitchFamily="34" charset="-120"/>
                      </a:endParaRPr>
                    </a:p>
                  </a:txBody>
                  <a:tcPr anchor="ctr">
                    <a:lnL w="12700" cmpd="sng">
                      <a:noFill/>
                    </a:lnL>
                    <a:lnR w="12700" cmpd="sng">
                      <a:noFill/>
                    </a:lnR>
                    <a:lnT w="38100" cmpd="sng">
                      <a:noFill/>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900" dirty="0" smtClean="0">
                          <a:latin typeface="微軟正黑體" pitchFamily="34" charset="-120"/>
                          <a:ea typeface="微軟正黑體" pitchFamily="34" charset="-120"/>
                        </a:rPr>
                        <a:t>54</a:t>
                      </a:r>
                      <a:endParaRPr lang="zh-TW" altLang="en-US" sz="1900" dirty="0">
                        <a:latin typeface="微軟正黑體" pitchFamily="34" charset="-120"/>
                        <a:ea typeface="微軟正黑體" pitchFamily="34" charset="-120"/>
                      </a:endParaRPr>
                    </a:p>
                  </a:txBody>
                  <a:tcPr anchor="ctr">
                    <a:lnL w="12700" cmpd="sng">
                      <a:noFill/>
                    </a:lnL>
                    <a:lnR w="12700" cmpd="sng">
                      <a:noFill/>
                    </a:lnR>
                    <a:lnT w="38100" cmpd="sng">
                      <a:noFill/>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88065">
                <a:tc>
                  <a:txBody>
                    <a:bodyPr/>
                    <a:lstStyle/>
                    <a:p>
                      <a:pPr algn="l"/>
                      <a:r>
                        <a:rPr lang="zh-TW" altLang="en-US" sz="2000" dirty="0" smtClean="0">
                          <a:latin typeface="微軟正黑體" pitchFamily="34" charset="-120"/>
                          <a:ea typeface="微軟正黑體" pitchFamily="34" charset="-120"/>
                        </a:rPr>
                        <a:t>產業設備 </a:t>
                      </a:r>
                      <a:r>
                        <a:rPr lang="en-US" altLang="zh-TW" sz="1500" dirty="0" smtClean="0">
                          <a:latin typeface="微軟正黑體" pitchFamily="34" charset="-120"/>
                          <a:ea typeface="微軟正黑體" pitchFamily="34" charset="-120"/>
                        </a:rPr>
                        <a:t>Industr</a:t>
                      </a:r>
                      <a:r>
                        <a:rPr lang="en-US" altLang="zh-TW" sz="1500" baseline="0" dirty="0" smtClean="0">
                          <a:latin typeface="微軟正黑體" pitchFamily="34" charset="-120"/>
                          <a:ea typeface="微軟正黑體" pitchFamily="34" charset="-120"/>
                        </a:rPr>
                        <a:t>y Equipment</a:t>
                      </a:r>
                      <a:endParaRPr lang="zh-TW" altLang="en-US" sz="1500" dirty="0">
                        <a:latin typeface="微軟正黑體" pitchFamily="34" charset="-120"/>
                        <a:ea typeface="微軟正黑體" pitchFamily="34" charset="-120"/>
                      </a:endParaRPr>
                    </a:p>
                  </a:txBody>
                  <a:tcPr anchor="ct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900" dirty="0" smtClean="0">
                          <a:latin typeface="微軟正黑體" pitchFamily="34" charset="-120"/>
                          <a:ea typeface="微軟正黑體" pitchFamily="34" charset="-120"/>
                        </a:rPr>
                        <a:t>9</a:t>
                      </a:r>
                      <a:endParaRPr lang="zh-TW" altLang="en-US" sz="1900" dirty="0">
                        <a:latin typeface="微軟正黑體" pitchFamily="34" charset="-120"/>
                        <a:ea typeface="微軟正黑體" pitchFamily="34" charset="-120"/>
                      </a:endParaRPr>
                    </a:p>
                  </a:txBody>
                  <a:tcPr anchor="ct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900" dirty="0" smtClean="0">
                          <a:latin typeface="微軟正黑體" pitchFamily="34" charset="-120"/>
                          <a:ea typeface="微軟正黑體" pitchFamily="34" charset="-120"/>
                        </a:rPr>
                        <a:t>24</a:t>
                      </a:r>
                      <a:endParaRPr lang="zh-TW" altLang="en-US" sz="1900" dirty="0">
                        <a:latin typeface="微軟正黑體" pitchFamily="34" charset="-120"/>
                        <a:ea typeface="微軟正黑體" pitchFamily="34" charset="-120"/>
                      </a:endParaRPr>
                    </a:p>
                  </a:txBody>
                  <a:tcPr anchor="ct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88065">
                <a:tc>
                  <a:txBody>
                    <a:bodyPr/>
                    <a:lstStyle/>
                    <a:p>
                      <a:pPr algn="l"/>
                      <a:r>
                        <a:rPr lang="zh-TW" altLang="en-US" sz="2000" dirty="0" smtClean="0">
                          <a:latin typeface="微軟正黑體" pitchFamily="34" charset="-120"/>
                          <a:ea typeface="微軟正黑體" pitchFamily="34" charset="-120"/>
                        </a:rPr>
                        <a:t>電子電路板 </a:t>
                      </a:r>
                      <a:r>
                        <a:rPr lang="en-US" altLang="zh-TW" sz="1500" dirty="0" smtClean="0">
                          <a:latin typeface="微軟正黑體" pitchFamily="34" charset="-120"/>
                          <a:ea typeface="微軟正黑體" pitchFamily="34" charset="-120"/>
                        </a:rPr>
                        <a:t>PCB</a:t>
                      </a:r>
                      <a:endParaRPr lang="zh-TW" altLang="en-US" sz="1500" dirty="0">
                        <a:latin typeface="微軟正黑體" pitchFamily="34" charset="-120"/>
                        <a:ea typeface="微軟正黑體" pitchFamily="34" charset="-120"/>
                      </a:endParaRPr>
                    </a:p>
                  </a:txBody>
                  <a:tcPr anchor="ct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900" dirty="0" smtClean="0">
                          <a:latin typeface="微軟正黑體" pitchFamily="34" charset="-120"/>
                          <a:ea typeface="微軟正黑體" pitchFamily="34" charset="-120"/>
                        </a:rPr>
                        <a:t>2</a:t>
                      </a:r>
                      <a:endParaRPr lang="zh-TW" altLang="en-US" sz="1900" dirty="0">
                        <a:latin typeface="微軟正黑體" pitchFamily="34" charset="-120"/>
                        <a:ea typeface="微軟正黑體" pitchFamily="34" charset="-120"/>
                      </a:endParaRPr>
                    </a:p>
                  </a:txBody>
                  <a:tcPr anchor="ct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900" dirty="0" smtClean="0">
                          <a:latin typeface="微軟正黑體" pitchFamily="34" charset="-120"/>
                          <a:ea typeface="微軟正黑體" pitchFamily="34" charset="-120"/>
                        </a:rPr>
                        <a:t>2</a:t>
                      </a:r>
                      <a:endParaRPr lang="zh-TW" altLang="en-US" sz="1900" dirty="0">
                        <a:latin typeface="微軟正黑體" pitchFamily="34" charset="-120"/>
                        <a:ea typeface="微軟正黑體" pitchFamily="34" charset="-120"/>
                      </a:endParaRPr>
                    </a:p>
                  </a:txBody>
                  <a:tcPr anchor="ct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88065">
                <a:tc>
                  <a:txBody>
                    <a:bodyPr/>
                    <a:lstStyle/>
                    <a:p>
                      <a:pPr algn="l"/>
                      <a:r>
                        <a:rPr lang="zh-TW" altLang="en-US" sz="2000" dirty="0" smtClean="0">
                          <a:latin typeface="微軟正黑體" pitchFamily="34" charset="-120"/>
                          <a:ea typeface="微軟正黑體" pitchFamily="34" charset="-120"/>
                        </a:rPr>
                        <a:t>綠能 </a:t>
                      </a:r>
                      <a:r>
                        <a:rPr lang="en-US" altLang="zh-TW" sz="1500" dirty="0" smtClean="0">
                          <a:latin typeface="微軟正黑體" pitchFamily="34" charset="-120"/>
                          <a:ea typeface="微軟正黑體" pitchFamily="34" charset="-120"/>
                        </a:rPr>
                        <a:t>Green Energy</a:t>
                      </a:r>
                      <a:endParaRPr lang="zh-TW" altLang="en-US" sz="1500" dirty="0">
                        <a:latin typeface="微軟正黑體" pitchFamily="34" charset="-120"/>
                        <a:ea typeface="微軟正黑體" pitchFamily="34" charset="-120"/>
                      </a:endParaRPr>
                    </a:p>
                  </a:txBody>
                  <a:tcPr anchor="ct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900" dirty="0" smtClean="0">
                          <a:latin typeface="微軟正黑體" pitchFamily="34" charset="-120"/>
                          <a:ea typeface="微軟正黑體" pitchFamily="34" charset="-120"/>
                        </a:rPr>
                        <a:t>5</a:t>
                      </a:r>
                      <a:endParaRPr lang="zh-TW" altLang="en-US" sz="1900" dirty="0">
                        <a:latin typeface="微軟正黑體" pitchFamily="34" charset="-120"/>
                        <a:ea typeface="微軟正黑體" pitchFamily="34" charset="-120"/>
                      </a:endParaRPr>
                    </a:p>
                  </a:txBody>
                  <a:tcPr anchor="ct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900" dirty="0" smtClean="0">
                          <a:latin typeface="微軟正黑體" pitchFamily="34" charset="-120"/>
                          <a:ea typeface="微軟正黑體" pitchFamily="34" charset="-120"/>
                        </a:rPr>
                        <a:t>5</a:t>
                      </a:r>
                      <a:endParaRPr lang="zh-TW" altLang="en-US" sz="1900" dirty="0">
                        <a:latin typeface="微軟正黑體" pitchFamily="34" charset="-120"/>
                        <a:ea typeface="微軟正黑體" pitchFamily="34" charset="-120"/>
                      </a:endParaRPr>
                    </a:p>
                  </a:txBody>
                  <a:tcPr anchor="ctr">
                    <a:lnL w="12700" cmpd="sng">
                      <a:noFill/>
                    </a:lnL>
                    <a:lnR w="12700" cmpd="sng">
                      <a:noFill/>
                    </a:lnR>
                    <a:lnT w="127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88065">
                <a:tc>
                  <a:txBody>
                    <a:bodyPr/>
                    <a:lstStyle/>
                    <a:p>
                      <a:pPr algn="l"/>
                      <a:r>
                        <a:rPr lang="zh-TW" altLang="en-US" sz="1900" dirty="0" smtClean="0">
                          <a:latin typeface="微軟正黑體" pitchFamily="34" charset="-120"/>
                          <a:ea typeface="微軟正黑體" pitchFamily="34" charset="-120"/>
                        </a:rPr>
                        <a:t>總計 </a:t>
                      </a:r>
                      <a:r>
                        <a:rPr lang="en-US" altLang="zh-TW" sz="1500" dirty="0" smtClean="0">
                          <a:latin typeface="微軟正黑體" pitchFamily="34" charset="-120"/>
                          <a:ea typeface="微軟正黑體" pitchFamily="34" charset="-120"/>
                        </a:rPr>
                        <a:t>Total</a:t>
                      </a:r>
                      <a:endParaRPr lang="zh-TW" altLang="en-US" sz="1900" dirty="0">
                        <a:latin typeface="微軟正黑體" pitchFamily="34" charset="-120"/>
                        <a:ea typeface="微軟正黑體" pitchFamily="34" charset="-120"/>
                      </a:endParaRPr>
                    </a:p>
                  </a:txBody>
                  <a:tcPr anchor="ctr">
                    <a:lnL w="12700" cmpd="sng">
                      <a:noFill/>
                    </a:lnL>
                    <a:lnR w="12700" cmpd="sng">
                      <a:noFill/>
                    </a:lnR>
                    <a:lnT w="38100" cap="flat" cmpd="sng" algn="ctr">
                      <a:solidFill>
                        <a:schemeClr val="tx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TW" sz="1900" dirty="0" smtClean="0">
                          <a:latin typeface="微軟正黑體" pitchFamily="34" charset="-120"/>
                          <a:ea typeface="微軟正黑體" pitchFamily="34" charset="-120"/>
                        </a:rPr>
                        <a:t>51</a:t>
                      </a:r>
                      <a:endParaRPr lang="zh-TW" altLang="en-US" sz="1900" dirty="0">
                        <a:latin typeface="微軟正黑體" pitchFamily="34" charset="-120"/>
                        <a:ea typeface="微軟正黑體" pitchFamily="34" charset="-120"/>
                      </a:endParaRPr>
                    </a:p>
                  </a:txBody>
                  <a:tcPr anchor="ctr">
                    <a:lnL w="12700" cmpd="sng">
                      <a:noFill/>
                    </a:lnL>
                    <a:lnR w="12700" cmpd="sng">
                      <a:noFill/>
                    </a:lnR>
                    <a:lnT w="38100" cap="flat" cmpd="sng" algn="ctr">
                      <a:solidFill>
                        <a:schemeClr val="tx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TW" sz="1900" dirty="0" smtClean="0">
                          <a:latin typeface="微軟正黑體" pitchFamily="34" charset="-120"/>
                          <a:ea typeface="微軟正黑體" pitchFamily="34" charset="-120"/>
                        </a:rPr>
                        <a:t>85</a:t>
                      </a:r>
                      <a:endParaRPr lang="zh-TW" altLang="en-US" sz="1900" dirty="0">
                        <a:latin typeface="微軟正黑體" pitchFamily="34" charset="-120"/>
                        <a:ea typeface="微軟正黑體" pitchFamily="34" charset="-120"/>
                      </a:endParaRPr>
                    </a:p>
                  </a:txBody>
                  <a:tcPr anchor="ctr">
                    <a:lnL w="12700" cmpd="sng">
                      <a:noFill/>
                    </a:lnL>
                    <a:lnR w="12700" cmpd="sng">
                      <a:noFill/>
                    </a:lnR>
                    <a:lnT w="38100" cap="flat" cmpd="sng" algn="ctr">
                      <a:solidFill>
                        <a:schemeClr val="tx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
        <p:nvSpPr>
          <p:cNvPr id="9" name="文字方塊 8"/>
          <p:cNvSpPr txBox="1"/>
          <p:nvPr/>
        </p:nvSpPr>
        <p:spPr>
          <a:xfrm>
            <a:off x="707469" y="3356993"/>
            <a:ext cx="1723549"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2400" b="1" dirty="0">
                <a:latin typeface="微軟正黑體" pitchFamily="34" charset="-120"/>
                <a:ea typeface="微軟正黑體" pitchFamily="34" charset="-120"/>
              </a:rPr>
              <a:t>依產品分類</a:t>
            </a:r>
          </a:p>
        </p:txBody>
      </p:sp>
      <p:sp>
        <p:nvSpPr>
          <p:cNvPr id="16" name="文字方塊 15"/>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spTree>
    <p:extLst>
      <p:ext uri="{BB962C8B-B14F-4D97-AF65-F5344CB8AC3E}">
        <p14:creationId xmlns:p14="http://schemas.microsoft.com/office/powerpoint/2010/main" val="974810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7055501" y="240903"/>
            <a:ext cx="1620957" cy="338554"/>
          </a:xfrm>
          <a:prstGeom prst="rect">
            <a:avLst/>
          </a:prstGeom>
          <a:noFill/>
        </p:spPr>
        <p:txBody>
          <a:bodyPr wrap="none" rtlCol="0">
            <a:spAutoFit/>
          </a:bodyPr>
          <a:lstStyle/>
          <a:p>
            <a:pPr algn="r"/>
            <a:r>
              <a:rPr lang="zh-TW" altLang="en-US" sz="1600" b="1" dirty="0" smtClean="0"/>
              <a:t>營運基地統計表</a:t>
            </a:r>
            <a:endParaRPr lang="zh-TW" altLang="en-US" sz="1600" b="1" dirty="0"/>
          </a:p>
        </p:txBody>
      </p:sp>
      <p:sp>
        <p:nvSpPr>
          <p:cNvPr id="12" name="文字方塊 11"/>
          <p:cNvSpPr txBox="1"/>
          <p:nvPr/>
        </p:nvSpPr>
        <p:spPr>
          <a:xfrm>
            <a:off x="714348" y="1000108"/>
            <a:ext cx="88429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b="1" dirty="0" smtClean="0">
                <a:latin typeface="微軟正黑體" pitchFamily="34" charset="-120"/>
                <a:ea typeface="微軟正黑體" pitchFamily="34" charset="-120"/>
              </a:rPr>
              <a:t>依</a:t>
            </a:r>
            <a:r>
              <a:rPr lang="zh-TW" altLang="en-US" b="1" dirty="0">
                <a:latin typeface="微軟正黑體" pitchFamily="34" charset="-120"/>
                <a:ea typeface="微軟正黑體" pitchFamily="34" charset="-120"/>
              </a:rPr>
              <a:t>地區</a:t>
            </a:r>
            <a:r>
              <a:rPr lang="zh-TW" altLang="en-US" b="1" dirty="0" smtClean="0">
                <a:latin typeface="微軟正黑體" pitchFamily="34" charset="-120"/>
                <a:ea typeface="微軟正黑體" pitchFamily="34" charset="-120"/>
              </a:rPr>
              <a:t>分類</a:t>
            </a:r>
            <a:endParaRPr lang="zh-TW" altLang="en-US" b="1" dirty="0">
              <a:latin typeface="微軟正黑體" pitchFamily="34" charset="-120"/>
              <a:ea typeface="微軟正黑體" pitchFamily="34" charset="-120"/>
            </a:endParaRPr>
          </a:p>
        </p:txBody>
      </p:sp>
      <p:sp>
        <p:nvSpPr>
          <p:cNvPr id="13" name="文字方塊 12"/>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2725635357"/>
              </p:ext>
            </p:extLst>
          </p:nvPr>
        </p:nvGraphicFramePr>
        <p:xfrm>
          <a:off x="2523621" y="785794"/>
          <a:ext cx="6120345" cy="4868239"/>
        </p:xfrm>
        <a:graphic>
          <a:graphicData uri="http://schemas.openxmlformats.org/drawingml/2006/table">
            <a:tbl>
              <a:tblPr firstRow="1" bandRow="1">
                <a:tableStyleId>{5C22544A-7EE6-4342-B048-85BDC9FD1C3A}</a:tableStyleId>
              </a:tblPr>
              <a:tblGrid>
                <a:gridCol w="403247"/>
                <a:gridCol w="1781802"/>
                <a:gridCol w="774077"/>
                <a:gridCol w="874379"/>
                <a:gridCol w="1143420"/>
                <a:gridCol w="1143420"/>
              </a:tblGrid>
              <a:tr h="286367">
                <a:tc>
                  <a:txBody>
                    <a:bodyPr/>
                    <a:lstStyle/>
                    <a:p>
                      <a:pPr algn="ct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zh-TW" altLang="en-US" sz="1200" dirty="0" smtClean="0">
                          <a:latin typeface="微軟正黑體" pitchFamily="34" charset="-120"/>
                          <a:ea typeface="微軟正黑體" pitchFamily="34" charset="-120"/>
                        </a:rPr>
                        <a:t>地區</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2013</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2014</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smtClean="0">
                          <a:latin typeface="微軟正黑體" pitchFamily="34" charset="-120"/>
                          <a:ea typeface="微軟正黑體" pitchFamily="34" charset="-120"/>
                        </a:rPr>
                        <a:t>2015</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2016</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1</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台灣      </a:t>
                      </a:r>
                      <a:r>
                        <a:rPr lang="en-US" altLang="zh-TW" sz="1200" dirty="0" smtClean="0">
                          <a:latin typeface="微軟正黑體" pitchFamily="34" charset="-120"/>
                          <a:ea typeface="微軟正黑體" pitchFamily="34" charset="-120"/>
                        </a:rPr>
                        <a:t>Taiwan</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30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31</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28</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28</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2</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大陸      </a:t>
                      </a:r>
                      <a:r>
                        <a:rPr lang="en-US" altLang="zh-TW" sz="1200" dirty="0" smtClean="0">
                          <a:latin typeface="微軟正黑體" pitchFamily="34" charset="-120"/>
                          <a:ea typeface="微軟正黑體" pitchFamily="34" charset="-120"/>
                        </a:rPr>
                        <a:t>China</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17</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19</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18</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19</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3</a:t>
                      </a:r>
                      <a:endParaRPr lang="zh-TW" altLang="en-US" sz="1200" dirty="0">
                        <a:latin typeface="微軟正黑體" pitchFamily="34" charset="-120"/>
                        <a:ea typeface="微軟正黑體" pitchFamily="34" charset="-120"/>
                      </a:endParaRPr>
                    </a:p>
                  </a:txBody>
                  <a:tcPr marL="91434" marR="91434" marT="45727" marB="45727"/>
                </a:tc>
                <a:tc>
                  <a:txBody>
                    <a:bodyPr/>
                    <a:lstStyle/>
                    <a:p>
                      <a:pPr marL="0" algn="l" defTabSz="914400" rtl="0" eaLnBrk="1" latinLnBrk="0" hangingPunct="1"/>
                      <a:r>
                        <a:rPr lang="zh-TW" altLang="en-US" sz="1200" kern="1200" smtClean="0">
                          <a:solidFill>
                            <a:schemeClr val="dk1"/>
                          </a:solidFill>
                          <a:latin typeface="微軟正黑體" pitchFamily="34" charset="-120"/>
                          <a:ea typeface="微軟正黑體" pitchFamily="34" charset="-120"/>
                          <a:cs typeface="+mn-cs"/>
                        </a:rPr>
                        <a:t>日本     </a:t>
                      </a:r>
                      <a:r>
                        <a:rPr lang="en-US" altLang="zh-TW" sz="1200" kern="1200" smtClean="0">
                          <a:solidFill>
                            <a:schemeClr val="dk1"/>
                          </a:solidFill>
                          <a:latin typeface="微軟正黑體" pitchFamily="34" charset="-120"/>
                          <a:ea typeface="微軟正黑體" pitchFamily="34" charset="-120"/>
                          <a:cs typeface="+mn-cs"/>
                        </a:rPr>
                        <a:t>Japan</a:t>
                      </a:r>
                      <a:endParaRPr lang="zh-TW" altLang="en-US" sz="1200" kern="1200" dirty="0">
                        <a:solidFill>
                          <a:schemeClr val="dk1"/>
                        </a:solidFill>
                        <a:latin typeface="微軟正黑體" pitchFamily="34" charset="-120"/>
                        <a:ea typeface="微軟正黑體" pitchFamily="34" charset="-120"/>
                        <a:cs typeface="+mn-cs"/>
                      </a:endParaRPr>
                    </a:p>
                  </a:txBody>
                  <a:tcPr marL="91434" marR="91434" marT="45727" marB="45727"/>
                </a:tc>
                <a:tc>
                  <a:txBody>
                    <a:bodyPr/>
                    <a:lstStyle/>
                    <a:p>
                      <a:pPr marL="0" algn="ctr" defTabSz="914400" rtl="0" eaLnBrk="1" latinLnBrk="0" hangingPunct="1"/>
                      <a:r>
                        <a:rPr lang="en-US" altLang="zh-TW" sz="1200" kern="1200" dirty="0" smtClean="0">
                          <a:solidFill>
                            <a:schemeClr val="dk1"/>
                          </a:solidFill>
                          <a:latin typeface="微軟正黑體" pitchFamily="34" charset="-120"/>
                          <a:ea typeface="微軟正黑體" pitchFamily="34" charset="-120"/>
                          <a:cs typeface="+mn-cs"/>
                        </a:rPr>
                        <a:t>3</a:t>
                      </a:r>
                      <a:endParaRPr lang="zh-TW" altLang="en-US" sz="1200" kern="1200" dirty="0">
                        <a:solidFill>
                          <a:schemeClr val="dk1"/>
                        </a:solidFill>
                        <a:latin typeface="微軟正黑體" pitchFamily="34" charset="-120"/>
                        <a:ea typeface="微軟正黑體" pitchFamily="34" charset="-120"/>
                        <a:cs typeface="+mn-cs"/>
                      </a:endParaRPr>
                    </a:p>
                  </a:txBody>
                  <a:tcPr marL="91434" marR="91434" marT="45727" marB="45727"/>
                </a:tc>
                <a:tc>
                  <a:txBody>
                    <a:bodyPr/>
                    <a:lstStyle/>
                    <a:p>
                      <a:pPr marL="0" algn="ctr" defTabSz="914400" rtl="0" eaLnBrk="1" latinLnBrk="0" hangingPunct="1"/>
                      <a:r>
                        <a:rPr lang="en-US" altLang="zh-TW" sz="1200" kern="1200" dirty="0" smtClean="0">
                          <a:solidFill>
                            <a:schemeClr val="dk1"/>
                          </a:solidFill>
                          <a:latin typeface="微軟正黑體" pitchFamily="34" charset="-120"/>
                          <a:ea typeface="微軟正黑體" pitchFamily="34" charset="-120"/>
                          <a:cs typeface="+mn-cs"/>
                        </a:rPr>
                        <a:t>10</a:t>
                      </a:r>
                      <a:endParaRPr lang="zh-TW" altLang="en-US" sz="1200" kern="1200" dirty="0">
                        <a:solidFill>
                          <a:schemeClr val="dk1"/>
                        </a:solidFill>
                        <a:latin typeface="微軟正黑體" pitchFamily="34" charset="-120"/>
                        <a:ea typeface="微軟正黑體" pitchFamily="34" charset="-120"/>
                        <a:cs typeface="+mn-cs"/>
                      </a:endParaRPr>
                    </a:p>
                  </a:txBody>
                  <a:tcPr marL="91434" marR="91434" marT="45727" marB="45727"/>
                </a:tc>
                <a:tc>
                  <a:txBody>
                    <a:bodyPr/>
                    <a:lstStyle/>
                    <a:p>
                      <a:pPr marL="0" algn="ctr" defTabSz="914400" rtl="0" eaLnBrk="1" latinLnBrk="0" hangingPunct="1"/>
                      <a:r>
                        <a:rPr lang="en-US" altLang="zh-TW" sz="1200" kern="1200" dirty="0" smtClean="0">
                          <a:solidFill>
                            <a:schemeClr val="dk1"/>
                          </a:solidFill>
                          <a:latin typeface="微軟正黑體" pitchFamily="34" charset="-120"/>
                          <a:ea typeface="微軟正黑體" pitchFamily="34" charset="-120"/>
                          <a:cs typeface="+mn-cs"/>
                        </a:rPr>
                        <a:t>10</a:t>
                      </a:r>
                      <a:endParaRPr lang="zh-TW" altLang="en-US" sz="1200" kern="1200" dirty="0">
                        <a:solidFill>
                          <a:schemeClr val="dk1"/>
                        </a:solidFill>
                        <a:latin typeface="微軟正黑體" pitchFamily="34" charset="-120"/>
                        <a:ea typeface="微軟正黑體" pitchFamily="34" charset="-120"/>
                        <a:cs typeface="+mn-cs"/>
                      </a:endParaRPr>
                    </a:p>
                  </a:txBody>
                  <a:tcPr marL="91434" marR="91434" marT="45727" marB="45727"/>
                </a:tc>
                <a:tc>
                  <a:txBody>
                    <a:bodyPr/>
                    <a:lstStyle/>
                    <a:p>
                      <a:pPr marL="0" algn="ctr" defTabSz="914400" rtl="0" eaLnBrk="1" latinLnBrk="0" hangingPunct="1"/>
                      <a:r>
                        <a:rPr lang="en-US" altLang="zh-TW" sz="1200" kern="1200" dirty="0" smtClean="0">
                          <a:solidFill>
                            <a:schemeClr val="dk1"/>
                          </a:solidFill>
                          <a:latin typeface="微軟正黑體" pitchFamily="34" charset="-120"/>
                          <a:ea typeface="微軟正黑體" pitchFamily="34" charset="-120"/>
                          <a:cs typeface="+mn-cs"/>
                        </a:rPr>
                        <a:t>10</a:t>
                      </a:r>
                      <a:endParaRPr lang="zh-TW" altLang="en-US" sz="1200" kern="1200" dirty="0">
                        <a:solidFill>
                          <a:schemeClr val="dk1"/>
                        </a:solidFill>
                        <a:latin typeface="微軟正黑體" pitchFamily="34" charset="-120"/>
                        <a:ea typeface="微軟正黑體" pitchFamily="34" charset="-120"/>
                        <a:cs typeface="+mn-cs"/>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4</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德國    </a:t>
                      </a:r>
                      <a:r>
                        <a:rPr lang="en-US" altLang="zh-TW" sz="1200" dirty="0" smtClean="0">
                          <a:latin typeface="微軟正黑體" pitchFamily="34" charset="-120"/>
                          <a:ea typeface="微軟正黑體" pitchFamily="34" charset="-120"/>
                        </a:rPr>
                        <a:t>Germany</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6</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10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10</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5</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義大利  </a:t>
                      </a:r>
                      <a:r>
                        <a:rPr lang="en-US" altLang="zh-TW" sz="1200" dirty="0" smtClean="0">
                          <a:latin typeface="微軟正黑體" pitchFamily="34" charset="-120"/>
                          <a:ea typeface="微軟正黑體" pitchFamily="34" charset="-120"/>
                        </a:rPr>
                        <a:t>Italy</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4</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4</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5</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6</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6</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美國     </a:t>
                      </a:r>
                      <a:r>
                        <a:rPr lang="en-US" altLang="zh-TW" sz="1200" dirty="0" smtClean="0">
                          <a:latin typeface="微軟正黑體" pitchFamily="34" charset="-120"/>
                          <a:ea typeface="微軟正黑體" pitchFamily="34" charset="-120"/>
                        </a:rPr>
                        <a:t>USA</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3</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3</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7</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韓國      </a:t>
                      </a:r>
                      <a:r>
                        <a:rPr lang="en-US" altLang="zh-TW" sz="1200" dirty="0" smtClean="0">
                          <a:latin typeface="微軟正黑體" pitchFamily="34" charset="-120"/>
                          <a:ea typeface="微軟正黑體" pitchFamily="34" charset="-120"/>
                        </a:rPr>
                        <a:t>Korea</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1</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3</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4</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8</a:t>
                      </a:r>
                    </a:p>
                  </a:txBody>
                  <a:tcPr marL="91434" marR="91434"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微軟正黑體" pitchFamily="34" charset="-120"/>
                          <a:ea typeface="微軟正黑體" pitchFamily="34" charset="-120"/>
                        </a:rPr>
                        <a:t>瑞士     </a:t>
                      </a:r>
                      <a:r>
                        <a:rPr lang="en-US" altLang="zh-TW" sz="1200" dirty="0" smtClean="0">
                          <a:latin typeface="微軟正黑體" pitchFamily="34" charset="-120"/>
                          <a:ea typeface="微軟正黑體" pitchFamily="34" charset="-120"/>
                        </a:rPr>
                        <a:t>Switzerland</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9</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法國      </a:t>
                      </a:r>
                      <a:r>
                        <a:rPr lang="en-US" altLang="zh-TW" sz="1200" dirty="0" smtClean="0">
                          <a:latin typeface="微軟正黑體" pitchFamily="34" charset="-120"/>
                          <a:ea typeface="微軟正黑體" pitchFamily="34" charset="-120"/>
                        </a:rPr>
                        <a:t>France</a:t>
                      </a: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10</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英國     </a:t>
                      </a:r>
                      <a:r>
                        <a:rPr lang="en-US" altLang="zh-TW" sz="1200" dirty="0" smtClean="0">
                          <a:latin typeface="微軟正黑體" pitchFamily="34" charset="-120"/>
                          <a:ea typeface="微軟正黑體" pitchFamily="34" charset="-120"/>
                        </a:rPr>
                        <a:t>UK</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11</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西班牙  </a:t>
                      </a:r>
                      <a:r>
                        <a:rPr lang="en-US" altLang="zh-TW" sz="1200" dirty="0" smtClean="0">
                          <a:latin typeface="微軟正黑體" pitchFamily="34" charset="-120"/>
                          <a:ea typeface="微軟正黑體" pitchFamily="34" charset="-120"/>
                        </a:rPr>
                        <a:t>Spain</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12</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印度      </a:t>
                      </a:r>
                      <a:r>
                        <a:rPr lang="en-US" altLang="zh-TW" sz="1200" dirty="0" smtClean="0">
                          <a:latin typeface="微軟正黑體" pitchFamily="34" charset="-120"/>
                          <a:ea typeface="微軟正黑體" pitchFamily="34" charset="-120"/>
                        </a:rPr>
                        <a:t>India</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2</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13</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巴西     </a:t>
                      </a:r>
                      <a:r>
                        <a:rPr lang="en-US" altLang="zh-TW" sz="1200" dirty="0" smtClean="0">
                          <a:latin typeface="微軟正黑體" pitchFamily="34" charset="-120"/>
                          <a:ea typeface="微軟正黑體" pitchFamily="34" charset="-120"/>
                        </a:rPr>
                        <a:t>Brazil </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14</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俄羅斯  </a:t>
                      </a:r>
                      <a:r>
                        <a:rPr lang="en-US" altLang="zh-TW" sz="1200" dirty="0" smtClean="0">
                          <a:latin typeface="微軟正黑體" pitchFamily="34" charset="-120"/>
                          <a:ea typeface="微軟正黑體" pitchFamily="34" charset="-120"/>
                        </a:rPr>
                        <a:t>Russia</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r>
                        <a:rPr lang="en-US" altLang="zh-TW" sz="1200" dirty="0" smtClean="0">
                          <a:latin typeface="微軟正黑體" pitchFamily="34" charset="-120"/>
                          <a:ea typeface="微軟正黑體" pitchFamily="34" charset="-120"/>
                        </a:rPr>
                        <a:t>15</a:t>
                      </a:r>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匈牙利   </a:t>
                      </a:r>
                      <a:r>
                        <a:rPr lang="en-US" altLang="zh-TW" sz="1200" dirty="0" smtClean="0">
                          <a:latin typeface="微軟正黑體" pitchFamily="34" charset="-120"/>
                          <a:ea typeface="微軟正黑體" pitchFamily="34" charset="-120"/>
                        </a:rPr>
                        <a:t>Hungary</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0</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1</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1</a:t>
                      </a:r>
                      <a:endParaRPr lang="zh-TW" altLang="en-US" sz="1200" dirty="0">
                        <a:latin typeface="微軟正黑體" pitchFamily="34" charset="-120"/>
                        <a:ea typeface="微軟正黑體" pitchFamily="34" charset="-120"/>
                      </a:endParaRPr>
                    </a:p>
                  </a:txBody>
                  <a:tcPr marL="91434" marR="91434" marT="45727" marB="45727"/>
                </a:tc>
              </a:tr>
              <a:tr h="286367">
                <a:tc>
                  <a:txBody>
                    <a:bodyPr/>
                    <a:lstStyle/>
                    <a:p>
                      <a:endParaRPr lang="zh-TW" altLang="en-US" sz="1200" dirty="0">
                        <a:latin typeface="微軟正黑體" pitchFamily="34" charset="-120"/>
                        <a:ea typeface="微軟正黑體" pitchFamily="34" charset="-120"/>
                      </a:endParaRPr>
                    </a:p>
                  </a:txBody>
                  <a:tcPr marL="91434" marR="91434" marT="45727" marB="45727"/>
                </a:tc>
                <a:tc>
                  <a:txBody>
                    <a:bodyPr/>
                    <a:lstStyle/>
                    <a:p>
                      <a:r>
                        <a:rPr lang="zh-TW" altLang="en-US" sz="1200" dirty="0" smtClean="0">
                          <a:latin typeface="微軟正黑體" pitchFamily="34" charset="-120"/>
                          <a:ea typeface="微軟正黑體" pitchFamily="34" charset="-120"/>
                        </a:rPr>
                        <a:t>總計  </a:t>
                      </a:r>
                      <a:r>
                        <a:rPr lang="en-US" altLang="zh-TW" sz="1200" dirty="0" smtClean="0">
                          <a:latin typeface="微軟正黑體" pitchFamily="34" charset="-120"/>
                          <a:ea typeface="微軟正黑體" pitchFamily="34" charset="-120"/>
                        </a:rPr>
                        <a:t>total </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59</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74</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82</a:t>
                      </a:r>
                      <a:endParaRPr lang="zh-TW" altLang="en-US" sz="1200" dirty="0">
                        <a:latin typeface="微軟正黑體" pitchFamily="34" charset="-120"/>
                        <a:ea typeface="微軟正黑體" pitchFamily="34" charset="-120"/>
                      </a:endParaRPr>
                    </a:p>
                  </a:txBody>
                  <a:tcPr marL="91434" marR="91434" marT="45727" marB="45727"/>
                </a:tc>
                <a:tc>
                  <a:txBody>
                    <a:bodyPr/>
                    <a:lstStyle/>
                    <a:p>
                      <a:pPr algn="ctr"/>
                      <a:r>
                        <a:rPr lang="en-US" altLang="zh-TW" sz="1200" dirty="0" smtClean="0">
                          <a:latin typeface="微軟正黑體" pitchFamily="34" charset="-120"/>
                          <a:ea typeface="微軟正黑體" pitchFamily="34" charset="-120"/>
                        </a:rPr>
                        <a:t>85</a:t>
                      </a:r>
                      <a:endParaRPr lang="zh-TW" altLang="en-US" sz="1200" dirty="0">
                        <a:latin typeface="微軟正黑體" pitchFamily="34" charset="-120"/>
                        <a:ea typeface="微軟正黑體" pitchFamily="34" charset="-120"/>
                      </a:endParaRPr>
                    </a:p>
                  </a:txBody>
                  <a:tcPr marL="91434" marR="91434" marT="45727" marB="45727"/>
                </a:tc>
              </a:tr>
            </a:tbl>
          </a:graphicData>
        </a:graphic>
      </p:graphicFrame>
    </p:spTree>
    <p:extLst>
      <p:ext uri="{BB962C8B-B14F-4D97-AF65-F5344CB8AC3E}">
        <p14:creationId xmlns:p14="http://schemas.microsoft.com/office/powerpoint/2010/main" val="552071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924" y="6002338"/>
            <a:ext cx="4334876" cy="884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pic>
        <p:nvPicPr>
          <p:cNvPr id="10" name="Picture 2" descr="地區域"/>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1979615" y="1125539"/>
            <a:ext cx="6067425" cy="4876800"/>
          </a:xfrm>
          <a:prstGeom prst="rect">
            <a:avLst/>
          </a:prstGeom>
          <a:gradFill rotWithShape="1">
            <a:gsLst>
              <a:gs pos="0">
                <a:srgbClr val="FFFFFF">
                  <a:alpha val="0"/>
                </a:srgbClr>
              </a:gs>
              <a:gs pos="100000">
                <a:schemeClr val="tx1">
                  <a:alpha val="78000"/>
                </a:scheme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pic>
      <p:sp>
        <p:nvSpPr>
          <p:cNvPr id="11" name="AutoShape 3"/>
          <p:cNvSpPr>
            <a:spLocks noChangeArrowheads="1"/>
          </p:cNvSpPr>
          <p:nvPr/>
        </p:nvSpPr>
        <p:spPr bwMode="gray">
          <a:xfrm>
            <a:off x="1042990" y="1341440"/>
            <a:ext cx="2587625" cy="2497137"/>
          </a:xfrm>
          <a:prstGeom prst="roundRect">
            <a:avLst>
              <a:gd name="adj" fmla="val 4639"/>
            </a:avLst>
          </a:prstGeom>
          <a:gradFill rotWithShape="1">
            <a:gsLst>
              <a:gs pos="0">
                <a:srgbClr val="FDFDFD"/>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l" eaLnBrk="1" hangingPunct="1">
              <a:defRPr/>
            </a:pPr>
            <a:endParaRPr kumimoji="0" lang="zh-CN" altLang="en-US" sz="1800">
              <a:solidFill>
                <a:srgbClr val="000000"/>
              </a:solidFill>
              <a:latin typeface="Arial" charset="0"/>
              <a:ea typeface="SimSun" pitchFamily="2" charset="-122"/>
              <a:cs typeface="+mn-cs"/>
            </a:endParaRPr>
          </a:p>
        </p:txBody>
      </p:sp>
      <p:sp>
        <p:nvSpPr>
          <p:cNvPr id="12" name="AutoShape 4"/>
          <p:cNvSpPr>
            <a:spLocks noChangeArrowheads="1"/>
          </p:cNvSpPr>
          <p:nvPr/>
        </p:nvSpPr>
        <p:spPr bwMode="gray">
          <a:xfrm>
            <a:off x="6372227" y="4005265"/>
            <a:ext cx="2587625" cy="2497137"/>
          </a:xfrm>
          <a:prstGeom prst="roundRect">
            <a:avLst>
              <a:gd name="adj" fmla="val 4639"/>
            </a:avLst>
          </a:prstGeom>
          <a:gradFill rotWithShape="1">
            <a:gsLst>
              <a:gs pos="0">
                <a:srgbClr val="FDFDFD"/>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l" eaLnBrk="1" hangingPunct="1">
              <a:defRPr/>
            </a:pPr>
            <a:endParaRPr kumimoji="0" lang="zh-CN" altLang="en-US" sz="1800">
              <a:solidFill>
                <a:srgbClr val="000000"/>
              </a:solidFill>
              <a:latin typeface="Arial" charset="0"/>
              <a:ea typeface="SimSun" pitchFamily="2" charset="-122"/>
              <a:cs typeface="+mn-cs"/>
            </a:endParaRPr>
          </a:p>
        </p:txBody>
      </p:sp>
      <p:grpSp>
        <p:nvGrpSpPr>
          <p:cNvPr id="13" name="Group 5"/>
          <p:cNvGrpSpPr>
            <a:grpSpLocks/>
          </p:cNvGrpSpPr>
          <p:nvPr/>
        </p:nvGrpSpPr>
        <p:grpSpPr bwMode="auto">
          <a:xfrm>
            <a:off x="6516688" y="3644901"/>
            <a:ext cx="2355850" cy="523875"/>
            <a:chOff x="3964" y="2071"/>
            <a:chExt cx="1484" cy="330"/>
          </a:xfrm>
        </p:grpSpPr>
        <p:sp>
          <p:nvSpPr>
            <p:cNvPr id="14" name="AutoShape 6"/>
            <p:cNvSpPr>
              <a:spLocks noChangeArrowheads="1"/>
            </p:cNvSpPr>
            <p:nvPr/>
          </p:nvSpPr>
          <p:spPr bwMode="ltGray">
            <a:xfrm>
              <a:off x="3964" y="2071"/>
              <a:ext cx="1484" cy="330"/>
            </a:xfrm>
            <a:prstGeom prst="roundRect">
              <a:avLst>
                <a:gd name="adj" fmla="val 16667"/>
              </a:avLst>
            </a:prstGeom>
            <a:solidFill>
              <a:srgbClr val="993300"/>
            </a:solidFill>
            <a:ln w="38100" algn="ctr">
              <a:solidFill>
                <a:srgbClr val="FFFFFF">
                  <a:alpha val="70195"/>
                </a:srgbClr>
              </a:solidFill>
              <a:round/>
              <a:headEnd/>
              <a:tailEnd/>
            </a:ln>
          </p:spPr>
          <p:txBody>
            <a:bodyPr wrap="none" anchor="ctr"/>
            <a:lstStyle/>
            <a:p>
              <a:pPr algn="l" eaLnBrk="1" hangingPunct="1"/>
              <a:endParaRPr kumimoji="0" lang="zh-CN" altLang="en-US" sz="1800">
                <a:solidFill>
                  <a:srgbClr val="000000"/>
                </a:solidFill>
                <a:latin typeface="Arial" charset="0"/>
                <a:ea typeface="標楷體" pitchFamily="65" charset="-120"/>
              </a:endParaRPr>
            </a:p>
          </p:txBody>
        </p:sp>
        <p:sp>
          <p:nvSpPr>
            <p:cNvPr id="15" name="AutoShape 7"/>
            <p:cNvSpPr>
              <a:spLocks noChangeArrowheads="1"/>
            </p:cNvSpPr>
            <p:nvPr/>
          </p:nvSpPr>
          <p:spPr bwMode="ltGray">
            <a:xfrm>
              <a:off x="3987" y="2091"/>
              <a:ext cx="1432" cy="134"/>
            </a:xfrm>
            <a:prstGeom prst="roundRect">
              <a:avLst>
                <a:gd name="adj" fmla="val 28356"/>
              </a:avLst>
            </a:prstGeom>
            <a:gradFill rotWithShape="1">
              <a:gsLst>
                <a:gs pos="0">
                  <a:srgbClr val="FFFFFF">
                    <a:alpha val="70000"/>
                  </a:srgbClr>
                </a:gs>
                <a:gs pos="100000">
                  <a:srgbClr val="FFC319">
                    <a:alpha val="70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l" eaLnBrk="1" hangingPunct="1"/>
              <a:endParaRPr kumimoji="0" lang="zh-CN" altLang="en-US" sz="1800">
                <a:solidFill>
                  <a:srgbClr val="000000"/>
                </a:solidFill>
                <a:latin typeface="Arial" charset="0"/>
                <a:ea typeface="標楷體" pitchFamily="65" charset="-120"/>
              </a:endParaRPr>
            </a:p>
          </p:txBody>
        </p:sp>
      </p:grpSp>
      <p:sp>
        <p:nvSpPr>
          <p:cNvPr id="16" name="Rectangle 8"/>
          <p:cNvSpPr>
            <a:spLocks noChangeArrowheads="1"/>
          </p:cNvSpPr>
          <p:nvPr/>
        </p:nvSpPr>
        <p:spPr bwMode="black">
          <a:xfrm>
            <a:off x="7092950" y="371633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eaLnBrk="1" hangingPunct="1"/>
            <a:r>
              <a:rPr kumimoji="0" lang="zh-TW" altLang="en-US" sz="2000" b="1" dirty="0">
                <a:solidFill>
                  <a:srgbClr val="FFFFFF"/>
                </a:solidFill>
                <a:latin typeface="Arial" charset="0"/>
                <a:ea typeface="標楷體" pitchFamily="65" charset="-120"/>
                <a:cs typeface="Arial" charset="0"/>
              </a:rPr>
              <a:t>江東基地</a:t>
            </a:r>
          </a:p>
        </p:txBody>
      </p:sp>
      <p:grpSp>
        <p:nvGrpSpPr>
          <p:cNvPr id="17" name="Group 9"/>
          <p:cNvGrpSpPr>
            <a:grpSpLocks/>
          </p:cNvGrpSpPr>
          <p:nvPr/>
        </p:nvGrpSpPr>
        <p:grpSpPr bwMode="auto">
          <a:xfrm>
            <a:off x="1154113" y="1125539"/>
            <a:ext cx="2355850" cy="523875"/>
            <a:chOff x="2140" y="2071"/>
            <a:chExt cx="1484" cy="330"/>
          </a:xfrm>
        </p:grpSpPr>
        <p:sp>
          <p:nvSpPr>
            <p:cNvPr id="19" name="AutoShape 10"/>
            <p:cNvSpPr>
              <a:spLocks noChangeArrowheads="1"/>
            </p:cNvSpPr>
            <p:nvPr/>
          </p:nvSpPr>
          <p:spPr bwMode="ltGray">
            <a:xfrm>
              <a:off x="2140" y="2071"/>
              <a:ext cx="1484" cy="330"/>
            </a:xfrm>
            <a:prstGeom prst="roundRect">
              <a:avLst>
                <a:gd name="adj" fmla="val 16667"/>
              </a:avLst>
            </a:prstGeom>
            <a:solidFill>
              <a:srgbClr val="000080"/>
            </a:solidFill>
            <a:ln w="38100" algn="ctr">
              <a:solidFill>
                <a:srgbClr val="FFFFFF">
                  <a:alpha val="70195"/>
                </a:srgbClr>
              </a:solidFill>
              <a:round/>
              <a:headEnd/>
              <a:tailEnd/>
            </a:ln>
          </p:spPr>
          <p:txBody>
            <a:bodyPr wrap="none" anchor="ctr"/>
            <a:lstStyle/>
            <a:p>
              <a:pPr algn="l" eaLnBrk="1" hangingPunct="1"/>
              <a:endParaRPr kumimoji="0" lang="zh-CN" altLang="en-US" sz="1800">
                <a:solidFill>
                  <a:srgbClr val="000000"/>
                </a:solidFill>
                <a:latin typeface="Arial" charset="0"/>
                <a:ea typeface="標楷體" pitchFamily="65" charset="-120"/>
              </a:endParaRPr>
            </a:p>
          </p:txBody>
        </p:sp>
        <p:sp>
          <p:nvSpPr>
            <p:cNvPr id="20" name="AutoShape 11"/>
            <p:cNvSpPr>
              <a:spLocks noChangeArrowheads="1"/>
            </p:cNvSpPr>
            <p:nvPr/>
          </p:nvSpPr>
          <p:spPr bwMode="ltGray">
            <a:xfrm>
              <a:off x="2163" y="2091"/>
              <a:ext cx="1432" cy="134"/>
            </a:xfrm>
            <a:prstGeom prst="roundRect">
              <a:avLst>
                <a:gd name="adj" fmla="val 28356"/>
              </a:avLst>
            </a:prstGeom>
            <a:gradFill rotWithShape="1">
              <a:gsLst>
                <a:gs pos="0">
                  <a:srgbClr val="FFFFFF">
                    <a:alpha val="70000"/>
                  </a:srgbClr>
                </a:gs>
                <a:gs pos="100000">
                  <a:srgbClr val="5CB1FE">
                    <a:alpha val="70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l" eaLnBrk="1" hangingPunct="1"/>
              <a:endParaRPr kumimoji="0" lang="zh-CN" altLang="en-US" sz="1800">
                <a:solidFill>
                  <a:srgbClr val="000000"/>
                </a:solidFill>
                <a:latin typeface="Arial" charset="0"/>
                <a:ea typeface="標楷體" pitchFamily="65" charset="-120"/>
              </a:endParaRPr>
            </a:p>
          </p:txBody>
        </p:sp>
      </p:grpSp>
      <p:sp>
        <p:nvSpPr>
          <p:cNvPr id="21" name="Rectangle 12"/>
          <p:cNvSpPr>
            <a:spLocks noChangeArrowheads="1"/>
          </p:cNvSpPr>
          <p:nvPr/>
        </p:nvSpPr>
        <p:spPr bwMode="black">
          <a:xfrm>
            <a:off x="1751013" y="116363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eaLnBrk="1" hangingPunct="1"/>
            <a:r>
              <a:rPr kumimoji="0" lang="zh-TW" altLang="en-US" sz="2000" b="1">
                <a:solidFill>
                  <a:srgbClr val="FFFFFF"/>
                </a:solidFill>
                <a:latin typeface="Arial" charset="0"/>
                <a:ea typeface="標楷體" pitchFamily="65" charset="-120"/>
                <a:cs typeface="Arial" charset="0"/>
              </a:rPr>
              <a:t>下沙基地</a:t>
            </a:r>
          </a:p>
        </p:txBody>
      </p:sp>
      <p:sp>
        <p:nvSpPr>
          <p:cNvPr id="22" name="AutoShape 13"/>
          <p:cNvSpPr>
            <a:spLocks noChangeArrowheads="1"/>
          </p:cNvSpPr>
          <p:nvPr/>
        </p:nvSpPr>
        <p:spPr bwMode="gray">
          <a:xfrm>
            <a:off x="2305052" y="4244975"/>
            <a:ext cx="2587625" cy="2497139"/>
          </a:xfrm>
          <a:prstGeom prst="roundRect">
            <a:avLst>
              <a:gd name="adj" fmla="val 4639"/>
            </a:avLst>
          </a:prstGeom>
          <a:gradFill rotWithShape="1">
            <a:gsLst>
              <a:gs pos="0">
                <a:srgbClr val="FDFDFD"/>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l" eaLnBrk="1" hangingPunct="1">
              <a:defRPr/>
            </a:pPr>
            <a:endParaRPr kumimoji="0" lang="zh-CN" altLang="en-US" sz="1800">
              <a:solidFill>
                <a:srgbClr val="000000"/>
              </a:solidFill>
              <a:latin typeface="Arial" charset="0"/>
              <a:ea typeface="SimSun" pitchFamily="2" charset="-122"/>
              <a:cs typeface="+mn-cs"/>
            </a:endParaRPr>
          </a:p>
        </p:txBody>
      </p:sp>
      <p:sp>
        <p:nvSpPr>
          <p:cNvPr id="23" name="AutoShape 14"/>
          <p:cNvSpPr>
            <a:spLocks noChangeArrowheads="1"/>
          </p:cNvSpPr>
          <p:nvPr/>
        </p:nvSpPr>
        <p:spPr bwMode="ltGray">
          <a:xfrm>
            <a:off x="2411413" y="4006851"/>
            <a:ext cx="2355850" cy="523875"/>
          </a:xfrm>
          <a:prstGeom prst="roundRect">
            <a:avLst>
              <a:gd name="adj" fmla="val 16667"/>
            </a:avLst>
          </a:prstGeom>
          <a:solidFill>
            <a:srgbClr val="008000"/>
          </a:solidFill>
          <a:ln w="38100" algn="ctr">
            <a:solidFill>
              <a:srgbClr val="FFFFFF">
                <a:alpha val="70195"/>
              </a:srgbClr>
            </a:solidFill>
            <a:round/>
            <a:headEnd/>
            <a:tailEnd/>
          </a:ln>
        </p:spPr>
        <p:txBody>
          <a:bodyPr wrap="none" anchor="ctr"/>
          <a:lstStyle/>
          <a:p>
            <a:pPr algn="l" eaLnBrk="1" hangingPunct="1"/>
            <a:endParaRPr kumimoji="0" lang="zh-CN" altLang="en-US" sz="1800">
              <a:solidFill>
                <a:srgbClr val="000000"/>
              </a:solidFill>
              <a:latin typeface="Arial" charset="0"/>
              <a:ea typeface="標楷體" pitchFamily="65" charset="-120"/>
            </a:endParaRPr>
          </a:p>
        </p:txBody>
      </p:sp>
      <p:sp>
        <p:nvSpPr>
          <p:cNvPr id="24" name="AutoShape 15"/>
          <p:cNvSpPr>
            <a:spLocks noChangeArrowheads="1"/>
          </p:cNvSpPr>
          <p:nvPr/>
        </p:nvSpPr>
        <p:spPr bwMode="ltGray">
          <a:xfrm>
            <a:off x="2439988" y="4025900"/>
            <a:ext cx="2273300" cy="196851"/>
          </a:xfrm>
          <a:prstGeom prst="roundRect">
            <a:avLst>
              <a:gd name="adj" fmla="val 28356"/>
            </a:avLst>
          </a:prstGeom>
          <a:gradFill rotWithShape="1">
            <a:gsLst>
              <a:gs pos="0">
                <a:srgbClr val="FFFFFF">
                  <a:alpha val="70000"/>
                </a:srgbClr>
              </a:gs>
              <a:gs pos="100000">
                <a:srgbClr val="A8D02A">
                  <a:alpha val="70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l" eaLnBrk="1" hangingPunct="1"/>
            <a:endParaRPr kumimoji="0" lang="zh-CN" altLang="en-US" sz="1800">
              <a:solidFill>
                <a:srgbClr val="000000"/>
              </a:solidFill>
              <a:latin typeface="Arial" charset="0"/>
              <a:ea typeface="標楷體" pitchFamily="65" charset="-120"/>
            </a:endParaRPr>
          </a:p>
        </p:txBody>
      </p:sp>
      <p:sp>
        <p:nvSpPr>
          <p:cNvPr id="25" name="Rectangle 16"/>
          <p:cNvSpPr>
            <a:spLocks noChangeArrowheads="1"/>
          </p:cNvSpPr>
          <p:nvPr/>
        </p:nvSpPr>
        <p:spPr bwMode="black">
          <a:xfrm>
            <a:off x="2987675" y="4006851"/>
            <a:ext cx="1200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1" hangingPunct="1"/>
            <a:r>
              <a:rPr kumimoji="0" lang="zh-TW" altLang="en-US" sz="2000" b="1">
                <a:solidFill>
                  <a:srgbClr val="FFFFFF"/>
                </a:solidFill>
                <a:latin typeface="Arial" charset="0"/>
                <a:ea typeface="標楷體" pitchFamily="65" charset="-120"/>
                <a:cs typeface="Arial" charset="0"/>
              </a:rPr>
              <a:t>蕭山基地</a:t>
            </a:r>
          </a:p>
        </p:txBody>
      </p:sp>
      <p:sp>
        <p:nvSpPr>
          <p:cNvPr id="26" name="Text Box 18"/>
          <p:cNvSpPr txBox="1">
            <a:spLocks noChangeArrowheads="1"/>
          </p:cNvSpPr>
          <p:nvPr/>
        </p:nvSpPr>
        <p:spPr bwMode="gray">
          <a:xfrm>
            <a:off x="2449513" y="4654551"/>
            <a:ext cx="24828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sz="1100">
                <a:solidFill>
                  <a:schemeClr val="tx2"/>
                </a:solidFill>
                <a:latin typeface="Arial Unicode MS" pitchFamily="34" charset="-120"/>
                <a:ea typeface="Arial Unicode MS" pitchFamily="34" charset="-120"/>
                <a:cs typeface="Arial Unicode MS" pitchFamily="34" charset="-120"/>
              </a:defRPr>
            </a:lvl1pPr>
            <a:lvl2pPr marL="742950" indent="-285750">
              <a:defRPr kumimoji="1" sz="1100">
                <a:solidFill>
                  <a:schemeClr val="tx2"/>
                </a:solidFill>
                <a:latin typeface="Arial Unicode MS" pitchFamily="34" charset="-120"/>
                <a:ea typeface="Arial Unicode MS" pitchFamily="34" charset="-120"/>
                <a:cs typeface="Arial Unicode MS" pitchFamily="34" charset="-120"/>
              </a:defRPr>
            </a:lvl2pPr>
            <a:lvl3pPr marL="1143000" indent="-228600">
              <a:defRPr kumimoji="1" sz="1100">
                <a:solidFill>
                  <a:schemeClr val="tx2"/>
                </a:solidFill>
                <a:latin typeface="Arial Unicode MS" pitchFamily="34" charset="-120"/>
                <a:ea typeface="Arial Unicode MS" pitchFamily="34" charset="-120"/>
                <a:cs typeface="Arial Unicode MS" pitchFamily="34" charset="-120"/>
              </a:defRPr>
            </a:lvl3pPr>
            <a:lvl4pPr marL="1600200" indent="-228600">
              <a:defRPr kumimoji="1" sz="1100">
                <a:solidFill>
                  <a:schemeClr val="tx2"/>
                </a:solidFill>
                <a:latin typeface="Arial Unicode MS" pitchFamily="34" charset="-120"/>
                <a:ea typeface="Arial Unicode MS" pitchFamily="34" charset="-120"/>
                <a:cs typeface="Arial Unicode MS" pitchFamily="34" charset="-120"/>
              </a:defRPr>
            </a:lvl4pPr>
            <a:lvl5pPr marL="2057400" indent="-228600">
              <a:defRPr kumimoji="1" sz="1100">
                <a:solidFill>
                  <a:schemeClr val="tx2"/>
                </a:solidFill>
                <a:latin typeface="Arial Unicode MS" pitchFamily="34" charset="-120"/>
                <a:ea typeface="Arial Unicode MS" pitchFamily="34" charset="-120"/>
                <a:cs typeface="Arial Unicode MS" pitchFamily="34" charset="-120"/>
              </a:defRPr>
            </a:lvl5pPr>
            <a:lvl6pPr marL="25146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6pPr>
            <a:lvl7pPr marL="29718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7pPr>
            <a:lvl8pPr marL="34290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8pPr>
            <a:lvl9pPr marL="38862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9pPr>
          </a:lstStyle>
          <a:p>
            <a:pPr algn="l"/>
            <a:r>
              <a:rPr kumimoji="0" lang="en-US" altLang="zh-TW" sz="1600" b="1" dirty="0">
                <a:solidFill>
                  <a:schemeClr val="tx1"/>
                </a:solidFill>
                <a:latin typeface="MS Gothic" pitchFamily="49" charset="-128"/>
                <a:ea typeface="MS Gothic" pitchFamily="49" charset="-128"/>
                <a:cs typeface="Arial" charset="0"/>
              </a:rPr>
              <a:t>1993</a:t>
            </a:r>
            <a:r>
              <a:rPr kumimoji="0" lang="zh-TW" altLang="en-US" sz="1600" b="1" dirty="0">
                <a:solidFill>
                  <a:schemeClr val="tx1"/>
                </a:solidFill>
                <a:latin typeface="MS Gothic" pitchFamily="49" charset="-128"/>
                <a:ea typeface="MS Gothic" pitchFamily="49" charset="-128"/>
                <a:cs typeface="Arial" charset="0"/>
              </a:rPr>
              <a:t>年取得</a:t>
            </a:r>
          </a:p>
          <a:p>
            <a:pPr algn="l"/>
            <a:endParaRPr kumimoji="0" lang="zh-TW" altLang="en-US" sz="1600" b="1" dirty="0">
              <a:solidFill>
                <a:schemeClr val="tx1"/>
              </a:solidFill>
              <a:latin typeface="MS Gothic" pitchFamily="49" charset="-128"/>
              <a:ea typeface="MS Gothic" pitchFamily="49" charset="-128"/>
              <a:cs typeface="Arial" charset="0"/>
            </a:endParaRPr>
          </a:p>
          <a:p>
            <a:pPr algn="l"/>
            <a:r>
              <a:rPr kumimoji="0" lang="zh-TW" altLang="en-US" sz="1600" b="1" dirty="0">
                <a:solidFill>
                  <a:schemeClr val="tx1"/>
                </a:solidFill>
                <a:latin typeface="MS Gothic" pitchFamily="49" charset="-128"/>
                <a:ea typeface="MS Gothic" pitchFamily="49" charset="-128"/>
                <a:cs typeface="Arial" charset="0"/>
              </a:rPr>
              <a:t>總面積</a:t>
            </a:r>
            <a:r>
              <a:rPr kumimoji="0" lang="en-US" altLang="zh-TW" sz="1600" b="1" dirty="0">
                <a:solidFill>
                  <a:schemeClr val="tx1"/>
                </a:solidFill>
                <a:latin typeface="MS Gothic" pitchFamily="49" charset="-128"/>
                <a:ea typeface="MS Gothic" pitchFamily="49" charset="-128"/>
                <a:cs typeface="Arial" charset="0"/>
              </a:rPr>
              <a:t>:57,000㎡</a:t>
            </a:r>
          </a:p>
          <a:p>
            <a:pPr algn="l"/>
            <a:endParaRPr kumimoji="0" lang="en-US" altLang="zh-TW" sz="1600" b="1" dirty="0">
              <a:solidFill>
                <a:schemeClr val="tx1"/>
              </a:solidFill>
              <a:latin typeface="MS Gothic" pitchFamily="49" charset="-128"/>
              <a:ea typeface="MS Gothic" pitchFamily="49" charset="-128"/>
              <a:cs typeface="Arial" charset="0"/>
            </a:endParaRPr>
          </a:p>
          <a:p>
            <a:pPr algn="l"/>
            <a:r>
              <a:rPr kumimoji="0" lang="zh-TW" altLang="en-US" sz="1600" b="1" dirty="0">
                <a:solidFill>
                  <a:schemeClr val="tx1"/>
                </a:solidFill>
                <a:latin typeface="MS Gothic" pitchFamily="49" charset="-128"/>
                <a:ea typeface="MS Gothic" pitchFamily="49" charset="-128"/>
                <a:cs typeface="Arial" charset="0"/>
              </a:rPr>
              <a:t>杭州友佳</a:t>
            </a:r>
            <a:r>
              <a:rPr kumimoji="0" lang="en-US" altLang="zh-TW" sz="1600" b="1" dirty="0">
                <a:solidFill>
                  <a:schemeClr val="tx1"/>
                </a:solidFill>
                <a:latin typeface="MS Gothic" pitchFamily="49" charset="-128"/>
                <a:ea typeface="MS Gothic" pitchFamily="49" charset="-128"/>
                <a:cs typeface="Arial" charset="0"/>
              </a:rPr>
              <a:t>(</a:t>
            </a:r>
            <a:r>
              <a:rPr kumimoji="0" lang="zh-TW" altLang="en-US" sz="1600" b="1" dirty="0">
                <a:solidFill>
                  <a:schemeClr val="tx1"/>
                </a:solidFill>
                <a:latin typeface="MS Gothic" pitchFamily="49" charset="-128"/>
                <a:ea typeface="MS Gothic" pitchFamily="49" charset="-128"/>
                <a:cs typeface="Arial" charset="0"/>
              </a:rPr>
              <a:t>工具機</a:t>
            </a:r>
            <a:r>
              <a:rPr kumimoji="0" lang="en-US" altLang="zh-TW" sz="1600" b="1" dirty="0">
                <a:solidFill>
                  <a:schemeClr val="tx1"/>
                </a:solidFill>
                <a:latin typeface="MS Gothic" pitchFamily="49" charset="-128"/>
                <a:ea typeface="MS Gothic" pitchFamily="49" charset="-128"/>
                <a:cs typeface="Arial" charset="0"/>
              </a:rPr>
              <a:t>)</a:t>
            </a:r>
          </a:p>
          <a:p>
            <a:pPr algn="l"/>
            <a:endParaRPr kumimoji="0" lang="en-US" altLang="zh-TW" sz="1600" b="1" dirty="0">
              <a:solidFill>
                <a:schemeClr val="tx1"/>
              </a:solidFill>
              <a:latin typeface="MS Gothic" pitchFamily="49" charset="-128"/>
              <a:ea typeface="MS Gothic" pitchFamily="49" charset="-128"/>
              <a:cs typeface="Arial" charset="0"/>
            </a:endParaRPr>
          </a:p>
          <a:p>
            <a:pPr algn="l"/>
            <a:r>
              <a:rPr kumimoji="0" lang="en-US" altLang="zh-TW" sz="1600" b="1" dirty="0">
                <a:solidFill>
                  <a:schemeClr val="tx1"/>
                </a:solidFill>
                <a:latin typeface="MS Gothic" pitchFamily="49" charset="-128"/>
                <a:ea typeface="MS Gothic" pitchFamily="49" charset="-128"/>
                <a:cs typeface="Arial" charset="0"/>
              </a:rPr>
              <a:t>FFG</a:t>
            </a:r>
            <a:r>
              <a:rPr kumimoji="0" lang="zh-TW" altLang="en-US" sz="1600" b="1" dirty="0">
                <a:solidFill>
                  <a:schemeClr val="tx1"/>
                </a:solidFill>
                <a:latin typeface="MS Gothic" pitchFamily="49" charset="-128"/>
                <a:ea typeface="MS Gothic" pitchFamily="49" charset="-128"/>
                <a:cs typeface="Arial" charset="0"/>
              </a:rPr>
              <a:t>中國總部暨研發中心</a:t>
            </a:r>
          </a:p>
        </p:txBody>
      </p:sp>
      <p:sp>
        <p:nvSpPr>
          <p:cNvPr id="27" name="Text Box 18"/>
          <p:cNvSpPr txBox="1">
            <a:spLocks noChangeArrowheads="1"/>
          </p:cNvSpPr>
          <p:nvPr/>
        </p:nvSpPr>
        <p:spPr bwMode="gray">
          <a:xfrm>
            <a:off x="1187450" y="1628775"/>
            <a:ext cx="24828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sz="1100">
                <a:solidFill>
                  <a:schemeClr val="tx2"/>
                </a:solidFill>
                <a:latin typeface="Arial Unicode MS" pitchFamily="34" charset="-120"/>
                <a:ea typeface="Arial Unicode MS" pitchFamily="34" charset="-120"/>
                <a:cs typeface="Arial Unicode MS" pitchFamily="34" charset="-120"/>
              </a:defRPr>
            </a:lvl1pPr>
            <a:lvl2pPr marL="742950" indent="-285750">
              <a:defRPr kumimoji="1" sz="1100">
                <a:solidFill>
                  <a:schemeClr val="tx2"/>
                </a:solidFill>
                <a:latin typeface="Arial Unicode MS" pitchFamily="34" charset="-120"/>
                <a:ea typeface="Arial Unicode MS" pitchFamily="34" charset="-120"/>
                <a:cs typeface="Arial Unicode MS" pitchFamily="34" charset="-120"/>
              </a:defRPr>
            </a:lvl2pPr>
            <a:lvl3pPr marL="1143000" indent="-228600">
              <a:defRPr kumimoji="1" sz="1100">
                <a:solidFill>
                  <a:schemeClr val="tx2"/>
                </a:solidFill>
                <a:latin typeface="Arial Unicode MS" pitchFamily="34" charset="-120"/>
                <a:ea typeface="Arial Unicode MS" pitchFamily="34" charset="-120"/>
                <a:cs typeface="Arial Unicode MS" pitchFamily="34" charset="-120"/>
              </a:defRPr>
            </a:lvl3pPr>
            <a:lvl4pPr marL="1600200" indent="-228600">
              <a:defRPr kumimoji="1" sz="1100">
                <a:solidFill>
                  <a:schemeClr val="tx2"/>
                </a:solidFill>
                <a:latin typeface="Arial Unicode MS" pitchFamily="34" charset="-120"/>
                <a:ea typeface="Arial Unicode MS" pitchFamily="34" charset="-120"/>
                <a:cs typeface="Arial Unicode MS" pitchFamily="34" charset="-120"/>
              </a:defRPr>
            </a:lvl4pPr>
            <a:lvl5pPr marL="2057400" indent="-228600">
              <a:defRPr kumimoji="1" sz="1100">
                <a:solidFill>
                  <a:schemeClr val="tx2"/>
                </a:solidFill>
                <a:latin typeface="Arial Unicode MS" pitchFamily="34" charset="-120"/>
                <a:ea typeface="Arial Unicode MS" pitchFamily="34" charset="-120"/>
                <a:cs typeface="Arial Unicode MS" pitchFamily="34" charset="-120"/>
              </a:defRPr>
            </a:lvl5pPr>
            <a:lvl6pPr marL="25146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6pPr>
            <a:lvl7pPr marL="29718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7pPr>
            <a:lvl8pPr marL="34290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8pPr>
            <a:lvl9pPr marL="38862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9pPr>
          </a:lstStyle>
          <a:p>
            <a:pPr algn="l"/>
            <a:r>
              <a:rPr kumimoji="0" lang="en-US" altLang="zh-TW" sz="1600" b="1" dirty="0">
                <a:solidFill>
                  <a:schemeClr val="tx1"/>
                </a:solidFill>
                <a:latin typeface="MS Gothic" pitchFamily="49" charset="-128"/>
                <a:ea typeface="MS Gothic" pitchFamily="49" charset="-128"/>
                <a:cs typeface="Arial" charset="0"/>
              </a:rPr>
              <a:t>2004</a:t>
            </a:r>
            <a:r>
              <a:rPr kumimoji="0" lang="zh-TW" altLang="en-US" sz="1600" b="1" dirty="0">
                <a:solidFill>
                  <a:schemeClr val="tx1"/>
                </a:solidFill>
                <a:latin typeface="MS Gothic" pitchFamily="49" charset="-128"/>
                <a:ea typeface="MS Gothic" pitchFamily="49" charset="-128"/>
                <a:cs typeface="Arial" charset="0"/>
              </a:rPr>
              <a:t>年取得</a:t>
            </a:r>
          </a:p>
          <a:p>
            <a:pPr algn="l"/>
            <a:endParaRPr kumimoji="0" lang="zh-TW" altLang="en-US" sz="1600" b="1" dirty="0">
              <a:solidFill>
                <a:schemeClr val="tx1"/>
              </a:solidFill>
              <a:latin typeface="MS Gothic" pitchFamily="49" charset="-128"/>
              <a:ea typeface="MS Gothic" pitchFamily="49" charset="-128"/>
              <a:cs typeface="Arial" charset="0"/>
            </a:endParaRPr>
          </a:p>
          <a:p>
            <a:pPr algn="l"/>
            <a:r>
              <a:rPr kumimoji="0" lang="zh-TW" altLang="en-US" sz="1600" b="1" dirty="0">
                <a:solidFill>
                  <a:schemeClr val="tx1"/>
                </a:solidFill>
                <a:latin typeface="MS Gothic" pitchFamily="49" charset="-128"/>
                <a:ea typeface="MS Gothic" pitchFamily="49" charset="-128"/>
                <a:cs typeface="Arial" charset="0"/>
              </a:rPr>
              <a:t>總面積</a:t>
            </a:r>
            <a:r>
              <a:rPr kumimoji="0" lang="en-US" altLang="zh-TW" sz="1600" b="1" dirty="0">
                <a:solidFill>
                  <a:schemeClr val="tx1"/>
                </a:solidFill>
                <a:latin typeface="MS Gothic" pitchFamily="49" charset="-128"/>
                <a:ea typeface="MS Gothic" pitchFamily="49" charset="-128"/>
                <a:cs typeface="Arial" charset="0"/>
              </a:rPr>
              <a:t>:176,000㎡</a:t>
            </a:r>
          </a:p>
          <a:p>
            <a:pPr algn="l"/>
            <a:r>
              <a:rPr kumimoji="0" lang="zh-TW" altLang="en-US" sz="1600" b="1" dirty="0">
                <a:solidFill>
                  <a:schemeClr val="tx1"/>
                </a:solidFill>
                <a:latin typeface="MS Gothic" pitchFamily="49" charset="-128"/>
                <a:ea typeface="MS Gothic" pitchFamily="49" charset="-128"/>
                <a:cs typeface="Arial" charset="0"/>
              </a:rPr>
              <a:t>杭州友高</a:t>
            </a:r>
            <a:r>
              <a:rPr kumimoji="0" lang="en-US" altLang="zh-TW" sz="1600" b="1" dirty="0">
                <a:solidFill>
                  <a:schemeClr val="tx1"/>
                </a:solidFill>
                <a:latin typeface="MS Gothic" pitchFamily="49" charset="-128"/>
                <a:ea typeface="MS Gothic" pitchFamily="49" charset="-128"/>
                <a:cs typeface="Arial" charset="0"/>
              </a:rPr>
              <a:t>(</a:t>
            </a:r>
            <a:r>
              <a:rPr kumimoji="0" lang="zh-TW" altLang="en-US" sz="1600" b="1" dirty="0">
                <a:solidFill>
                  <a:schemeClr val="tx1"/>
                </a:solidFill>
                <a:latin typeface="MS Gothic" pitchFamily="49" charset="-128"/>
                <a:ea typeface="MS Gothic" pitchFamily="49" charset="-128"/>
                <a:cs typeface="Arial" charset="0"/>
              </a:rPr>
              <a:t>叉車</a:t>
            </a:r>
            <a:r>
              <a:rPr kumimoji="0" lang="en-US" altLang="zh-TW" sz="1600" b="1" dirty="0">
                <a:solidFill>
                  <a:schemeClr val="tx1"/>
                </a:solidFill>
                <a:latin typeface="MS Gothic" pitchFamily="49" charset="-128"/>
                <a:ea typeface="MS Gothic" pitchFamily="49" charset="-128"/>
                <a:cs typeface="Arial" charset="0"/>
              </a:rPr>
              <a:t>)</a:t>
            </a:r>
          </a:p>
          <a:p>
            <a:pPr algn="l"/>
            <a:r>
              <a:rPr kumimoji="0" lang="zh-TW" altLang="en-US" sz="1600" b="1" dirty="0">
                <a:solidFill>
                  <a:schemeClr val="tx1"/>
                </a:solidFill>
                <a:latin typeface="MS Gothic" pitchFamily="49" charset="-128"/>
                <a:ea typeface="MS Gothic" pitchFamily="49" charset="-128"/>
                <a:cs typeface="Arial" charset="0"/>
              </a:rPr>
              <a:t>杭州友華</a:t>
            </a:r>
            <a:r>
              <a:rPr kumimoji="0" lang="en-US" altLang="zh-TW" sz="1600" b="1" dirty="0">
                <a:solidFill>
                  <a:schemeClr val="tx1"/>
                </a:solidFill>
                <a:latin typeface="MS Gothic" pitchFamily="49" charset="-128"/>
                <a:ea typeface="MS Gothic" pitchFamily="49" charset="-128"/>
                <a:cs typeface="Arial" charset="0"/>
              </a:rPr>
              <a:t>(</a:t>
            </a:r>
            <a:r>
              <a:rPr kumimoji="0" lang="zh-TW" altLang="en-US" sz="1600" b="1" dirty="0">
                <a:solidFill>
                  <a:schemeClr val="tx1"/>
                </a:solidFill>
                <a:latin typeface="MS Gothic" pitchFamily="49" charset="-128"/>
                <a:ea typeface="MS Gothic" pitchFamily="49" charset="-128"/>
                <a:cs typeface="Arial" charset="0"/>
              </a:rPr>
              <a:t>工具機</a:t>
            </a:r>
            <a:r>
              <a:rPr kumimoji="0" lang="en-US" altLang="zh-TW" sz="1600" b="1" dirty="0">
                <a:solidFill>
                  <a:schemeClr val="tx1"/>
                </a:solidFill>
                <a:latin typeface="MS Gothic" pitchFamily="49" charset="-128"/>
                <a:ea typeface="MS Gothic" pitchFamily="49" charset="-128"/>
                <a:cs typeface="Arial" charset="0"/>
              </a:rPr>
              <a:t>)</a:t>
            </a:r>
          </a:p>
          <a:p>
            <a:pPr algn="l"/>
            <a:r>
              <a:rPr kumimoji="0" lang="zh-TW" altLang="en-US" sz="1600" b="1" dirty="0">
                <a:solidFill>
                  <a:schemeClr val="tx1"/>
                </a:solidFill>
                <a:latin typeface="MS Gothic" pitchFamily="49" charset="-128"/>
                <a:ea typeface="MS Gothic" pitchFamily="49" charset="-128"/>
                <a:cs typeface="Arial" charset="0"/>
              </a:rPr>
              <a:t>杭州麗偉</a:t>
            </a:r>
            <a:r>
              <a:rPr kumimoji="0" lang="en-US" altLang="zh-TW" sz="1600" b="1" dirty="0">
                <a:solidFill>
                  <a:schemeClr val="tx1"/>
                </a:solidFill>
                <a:latin typeface="MS Gothic" pitchFamily="49" charset="-128"/>
                <a:ea typeface="MS Gothic" pitchFamily="49" charset="-128"/>
                <a:cs typeface="Arial" charset="0"/>
              </a:rPr>
              <a:t>(</a:t>
            </a:r>
            <a:r>
              <a:rPr kumimoji="0" lang="zh-TW" altLang="en-US" sz="1600" b="1" dirty="0">
                <a:solidFill>
                  <a:schemeClr val="tx1"/>
                </a:solidFill>
                <a:latin typeface="MS Gothic" pitchFamily="49" charset="-128"/>
                <a:ea typeface="MS Gothic" pitchFamily="49" charset="-128"/>
                <a:cs typeface="Arial" charset="0"/>
              </a:rPr>
              <a:t>工具機</a:t>
            </a:r>
            <a:r>
              <a:rPr kumimoji="0" lang="en-US" altLang="zh-TW" sz="1600" b="1" dirty="0">
                <a:solidFill>
                  <a:schemeClr val="tx1"/>
                </a:solidFill>
                <a:latin typeface="MS Gothic" pitchFamily="49" charset="-128"/>
                <a:ea typeface="MS Gothic" pitchFamily="49" charset="-128"/>
                <a:cs typeface="Arial" charset="0"/>
              </a:rPr>
              <a:t>)</a:t>
            </a:r>
            <a:endParaRPr kumimoji="0" lang="en-US" altLang="zh-CN" sz="1600" b="1" dirty="0">
              <a:solidFill>
                <a:schemeClr val="tx1"/>
              </a:solidFill>
              <a:latin typeface="MS Gothic" pitchFamily="49" charset="-128"/>
              <a:ea typeface="MS Gothic" pitchFamily="49" charset="-128"/>
              <a:cs typeface="Arial" charset="0"/>
            </a:endParaRPr>
          </a:p>
          <a:p>
            <a:pPr algn="l"/>
            <a:r>
              <a:rPr kumimoji="0" lang="zh-CN" altLang="en-US" sz="1600" b="1" dirty="0">
                <a:solidFill>
                  <a:schemeClr val="tx1"/>
                </a:solidFill>
                <a:latin typeface="MS Gothic" pitchFamily="49" charset="-128"/>
                <a:ea typeface="MS Gothic" pitchFamily="49" charset="-128"/>
                <a:cs typeface="Arial" charset="0"/>
              </a:rPr>
              <a:t>杭州友维</a:t>
            </a:r>
            <a:r>
              <a:rPr kumimoji="0" lang="zh-CN" altLang="en-US" sz="1600" b="1" dirty="0" smtClean="0">
                <a:solidFill>
                  <a:schemeClr val="tx1"/>
                </a:solidFill>
                <a:latin typeface="MS Gothic" pitchFamily="49" charset="-128"/>
                <a:ea typeface="MS Gothic" pitchFamily="49" charset="-128"/>
                <a:cs typeface="Arial" charset="0"/>
              </a:rPr>
              <a:t>（</a:t>
            </a:r>
            <a:r>
              <a:rPr kumimoji="0" lang="zh-TW" altLang="en-US" sz="1600" b="1" dirty="0" smtClean="0">
                <a:solidFill>
                  <a:schemeClr val="tx1"/>
                </a:solidFill>
                <a:latin typeface="MS Gothic" pitchFamily="49" charset="-128"/>
                <a:ea typeface="MS Gothic" pitchFamily="49" charset="-128"/>
                <a:cs typeface="Arial" charset="0"/>
              </a:rPr>
              <a:t>機械零</a:t>
            </a:r>
            <a:r>
              <a:rPr kumimoji="0" lang="zh-CN" altLang="en-US" sz="1600" b="1" dirty="0" smtClean="0">
                <a:solidFill>
                  <a:schemeClr val="tx1"/>
                </a:solidFill>
                <a:latin typeface="MS Gothic" pitchFamily="49" charset="-128"/>
                <a:ea typeface="MS Gothic" pitchFamily="49" charset="-128"/>
                <a:cs typeface="Arial" charset="0"/>
              </a:rPr>
              <a:t>件</a:t>
            </a:r>
            <a:r>
              <a:rPr kumimoji="0" lang="zh-CN" altLang="en-US" sz="1600" b="1" dirty="0">
                <a:solidFill>
                  <a:schemeClr val="tx1"/>
                </a:solidFill>
                <a:latin typeface="MS Gothic" pitchFamily="49" charset="-128"/>
                <a:ea typeface="MS Gothic" pitchFamily="49" charset="-128"/>
                <a:cs typeface="Arial" charset="0"/>
              </a:rPr>
              <a:t>）</a:t>
            </a:r>
          </a:p>
          <a:p>
            <a:pPr algn="l"/>
            <a:endParaRPr kumimoji="0" lang="zh-TW" altLang="en-US" sz="1600" b="1" dirty="0">
              <a:solidFill>
                <a:schemeClr val="tx1"/>
              </a:solidFill>
              <a:latin typeface="MS Gothic" pitchFamily="49" charset="-128"/>
              <a:ea typeface="MS Gothic" pitchFamily="49" charset="-128"/>
              <a:cs typeface="Arial" charset="0"/>
            </a:endParaRPr>
          </a:p>
          <a:p>
            <a:pPr algn="l"/>
            <a:r>
              <a:rPr kumimoji="0" lang="en-US" altLang="zh-TW" sz="1600" b="1" dirty="0">
                <a:solidFill>
                  <a:schemeClr val="tx1"/>
                </a:solidFill>
                <a:latin typeface="MS Gothic" pitchFamily="49" charset="-128"/>
                <a:ea typeface="MS Gothic" pitchFamily="49" charset="-128"/>
                <a:cs typeface="Arial" charset="0"/>
              </a:rPr>
              <a:t>FFG</a:t>
            </a:r>
            <a:r>
              <a:rPr kumimoji="0" lang="zh-TW" altLang="en-US" sz="1600" b="1" dirty="0">
                <a:solidFill>
                  <a:schemeClr val="tx1"/>
                </a:solidFill>
                <a:latin typeface="MS Gothic" pitchFamily="49" charset="-128"/>
                <a:ea typeface="MS Gothic" pitchFamily="49" charset="-128"/>
                <a:cs typeface="Arial" charset="0"/>
              </a:rPr>
              <a:t>直屬各企業製造基地</a:t>
            </a:r>
          </a:p>
        </p:txBody>
      </p:sp>
      <p:sp>
        <p:nvSpPr>
          <p:cNvPr id="28" name="Text Box 18"/>
          <p:cNvSpPr txBox="1">
            <a:spLocks noChangeArrowheads="1"/>
          </p:cNvSpPr>
          <p:nvPr/>
        </p:nvSpPr>
        <p:spPr bwMode="gray">
          <a:xfrm>
            <a:off x="6372226" y="4076702"/>
            <a:ext cx="2595563"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sz="1100">
                <a:solidFill>
                  <a:schemeClr val="tx2"/>
                </a:solidFill>
                <a:latin typeface="Arial Unicode MS" pitchFamily="34" charset="-120"/>
                <a:ea typeface="Arial Unicode MS" pitchFamily="34" charset="-120"/>
                <a:cs typeface="Arial Unicode MS" pitchFamily="34" charset="-120"/>
              </a:defRPr>
            </a:lvl1pPr>
            <a:lvl2pPr marL="742950" indent="-285750">
              <a:defRPr kumimoji="1" sz="1100">
                <a:solidFill>
                  <a:schemeClr val="tx2"/>
                </a:solidFill>
                <a:latin typeface="Arial Unicode MS" pitchFamily="34" charset="-120"/>
                <a:ea typeface="Arial Unicode MS" pitchFamily="34" charset="-120"/>
                <a:cs typeface="Arial Unicode MS" pitchFamily="34" charset="-120"/>
              </a:defRPr>
            </a:lvl2pPr>
            <a:lvl3pPr marL="1143000" indent="-228600">
              <a:defRPr kumimoji="1" sz="1100">
                <a:solidFill>
                  <a:schemeClr val="tx2"/>
                </a:solidFill>
                <a:latin typeface="Arial Unicode MS" pitchFamily="34" charset="-120"/>
                <a:ea typeface="Arial Unicode MS" pitchFamily="34" charset="-120"/>
                <a:cs typeface="Arial Unicode MS" pitchFamily="34" charset="-120"/>
              </a:defRPr>
            </a:lvl3pPr>
            <a:lvl4pPr marL="1600200" indent="-228600">
              <a:defRPr kumimoji="1" sz="1100">
                <a:solidFill>
                  <a:schemeClr val="tx2"/>
                </a:solidFill>
                <a:latin typeface="Arial Unicode MS" pitchFamily="34" charset="-120"/>
                <a:ea typeface="Arial Unicode MS" pitchFamily="34" charset="-120"/>
                <a:cs typeface="Arial Unicode MS" pitchFamily="34" charset="-120"/>
              </a:defRPr>
            </a:lvl4pPr>
            <a:lvl5pPr marL="2057400" indent="-228600">
              <a:defRPr kumimoji="1" sz="1100">
                <a:solidFill>
                  <a:schemeClr val="tx2"/>
                </a:solidFill>
                <a:latin typeface="Arial Unicode MS" pitchFamily="34" charset="-120"/>
                <a:ea typeface="Arial Unicode MS" pitchFamily="34" charset="-120"/>
                <a:cs typeface="Arial Unicode MS" pitchFamily="34" charset="-120"/>
              </a:defRPr>
            </a:lvl5pPr>
            <a:lvl6pPr marL="25146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6pPr>
            <a:lvl7pPr marL="29718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7pPr>
            <a:lvl8pPr marL="34290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8pPr>
            <a:lvl9pPr marL="3886200" indent="-228600" algn="ctr" eaLnBrk="0" fontAlgn="base" hangingPunct="0">
              <a:spcBef>
                <a:spcPct val="0"/>
              </a:spcBef>
              <a:spcAft>
                <a:spcPct val="0"/>
              </a:spcAft>
              <a:defRPr kumimoji="1" sz="1100">
                <a:solidFill>
                  <a:schemeClr val="tx2"/>
                </a:solidFill>
                <a:latin typeface="Arial Unicode MS" pitchFamily="34" charset="-120"/>
                <a:ea typeface="Arial Unicode MS" pitchFamily="34" charset="-120"/>
                <a:cs typeface="Arial Unicode MS" pitchFamily="34" charset="-120"/>
              </a:defRPr>
            </a:lvl9pPr>
          </a:lstStyle>
          <a:p>
            <a:pPr algn="l"/>
            <a:r>
              <a:rPr kumimoji="0" lang="en-US" altLang="zh-TW" sz="1600" b="1" dirty="0">
                <a:solidFill>
                  <a:schemeClr val="tx1"/>
                </a:solidFill>
                <a:latin typeface="MS Gothic" pitchFamily="49" charset="-128"/>
                <a:ea typeface="MS Gothic" pitchFamily="49" charset="-128"/>
                <a:cs typeface="Arial" charset="0"/>
              </a:rPr>
              <a:t>2007</a:t>
            </a:r>
            <a:r>
              <a:rPr kumimoji="0" lang="zh-TW" altLang="en-US" sz="1600" b="1" dirty="0">
                <a:solidFill>
                  <a:schemeClr val="tx1"/>
                </a:solidFill>
                <a:latin typeface="MS Gothic" pitchFamily="49" charset="-128"/>
                <a:ea typeface="MS Gothic" pitchFamily="49" charset="-128"/>
                <a:cs typeface="Arial" charset="0"/>
              </a:rPr>
              <a:t>年取得</a:t>
            </a:r>
          </a:p>
          <a:p>
            <a:pPr algn="l"/>
            <a:r>
              <a:rPr kumimoji="0" lang="zh-TW" altLang="en-US" sz="1600" b="1" dirty="0">
                <a:solidFill>
                  <a:schemeClr val="tx1"/>
                </a:solidFill>
                <a:latin typeface="MS Gothic" pitchFamily="49" charset="-128"/>
                <a:ea typeface="MS Gothic" pitchFamily="49" charset="-128"/>
                <a:cs typeface="Arial" charset="0"/>
              </a:rPr>
              <a:t>總面積</a:t>
            </a:r>
            <a:r>
              <a:rPr kumimoji="0" lang="en-US" altLang="zh-TW" sz="1600" b="1" dirty="0">
                <a:solidFill>
                  <a:schemeClr val="tx1"/>
                </a:solidFill>
                <a:latin typeface="MS Gothic" pitchFamily="49" charset="-128"/>
                <a:ea typeface="MS Gothic" pitchFamily="49" charset="-128"/>
                <a:cs typeface="Arial" charset="0"/>
              </a:rPr>
              <a:t>:</a:t>
            </a:r>
            <a:r>
              <a:rPr kumimoji="0" lang="en-US" altLang="zh-CN" sz="1600" b="1" dirty="0">
                <a:solidFill>
                  <a:schemeClr val="tx1"/>
                </a:solidFill>
                <a:latin typeface="MS Gothic" pitchFamily="49" charset="-128"/>
                <a:ea typeface="MS Gothic" pitchFamily="49" charset="-128"/>
                <a:cs typeface="Arial" charset="0"/>
              </a:rPr>
              <a:t>6</a:t>
            </a:r>
            <a:r>
              <a:rPr kumimoji="0" lang="en-US" altLang="zh-TW" sz="1600" b="1" dirty="0">
                <a:solidFill>
                  <a:schemeClr val="tx1"/>
                </a:solidFill>
                <a:latin typeface="MS Gothic" pitchFamily="49" charset="-128"/>
                <a:ea typeface="MS Gothic" pitchFamily="49" charset="-128"/>
                <a:cs typeface="Arial" charset="0"/>
              </a:rPr>
              <a:t>66,</a:t>
            </a:r>
            <a:r>
              <a:rPr kumimoji="0" lang="en-US" altLang="zh-CN" sz="1600" b="1" dirty="0">
                <a:solidFill>
                  <a:schemeClr val="tx1"/>
                </a:solidFill>
                <a:latin typeface="MS Gothic" pitchFamily="49" charset="-128"/>
                <a:ea typeface="MS Gothic" pitchFamily="49" charset="-128"/>
                <a:cs typeface="Arial" charset="0"/>
              </a:rPr>
              <a:t>0</a:t>
            </a:r>
            <a:r>
              <a:rPr kumimoji="0" lang="en-US" altLang="zh-TW" sz="1600" b="1" dirty="0">
                <a:solidFill>
                  <a:schemeClr val="tx1"/>
                </a:solidFill>
                <a:latin typeface="MS Gothic" pitchFamily="49" charset="-128"/>
                <a:ea typeface="MS Gothic" pitchFamily="49" charset="-128"/>
                <a:cs typeface="Arial" charset="0"/>
              </a:rPr>
              <a:t>00㎡</a:t>
            </a:r>
          </a:p>
          <a:p>
            <a:pPr algn="l"/>
            <a:r>
              <a:rPr kumimoji="0" lang="zh-TW" altLang="en-US" sz="1600" b="1" dirty="0">
                <a:solidFill>
                  <a:schemeClr val="tx1"/>
                </a:solidFill>
                <a:latin typeface="MS Gothic" pitchFamily="49" charset="-128"/>
                <a:ea typeface="MS Gothic" pitchFamily="49" charset="-128"/>
                <a:cs typeface="Arial" charset="0"/>
              </a:rPr>
              <a:t>興建中</a:t>
            </a:r>
          </a:p>
          <a:p>
            <a:r>
              <a:rPr kumimoji="0" lang="zh-TW" altLang="en-US" sz="1400" b="1" dirty="0" smtClean="0">
                <a:solidFill>
                  <a:schemeClr val="tx1"/>
                </a:solidFill>
                <a:latin typeface="MS Gothic" pitchFamily="49" charset="-128"/>
                <a:ea typeface="MS Gothic" pitchFamily="49" charset="-128"/>
                <a:cs typeface="Arial" charset="0"/>
              </a:rPr>
              <a:t>杭州友達</a:t>
            </a:r>
            <a:r>
              <a:rPr kumimoji="0" lang="zh-CN" altLang="en-US" sz="1400" b="1" dirty="0" smtClean="0">
                <a:solidFill>
                  <a:schemeClr val="tx1"/>
                </a:solidFill>
                <a:latin typeface="MS Gothic" pitchFamily="49" charset="-128"/>
                <a:ea typeface="MS Gothic" pitchFamily="49" charset="-128"/>
                <a:cs typeface="Arial" charset="0"/>
              </a:rPr>
              <a:t>（工具机）</a:t>
            </a:r>
            <a:r>
              <a:rPr kumimoji="0" lang="en-US" altLang="zh-TW" sz="1400" b="1" dirty="0" smtClean="0">
                <a:solidFill>
                  <a:schemeClr val="tx1"/>
                </a:solidFill>
                <a:latin typeface="MS Gothic" pitchFamily="49" charset="-128"/>
                <a:ea typeface="MS Gothic" pitchFamily="49" charset="-128"/>
                <a:cs typeface="Arial" charset="0"/>
              </a:rPr>
              <a:t>,</a:t>
            </a:r>
            <a:r>
              <a:rPr kumimoji="0" lang="zh-TW" altLang="en-US" sz="1400" b="1" dirty="0" smtClean="0">
                <a:solidFill>
                  <a:schemeClr val="tx1"/>
                </a:solidFill>
                <a:latin typeface="MS Gothic" pitchFamily="49" charset="-128"/>
                <a:ea typeface="MS Gothic" pitchFamily="49" charset="-128"/>
                <a:cs typeface="Arial" charset="0"/>
              </a:rPr>
              <a:t>友嘉高松</a:t>
            </a:r>
            <a:r>
              <a:rPr kumimoji="0" lang="zh-CN" altLang="en-US" sz="1400" b="1" dirty="0" smtClean="0">
                <a:solidFill>
                  <a:schemeClr val="tx1"/>
                </a:solidFill>
                <a:latin typeface="MS Gothic" pitchFamily="49" charset="-128"/>
                <a:ea typeface="MS Gothic" pitchFamily="49" charset="-128"/>
                <a:cs typeface="Arial" charset="0"/>
              </a:rPr>
              <a:t>（工具机）</a:t>
            </a:r>
            <a:r>
              <a:rPr kumimoji="0" lang="en-US" altLang="zh-TW" sz="1400" b="1" dirty="0" smtClean="0">
                <a:solidFill>
                  <a:schemeClr val="tx1"/>
                </a:solidFill>
                <a:latin typeface="MS Gothic" pitchFamily="49" charset="-128"/>
                <a:ea typeface="MS Gothic" pitchFamily="49" charset="-128"/>
                <a:cs typeface="Arial" charset="0"/>
              </a:rPr>
              <a:t>,</a:t>
            </a:r>
            <a:r>
              <a:rPr kumimoji="0" lang="zh-CN" altLang="en-US" sz="1400" b="1" dirty="0" smtClean="0">
                <a:solidFill>
                  <a:schemeClr val="tx1"/>
                </a:solidFill>
                <a:latin typeface="MS Gothic" pitchFamily="49" charset="-128"/>
                <a:ea typeface="MS Gothic" pitchFamily="49" charset="-128"/>
                <a:cs typeface="Arial" charset="0"/>
              </a:rPr>
              <a:t>友佳岩田（空压机）、</a:t>
            </a:r>
            <a:r>
              <a:rPr kumimoji="0" lang="zh-TW" altLang="en-US" sz="1400" b="1" dirty="0" smtClean="0">
                <a:solidFill>
                  <a:schemeClr val="tx1"/>
                </a:solidFill>
                <a:latin typeface="MS Gothic" pitchFamily="49" charset="-128"/>
                <a:ea typeface="MS Gothic" pitchFamily="49" charset="-128"/>
                <a:cs typeface="Arial" charset="0"/>
              </a:rPr>
              <a:t>友佳凱普路</a:t>
            </a:r>
            <a:r>
              <a:rPr kumimoji="0" lang="zh-CN" altLang="en-US" sz="1400" b="1" dirty="0" smtClean="0">
                <a:solidFill>
                  <a:schemeClr val="tx1"/>
                </a:solidFill>
                <a:latin typeface="MS Gothic" pitchFamily="49" charset="-128"/>
                <a:ea typeface="MS Gothic" pitchFamily="49" charset="-128"/>
                <a:cs typeface="Arial" charset="0"/>
              </a:rPr>
              <a:t>（观光缆车、停车塔）、</a:t>
            </a:r>
            <a:r>
              <a:rPr kumimoji="0" lang="zh-TW" altLang="en-US" sz="1400" b="1" dirty="0" smtClean="0">
                <a:solidFill>
                  <a:schemeClr val="tx1"/>
                </a:solidFill>
                <a:latin typeface="MS Gothic" pitchFamily="49" charset="-128"/>
                <a:ea typeface="MS Gothic" pitchFamily="49" charset="-128"/>
                <a:cs typeface="Arial" charset="0"/>
              </a:rPr>
              <a:t> 友嘉萬客隆</a:t>
            </a:r>
            <a:r>
              <a:rPr kumimoji="0" lang="zh-CN" altLang="en-US" sz="1400" b="1" dirty="0" smtClean="0">
                <a:solidFill>
                  <a:schemeClr val="tx1"/>
                </a:solidFill>
                <a:latin typeface="MS Gothic" pitchFamily="49" charset="-128"/>
                <a:ea typeface="MS Gothic" pitchFamily="49" charset="-128"/>
                <a:cs typeface="Arial" charset="0"/>
              </a:rPr>
              <a:t>（工具机）</a:t>
            </a:r>
            <a:r>
              <a:rPr kumimoji="0" lang="zh-TW" altLang="en-US" sz="1400" b="1" dirty="0">
                <a:solidFill>
                  <a:schemeClr val="tx1"/>
                </a:solidFill>
                <a:latin typeface="MS Gothic" pitchFamily="49" charset="-128"/>
                <a:ea typeface="MS Gothic" pitchFamily="49" charset="-128"/>
                <a:cs typeface="Arial" charset="0"/>
              </a:rPr>
              <a:t>、友嘉高松</a:t>
            </a:r>
            <a:r>
              <a:rPr kumimoji="0" lang="en-US" altLang="zh-TW" sz="1400" b="1" dirty="0">
                <a:solidFill>
                  <a:schemeClr val="tx1"/>
                </a:solidFill>
                <a:latin typeface="MS Gothic" pitchFamily="49" charset="-128"/>
                <a:ea typeface="MS Gothic" pitchFamily="49" charset="-128"/>
                <a:cs typeface="Arial" charset="0"/>
              </a:rPr>
              <a:t>(</a:t>
            </a:r>
            <a:r>
              <a:rPr kumimoji="0" lang="zh-TW" altLang="en-US" sz="1400" b="1" dirty="0">
                <a:solidFill>
                  <a:schemeClr val="tx1"/>
                </a:solidFill>
                <a:latin typeface="MS Gothic" pitchFamily="49" charset="-128"/>
                <a:ea typeface="MS Gothic" pitchFamily="49" charset="-128"/>
                <a:cs typeface="Arial" charset="0"/>
              </a:rPr>
              <a:t>工具機</a:t>
            </a:r>
            <a:r>
              <a:rPr kumimoji="0" lang="en-US" altLang="zh-TW" sz="1400" b="1" smtClean="0">
                <a:solidFill>
                  <a:schemeClr val="tx1"/>
                </a:solidFill>
                <a:latin typeface="MS Gothic" pitchFamily="49" charset="-128"/>
                <a:ea typeface="MS Gothic" pitchFamily="49" charset="-128"/>
                <a:cs typeface="Arial" charset="0"/>
              </a:rPr>
              <a:t>)</a:t>
            </a:r>
            <a:r>
              <a:rPr kumimoji="0" lang="zh-TW" altLang="en-US" sz="1400" b="1" smtClean="0">
                <a:solidFill>
                  <a:schemeClr val="tx1"/>
                </a:solidFill>
                <a:latin typeface="MS Gothic" pitchFamily="49" charset="-128"/>
                <a:ea typeface="MS Gothic" pitchFamily="49" charset="-128"/>
                <a:cs typeface="Arial" charset="0"/>
              </a:rPr>
              <a:t>等</a:t>
            </a:r>
            <a:endParaRPr kumimoji="0" lang="zh-TW" altLang="en-US" sz="1400" b="1" dirty="0" smtClean="0">
              <a:solidFill>
                <a:schemeClr val="tx1"/>
              </a:solidFill>
              <a:latin typeface="MS Gothic" pitchFamily="49" charset="-128"/>
              <a:ea typeface="MS Gothic" pitchFamily="49" charset="-128"/>
              <a:cs typeface="Arial" charset="0"/>
            </a:endParaRPr>
          </a:p>
          <a:p>
            <a:pPr algn="l"/>
            <a:r>
              <a:rPr kumimoji="0" lang="en-US" altLang="zh-CN" sz="1600" b="1" dirty="0" smtClean="0">
                <a:solidFill>
                  <a:schemeClr val="tx1"/>
                </a:solidFill>
                <a:latin typeface="MS Gothic" pitchFamily="49" charset="-128"/>
                <a:ea typeface="MS Gothic" pitchFamily="49" charset="-128"/>
                <a:cs typeface="Arial" charset="0"/>
              </a:rPr>
              <a:t> </a:t>
            </a:r>
            <a:endParaRPr kumimoji="0" lang="en-US" altLang="zh-CN" sz="1600" b="1" dirty="0">
              <a:solidFill>
                <a:schemeClr val="tx1"/>
              </a:solidFill>
              <a:latin typeface="MS Gothic" pitchFamily="49" charset="-128"/>
              <a:ea typeface="MS Gothic" pitchFamily="49" charset="-128"/>
              <a:cs typeface="Arial" charset="0"/>
            </a:endParaRPr>
          </a:p>
          <a:p>
            <a:pPr algn="l"/>
            <a:r>
              <a:rPr kumimoji="0" lang="en-US" altLang="zh-TW" sz="1600" b="1" dirty="0">
                <a:solidFill>
                  <a:schemeClr val="tx1"/>
                </a:solidFill>
                <a:latin typeface="MS Gothic" pitchFamily="49" charset="-128"/>
                <a:ea typeface="MS Gothic" pitchFamily="49" charset="-128"/>
                <a:cs typeface="Arial" charset="0"/>
              </a:rPr>
              <a:t>FFG</a:t>
            </a:r>
            <a:r>
              <a:rPr kumimoji="0" lang="zh-TW" altLang="en-US" sz="1600" b="1" dirty="0">
                <a:solidFill>
                  <a:schemeClr val="tx1"/>
                </a:solidFill>
                <a:latin typeface="MS Gothic" pitchFamily="49" charset="-128"/>
                <a:ea typeface="MS Gothic" pitchFamily="49" charset="-128"/>
                <a:cs typeface="Arial" charset="0"/>
              </a:rPr>
              <a:t>合資企業製造基地</a:t>
            </a:r>
          </a:p>
        </p:txBody>
      </p:sp>
      <p:sp>
        <p:nvSpPr>
          <p:cNvPr id="29" name="AutoShape 21"/>
          <p:cNvSpPr>
            <a:spLocks noChangeArrowheads="1"/>
          </p:cNvSpPr>
          <p:nvPr/>
        </p:nvSpPr>
        <p:spPr bwMode="gray">
          <a:xfrm rot="20820985">
            <a:off x="6372225" y="2708275"/>
            <a:ext cx="1589088" cy="1703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30" name="AutoShape 22"/>
          <p:cNvSpPr>
            <a:spLocks noChangeArrowheads="1"/>
          </p:cNvSpPr>
          <p:nvPr/>
        </p:nvSpPr>
        <p:spPr bwMode="gray">
          <a:xfrm rot="6678164">
            <a:off x="3981450" y="1571625"/>
            <a:ext cx="1589088" cy="1703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31" name="AutoShape 23"/>
          <p:cNvSpPr>
            <a:spLocks noChangeArrowheads="1"/>
          </p:cNvSpPr>
          <p:nvPr/>
        </p:nvSpPr>
        <p:spPr bwMode="gray">
          <a:xfrm rot="4467250">
            <a:off x="4413252" y="3011489"/>
            <a:ext cx="1589087" cy="1703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32" name="文字方塊 31"/>
          <p:cNvSpPr txBox="1"/>
          <p:nvPr/>
        </p:nvSpPr>
        <p:spPr>
          <a:xfrm>
            <a:off x="6244382" y="240903"/>
            <a:ext cx="2432076" cy="338554"/>
          </a:xfrm>
          <a:prstGeom prst="rect">
            <a:avLst/>
          </a:prstGeom>
          <a:noFill/>
        </p:spPr>
        <p:txBody>
          <a:bodyPr wrap="none" rtlCol="0">
            <a:spAutoFit/>
          </a:bodyPr>
          <a:lstStyle/>
          <a:p>
            <a:pPr algn="r"/>
            <a:r>
              <a:rPr lang="zh-TW" altLang="en-US" sz="1600" b="1" dirty="0" smtClean="0"/>
              <a:t>工具機事業群 </a:t>
            </a:r>
            <a:r>
              <a:rPr lang="en-US" altLang="zh-TW" sz="1600" b="1" dirty="0" smtClean="0"/>
              <a:t>–</a:t>
            </a:r>
            <a:r>
              <a:rPr lang="zh-TW" altLang="en-US" sz="1600" b="1" dirty="0" smtClean="0"/>
              <a:t> 中國大陸</a:t>
            </a:r>
            <a:endParaRPr lang="zh-TW" altLang="en-US" sz="1600" b="1" dirty="0"/>
          </a:p>
        </p:txBody>
      </p:sp>
      <p:sp>
        <p:nvSpPr>
          <p:cNvPr id="33" name="文字方塊 32"/>
          <p:cNvSpPr txBox="1"/>
          <p:nvPr/>
        </p:nvSpPr>
        <p:spPr>
          <a:xfrm>
            <a:off x="6183466" y="745105"/>
            <a:ext cx="2492990" cy="400110"/>
          </a:xfrm>
          <a:prstGeom prst="rect">
            <a:avLst/>
          </a:prstGeom>
          <a:noFill/>
        </p:spPr>
        <p:txBody>
          <a:bodyPr wrap="none" rtlCol="0">
            <a:spAutoFit/>
          </a:bodyPr>
          <a:lstStyle/>
          <a:p>
            <a:r>
              <a:rPr lang="zh-TW" altLang="en-US" sz="2000" b="1" dirty="0" smtClean="0">
                <a:solidFill>
                  <a:schemeClr val="accent6">
                    <a:lumMod val="75000"/>
                  </a:schemeClr>
                </a:solidFill>
              </a:rPr>
              <a:t>在杭州的基地與發展</a:t>
            </a:r>
            <a:endParaRPr lang="zh-TW" altLang="en-US" sz="2000" b="1" dirty="0">
              <a:solidFill>
                <a:schemeClr val="accent6">
                  <a:lumMod val="75000"/>
                </a:schemeClr>
              </a:solidFill>
            </a:endParaRPr>
          </a:p>
        </p:txBody>
      </p:sp>
    </p:spTree>
    <p:extLst>
      <p:ext uri="{BB962C8B-B14F-4D97-AF65-F5344CB8AC3E}">
        <p14:creationId xmlns:p14="http://schemas.microsoft.com/office/powerpoint/2010/main" val="1590242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80" name="文字方塊 8"/>
          <p:cNvSpPr txBox="1">
            <a:spLocks noChangeArrowheads="1"/>
          </p:cNvSpPr>
          <p:nvPr/>
        </p:nvSpPr>
        <p:spPr bwMode="auto">
          <a:xfrm>
            <a:off x="400050" y="87313"/>
            <a:ext cx="23383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fontAlgn="base">
              <a:spcBef>
                <a:spcPct val="0"/>
              </a:spcBef>
              <a:spcAft>
                <a:spcPct val="0"/>
              </a:spcAft>
              <a:defRPr>
                <a:solidFill>
                  <a:schemeClr val="tx1"/>
                </a:solidFill>
                <a:latin typeface="Arial" charset="0"/>
                <a:ea typeface="SimSun" pitchFamily="2" charset="-122"/>
              </a:defRPr>
            </a:lvl6pPr>
            <a:lvl7pPr marL="2971800" indent="-228600" fontAlgn="base">
              <a:spcBef>
                <a:spcPct val="0"/>
              </a:spcBef>
              <a:spcAft>
                <a:spcPct val="0"/>
              </a:spcAft>
              <a:defRPr>
                <a:solidFill>
                  <a:schemeClr val="tx1"/>
                </a:solidFill>
                <a:latin typeface="Arial" charset="0"/>
                <a:ea typeface="SimSun" pitchFamily="2" charset="-122"/>
              </a:defRPr>
            </a:lvl7pPr>
            <a:lvl8pPr marL="3429000" indent="-228600" fontAlgn="base">
              <a:spcBef>
                <a:spcPct val="0"/>
              </a:spcBef>
              <a:spcAft>
                <a:spcPct val="0"/>
              </a:spcAft>
              <a:defRPr>
                <a:solidFill>
                  <a:schemeClr val="tx1"/>
                </a:solidFill>
                <a:latin typeface="Arial" charset="0"/>
                <a:ea typeface="SimSun" pitchFamily="2" charset="-122"/>
              </a:defRPr>
            </a:lvl8pPr>
            <a:lvl9pPr marL="3886200" indent="-228600" fontAlgn="base">
              <a:spcBef>
                <a:spcPct val="0"/>
              </a:spcBef>
              <a:spcAft>
                <a:spcPct val="0"/>
              </a:spcAft>
              <a:defRPr>
                <a:solidFill>
                  <a:schemeClr val="tx1"/>
                </a:solidFill>
                <a:latin typeface="Arial" charset="0"/>
                <a:ea typeface="SimSun" pitchFamily="2" charset="-122"/>
              </a:defRPr>
            </a:lvl9pPr>
          </a:lstStyle>
          <a:p>
            <a:r>
              <a:rPr lang="zh-TW" altLang="en-US" sz="2800" b="1">
                <a:latin typeface="微軟正黑體" pitchFamily="34" charset="-120"/>
                <a:ea typeface="微軟正黑體" pitchFamily="34" charset="-120"/>
              </a:rPr>
              <a:t>友嘉集團組織</a:t>
            </a:r>
            <a:endParaRPr lang="en-US" altLang="zh-TW" sz="2800" b="1">
              <a:latin typeface="微軟正黑體" pitchFamily="34" charset="-120"/>
              <a:ea typeface="微軟正黑體" pitchFamily="34" charset="-120"/>
            </a:endParaRPr>
          </a:p>
        </p:txBody>
      </p:sp>
      <p:sp>
        <p:nvSpPr>
          <p:cNvPr id="3081" name="文字方塊 9"/>
          <p:cNvSpPr txBox="1">
            <a:spLocks noChangeArrowheads="1"/>
          </p:cNvSpPr>
          <p:nvPr/>
        </p:nvSpPr>
        <p:spPr bwMode="auto">
          <a:xfrm>
            <a:off x="6243612" y="241300"/>
            <a:ext cx="24320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fontAlgn="base">
              <a:spcBef>
                <a:spcPct val="0"/>
              </a:spcBef>
              <a:spcAft>
                <a:spcPct val="0"/>
              </a:spcAft>
              <a:defRPr>
                <a:solidFill>
                  <a:schemeClr val="tx1"/>
                </a:solidFill>
                <a:latin typeface="Arial" charset="0"/>
                <a:ea typeface="SimSun" pitchFamily="2" charset="-122"/>
              </a:defRPr>
            </a:lvl6pPr>
            <a:lvl7pPr marL="2971800" indent="-228600" fontAlgn="base">
              <a:spcBef>
                <a:spcPct val="0"/>
              </a:spcBef>
              <a:spcAft>
                <a:spcPct val="0"/>
              </a:spcAft>
              <a:defRPr>
                <a:solidFill>
                  <a:schemeClr val="tx1"/>
                </a:solidFill>
                <a:latin typeface="Arial" charset="0"/>
                <a:ea typeface="SimSun" pitchFamily="2" charset="-122"/>
              </a:defRPr>
            </a:lvl7pPr>
            <a:lvl8pPr marL="3429000" indent="-228600" fontAlgn="base">
              <a:spcBef>
                <a:spcPct val="0"/>
              </a:spcBef>
              <a:spcAft>
                <a:spcPct val="0"/>
              </a:spcAft>
              <a:defRPr>
                <a:solidFill>
                  <a:schemeClr val="tx1"/>
                </a:solidFill>
                <a:latin typeface="Arial" charset="0"/>
                <a:ea typeface="SimSun" pitchFamily="2" charset="-122"/>
              </a:defRPr>
            </a:lvl8pPr>
            <a:lvl9pPr marL="3886200" indent="-228600" fontAlgn="base">
              <a:spcBef>
                <a:spcPct val="0"/>
              </a:spcBef>
              <a:spcAft>
                <a:spcPct val="0"/>
              </a:spcAft>
              <a:defRPr>
                <a:solidFill>
                  <a:schemeClr val="tx1"/>
                </a:solidFill>
                <a:latin typeface="Arial" charset="0"/>
                <a:ea typeface="SimSun" pitchFamily="2" charset="-122"/>
              </a:defRPr>
            </a:lvl9pPr>
          </a:lstStyle>
          <a:p>
            <a:pPr algn="r"/>
            <a:r>
              <a:rPr lang="zh-TW" altLang="en-US" sz="1600" b="1" dirty="0">
                <a:latin typeface="Calibri" pitchFamily="34" charset="0"/>
                <a:ea typeface="新細明體" charset="-120"/>
              </a:rPr>
              <a:t>工具機事業群 </a:t>
            </a:r>
            <a:r>
              <a:rPr lang="en-US" altLang="zh-TW" sz="1600" b="1" dirty="0">
                <a:latin typeface="Calibri" pitchFamily="34" charset="0"/>
                <a:ea typeface="新細明體" charset="-120"/>
              </a:rPr>
              <a:t>–</a:t>
            </a:r>
            <a:r>
              <a:rPr lang="zh-TW" altLang="en-US" sz="1600" b="1" dirty="0">
                <a:latin typeface="Calibri" pitchFamily="34" charset="0"/>
                <a:ea typeface="新細明體" charset="-120"/>
              </a:rPr>
              <a:t> </a:t>
            </a:r>
            <a:r>
              <a:rPr lang="zh-TW" altLang="en-US" sz="1600" b="1" dirty="0" smtClean="0">
                <a:latin typeface="Calibri" pitchFamily="34" charset="0"/>
                <a:ea typeface="新細明體" charset="-120"/>
              </a:rPr>
              <a:t>中國大陸</a:t>
            </a:r>
            <a:endParaRPr lang="zh-TW" altLang="en-US" sz="1600" b="1" dirty="0">
              <a:latin typeface="Calibri" pitchFamily="34" charset="0"/>
              <a:ea typeface="新細明體" charset="-120"/>
            </a:endParaRPr>
          </a:p>
        </p:txBody>
      </p:sp>
      <p:pic>
        <p:nvPicPr>
          <p:cNvPr id="11" name="Picture 3" descr="china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0" y="1196975"/>
            <a:ext cx="6096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5"/>
          <p:cNvGrpSpPr>
            <a:grpSpLocks/>
          </p:cNvGrpSpPr>
          <p:nvPr/>
        </p:nvGrpSpPr>
        <p:grpSpPr bwMode="auto">
          <a:xfrm>
            <a:off x="7859092" y="4221088"/>
            <a:ext cx="241300" cy="238125"/>
            <a:chOff x="816" y="3312"/>
            <a:chExt cx="159" cy="159"/>
          </a:xfrm>
        </p:grpSpPr>
        <p:sp>
          <p:nvSpPr>
            <p:cNvPr id="3085" name="AutoShape 6"/>
            <p:cNvSpPr>
              <a:spLocks noChangeArrowheads="1"/>
            </p:cNvSpPr>
            <p:nvPr/>
          </p:nvSpPr>
          <p:spPr bwMode="auto">
            <a:xfrm>
              <a:off x="816" y="3312"/>
              <a:ext cx="159" cy="159"/>
            </a:xfrm>
            <a:prstGeom prst="flowChartConnector">
              <a:avLst/>
            </a:prstGeom>
            <a:solidFill>
              <a:srgbClr val="FF00FF"/>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3086" name="AutoShape 7"/>
            <p:cNvSpPr>
              <a:spLocks noChangeArrowheads="1"/>
            </p:cNvSpPr>
            <p:nvPr/>
          </p:nvSpPr>
          <p:spPr bwMode="auto">
            <a:xfrm>
              <a:off x="841" y="3337"/>
              <a:ext cx="113" cy="113"/>
            </a:xfrm>
            <a:prstGeom prst="flowChartConnector">
              <a:avLst/>
            </a:prstGeom>
            <a:solidFill>
              <a:srgbClr val="FF00FF"/>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grpSp>
      <p:sp>
        <p:nvSpPr>
          <p:cNvPr id="16" name="Rectangle 8"/>
          <p:cNvSpPr>
            <a:spLocks noChangeArrowheads="1"/>
          </p:cNvSpPr>
          <p:nvPr/>
        </p:nvSpPr>
        <p:spPr bwMode="auto">
          <a:xfrm>
            <a:off x="7380312" y="2554933"/>
            <a:ext cx="50641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北京</a:t>
            </a:r>
            <a:endParaRPr lang="zh-CN" altLang="en-US" sz="900" b="1" dirty="0">
              <a:latin typeface="Trebuchet MS" pitchFamily="34" charset="0"/>
              <a:ea typeface="新細明體" charset="-120"/>
            </a:endParaRPr>
          </a:p>
        </p:txBody>
      </p:sp>
      <p:sp>
        <p:nvSpPr>
          <p:cNvPr id="26" name="Rectangle 17"/>
          <p:cNvSpPr>
            <a:spLocks noChangeArrowheads="1"/>
          </p:cNvSpPr>
          <p:nvPr/>
        </p:nvSpPr>
        <p:spPr bwMode="auto">
          <a:xfrm>
            <a:off x="8096572" y="2060972"/>
            <a:ext cx="723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長春</a:t>
            </a:r>
          </a:p>
        </p:txBody>
      </p:sp>
      <p:sp>
        <p:nvSpPr>
          <p:cNvPr id="28" name="Rectangle 19"/>
          <p:cNvSpPr>
            <a:spLocks noChangeArrowheads="1"/>
          </p:cNvSpPr>
          <p:nvPr/>
        </p:nvSpPr>
        <p:spPr bwMode="auto">
          <a:xfrm>
            <a:off x="6948264" y="5073650"/>
            <a:ext cx="333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廣州</a:t>
            </a:r>
            <a:endParaRPr lang="zh-CN" altLang="en-US" sz="900" b="1" dirty="0">
              <a:latin typeface="Trebuchet MS" pitchFamily="34" charset="0"/>
              <a:ea typeface="新細明體" charset="-120"/>
            </a:endParaRPr>
          </a:p>
        </p:txBody>
      </p:sp>
      <p:sp>
        <p:nvSpPr>
          <p:cNvPr id="29" name="Rectangle 20"/>
          <p:cNvSpPr>
            <a:spLocks noChangeArrowheads="1"/>
          </p:cNvSpPr>
          <p:nvPr/>
        </p:nvSpPr>
        <p:spPr bwMode="auto">
          <a:xfrm>
            <a:off x="6728296" y="4137521"/>
            <a:ext cx="508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武漢</a:t>
            </a:r>
            <a:endParaRPr lang="zh-CN" altLang="en-US" sz="900" b="1" dirty="0">
              <a:latin typeface="Trebuchet MS" pitchFamily="34" charset="0"/>
              <a:ea typeface="新細明體" charset="-120"/>
            </a:endParaRPr>
          </a:p>
        </p:txBody>
      </p:sp>
      <p:sp>
        <p:nvSpPr>
          <p:cNvPr id="30" name="Rectangle 21"/>
          <p:cNvSpPr>
            <a:spLocks noChangeArrowheads="1"/>
          </p:cNvSpPr>
          <p:nvPr/>
        </p:nvSpPr>
        <p:spPr bwMode="auto">
          <a:xfrm>
            <a:off x="6078637" y="4640488"/>
            <a:ext cx="50958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貴陽</a:t>
            </a:r>
            <a:endParaRPr lang="zh-CN" altLang="en-US" sz="900" b="1" dirty="0">
              <a:latin typeface="Trebuchet MS" pitchFamily="34" charset="0"/>
              <a:ea typeface="新細明體" charset="-120"/>
            </a:endParaRPr>
          </a:p>
        </p:txBody>
      </p:sp>
      <p:sp>
        <p:nvSpPr>
          <p:cNvPr id="31" name="Rectangle 22"/>
          <p:cNvSpPr>
            <a:spLocks noChangeArrowheads="1"/>
          </p:cNvSpPr>
          <p:nvPr/>
        </p:nvSpPr>
        <p:spPr bwMode="auto">
          <a:xfrm>
            <a:off x="5724128" y="4293096"/>
            <a:ext cx="388938"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重慶</a:t>
            </a:r>
            <a:endParaRPr lang="zh-CN" altLang="en-US" sz="900" b="1" dirty="0">
              <a:latin typeface="Trebuchet MS" pitchFamily="34" charset="0"/>
              <a:ea typeface="新細明體" charset="-120"/>
            </a:endParaRPr>
          </a:p>
        </p:txBody>
      </p:sp>
      <p:sp>
        <p:nvSpPr>
          <p:cNvPr id="32" name="Rectangle 23"/>
          <p:cNvSpPr>
            <a:spLocks noChangeArrowheads="1"/>
          </p:cNvSpPr>
          <p:nvPr/>
        </p:nvSpPr>
        <p:spPr bwMode="auto">
          <a:xfrm>
            <a:off x="5567462" y="4071023"/>
            <a:ext cx="5111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成都</a:t>
            </a:r>
            <a:endParaRPr lang="zh-CN" altLang="en-US" sz="900" b="1" dirty="0">
              <a:latin typeface="Trebuchet MS" pitchFamily="34" charset="0"/>
              <a:ea typeface="新細明體" charset="-120"/>
            </a:endParaRPr>
          </a:p>
        </p:txBody>
      </p:sp>
      <p:sp>
        <p:nvSpPr>
          <p:cNvPr id="34" name="Rectangle 25"/>
          <p:cNvSpPr>
            <a:spLocks noChangeArrowheads="1"/>
          </p:cNvSpPr>
          <p:nvPr/>
        </p:nvSpPr>
        <p:spPr bwMode="auto">
          <a:xfrm>
            <a:off x="6224686" y="3429000"/>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西安</a:t>
            </a:r>
            <a:endParaRPr lang="zh-CN" altLang="en-US" sz="900" b="1" dirty="0">
              <a:latin typeface="Trebuchet MS" pitchFamily="34" charset="0"/>
              <a:ea typeface="新細明體" charset="-120"/>
            </a:endParaRPr>
          </a:p>
        </p:txBody>
      </p:sp>
      <p:sp>
        <p:nvSpPr>
          <p:cNvPr id="36" name="Rectangle 27"/>
          <p:cNvSpPr>
            <a:spLocks noChangeArrowheads="1"/>
          </p:cNvSpPr>
          <p:nvPr/>
        </p:nvSpPr>
        <p:spPr bwMode="auto">
          <a:xfrm>
            <a:off x="8100392" y="3356992"/>
            <a:ext cx="725487"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青島</a:t>
            </a:r>
            <a:endParaRPr lang="zh-CN" altLang="en-US" sz="900" b="1" dirty="0">
              <a:latin typeface="Trebuchet MS" pitchFamily="34" charset="0"/>
              <a:ea typeface="新細明體" charset="-120"/>
            </a:endParaRPr>
          </a:p>
        </p:txBody>
      </p:sp>
      <p:sp>
        <p:nvSpPr>
          <p:cNvPr id="38" name="Rectangle 29"/>
          <p:cNvSpPr>
            <a:spLocks noChangeArrowheads="1"/>
          </p:cNvSpPr>
          <p:nvPr/>
        </p:nvSpPr>
        <p:spPr bwMode="auto">
          <a:xfrm>
            <a:off x="8287761" y="4249805"/>
            <a:ext cx="508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寧波</a:t>
            </a:r>
            <a:endParaRPr lang="zh-CN" altLang="en-US" sz="900" b="1" dirty="0">
              <a:latin typeface="Trebuchet MS" pitchFamily="34" charset="0"/>
              <a:ea typeface="新細明體" charset="-120"/>
            </a:endParaRPr>
          </a:p>
        </p:txBody>
      </p:sp>
      <p:sp>
        <p:nvSpPr>
          <p:cNvPr id="39" name="Rectangle 30"/>
          <p:cNvSpPr>
            <a:spLocks noChangeArrowheads="1"/>
          </p:cNvSpPr>
          <p:nvPr/>
        </p:nvSpPr>
        <p:spPr bwMode="auto">
          <a:xfrm>
            <a:off x="8256215" y="4430315"/>
            <a:ext cx="3778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溫州</a:t>
            </a:r>
            <a:endParaRPr lang="zh-CN" altLang="en-US" sz="900" b="1" dirty="0">
              <a:latin typeface="Trebuchet MS" pitchFamily="34" charset="0"/>
              <a:ea typeface="新細明體" charset="-120"/>
            </a:endParaRPr>
          </a:p>
        </p:txBody>
      </p:sp>
      <p:sp>
        <p:nvSpPr>
          <p:cNvPr id="40" name="Rectangle 31"/>
          <p:cNvSpPr>
            <a:spLocks noChangeArrowheads="1"/>
          </p:cNvSpPr>
          <p:nvPr/>
        </p:nvSpPr>
        <p:spPr bwMode="auto">
          <a:xfrm>
            <a:off x="7518796" y="4233788"/>
            <a:ext cx="50958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1200" b="1" dirty="0">
                <a:solidFill>
                  <a:srgbClr val="FF0066"/>
                </a:solidFill>
                <a:latin typeface="Trebuchet MS" pitchFamily="34" charset="0"/>
                <a:ea typeface="新細明體" charset="-120"/>
              </a:rPr>
              <a:t>杭州</a:t>
            </a:r>
            <a:endParaRPr lang="zh-CN" altLang="en-US" sz="1200" b="1" dirty="0">
              <a:solidFill>
                <a:srgbClr val="FF0066"/>
              </a:solidFill>
              <a:latin typeface="Trebuchet MS" pitchFamily="34" charset="0"/>
              <a:ea typeface="新細明體" charset="-120"/>
            </a:endParaRPr>
          </a:p>
        </p:txBody>
      </p:sp>
      <p:sp>
        <p:nvSpPr>
          <p:cNvPr id="41" name="Rectangle 32"/>
          <p:cNvSpPr>
            <a:spLocks noChangeArrowheads="1"/>
          </p:cNvSpPr>
          <p:nvPr/>
        </p:nvSpPr>
        <p:spPr bwMode="auto">
          <a:xfrm>
            <a:off x="8239894" y="4076625"/>
            <a:ext cx="43656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上海</a:t>
            </a:r>
            <a:endParaRPr lang="zh-CN" altLang="en-US" sz="900" b="1" dirty="0">
              <a:latin typeface="Trebuchet MS" pitchFamily="34" charset="0"/>
              <a:ea typeface="新細明體" charset="-120"/>
            </a:endParaRPr>
          </a:p>
        </p:txBody>
      </p:sp>
      <p:sp>
        <p:nvSpPr>
          <p:cNvPr id="42" name="Rectangle 33"/>
          <p:cNvSpPr>
            <a:spLocks noChangeArrowheads="1"/>
          </p:cNvSpPr>
          <p:nvPr/>
        </p:nvSpPr>
        <p:spPr bwMode="auto">
          <a:xfrm>
            <a:off x="7444754" y="3717032"/>
            <a:ext cx="65563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南京</a:t>
            </a:r>
            <a:endParaRPr lang="zh-CN" altLang="en-US" sz="900" b="1" dirty="0">
              <a:latin typeface="Trebuchet MS" pitchFamily="34" charset="0"/>
              <a:ea typeface="新細明體" charset="-120"/>
            </a:endParaRPr>
          </a:p>
        </p:txBody>
      </p:sp>
      <p:sp>
        <p:nvSpPr>
          <p:cNvPr id="43" name="Rectangle 34"/>
          <p:cNvSpPr>
            <a:spLocks noChangeArrowheads="1"/>
          </p:cNvSpPr>
          <p:nvPr/>
        </p:nvSpPr>
        <p:spPr bwMode="auto">
          <a:xfrm>
            <a:off x="8243193" y="2539209"/>
            <a:ext cx="649287"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瀋陽</a:t>
            </a:r>
            <a:endParaRPr lang="zh-CN" altLang="en-US" sz="900" b="1" dirty="0">
              <a:latin typeface="Trebuchet MS" pitchFamily="34" charset="0"/>
              <a:ea typeface="新細明體" charset="-120"/>
            </a:endParaRPr>
          </a:p>
        </p:txBody>
      </p:sp>
      <p:sp>
        <p:nvSpPr>
          <p:cNvPr id="45" name="AutoShape 36"/>
          <p:cNvSpPr>
            <a:spLocks noChangeArrowheads="1"/>
          </p:cNvSpPr>
          <p:nvPr/>
        </p:nvSpPr>
        <p:spPr bwMode="auto">
          <a:xfrm>
            <a:off x="1035050" y="5319713"/>
            <a:ext cx="333375" cy="363537"/>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46" name="Rectangle 37"/>
          <p:cNvSpPr>
            <a:spLocks noChangeArrowheads="1"/>
          </p:cNvSpPr>
          <p:nvPr/>
        </p:nvSpPr>
        <p:spPr bwMode="auto">
          <a:xfrm>
            <a:off x="1609725" y="5289550"/>
            <a:ext cx="1447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2500" b="1">
                <a:latin typeface="Trebuchet MS" pitchFamily="34" charset="0"/>
                <a:ea typeface="新細明體" charset="-120"/>
              </a:rPr>
              <a:t>辦事處</a:t>
            </a:r>
            <a:endParaRPr lang="zh-CN" altLang="en-US" sz="2500" b="1">
              <a:latin typeface="Trebuchet MS" pitchFamily="34" charset="0"/>
              <a:ea typeface="新細明體" charset="-120"/>
            </a:endParaRPr>
          </a:p>
        </p:txBody>
      </p:sp>
      <p:grpSp>
        <p:nvGrpSpPr>
          <p:cNvPr id="47" name="Group 38"/>
          <p:cNvGrpSpPr>
            <a:grpSpLocks/>
          </p:cNvGrpSpPr>
          <p:nvPr/>
        </p:nvGrpSpPr>
        <p:grpSpPr bwMode="auto">
          <a:xfrm>
            <a:off x="1035050" y="4740275"/>
            <a:ext cx="371475" cy="349250"/>
            <a:chOff x="816" y="3312"/>
            <a:chExt cx="159" cy="159"/>
          </a:xfrm>
        </p:grpSpPr>
        <p:sp>
          <p:nvSpPr>
            <p:cNvPr id="3118" name="AutoShape 39"/>
            <p:cNvSpPr>
              <a:spLocks noChangeArrowheads="1"/>
            </p:cNvSpPr>
            <p:nvPr/>
          </p:nvSpPr>
          <p:spPr bwMode="auto">
            <a:xfrm>
              <a:off x="816" y="3312"/>
              <a:ext cx="159" cy="159"/>
            </a:xfrm>
            <a:prstGeom prst="flowChartConnector">
              <a:avLst/>
            </a:prstGeom>
            <a:solidFill>
              <a:srgbClr val="FF00FF"/>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3119" name="AutoShape 40"/>
            <p:cNvSpPr>
              <a:spLocks noChangeArrowheads="1"/>
            </p:cNvSpPr>
            <p:nvPr/>
          </p:nvSpPr>
          <p:spPr bwMode="auto">
            <a:xfrm>
              <a:off x="841" y="3337"/>
              <a:ext cx="113" cy="113"/>
            </a:xfrm>
            <a:prstGeom prst="flowChartConnector">
              <a:avLst/>
            </a:prstGeom>
            <a:solidFill>
              <a:srgbClr val="FF00FF"/>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grpSp>
      <p:sp>
        <p:nvSpPr>
          <p:cNvPr id="50" name="Rectangle 41"/>
          <p:cNvSpPr>
            <a:spLocks noChangeArrowheads="1"/>
          </p:cNvSpPr>
          <p:nvPr/>
        </p:nvSpPr>
        <p:spPr bwMode="auto">
          <a:xfrm>
            <a:off x="1574800" y="4718050"/>
            <a:ext cx="1016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2500" b="1">
                <a:latin typeface="Trebuchet MS" pitchFamily="34" charset="0"/>
                <a:ea typeface="新細明體" charset="-120"/>
              </a:rPr>
              <a:t>本部</a:t>
            </a:r>
            <a:endParaRPr lang="zh-CN" altLang="en-US" sz="2500" b="1">
              <a:latin typeface="Trebuchet MS" pitchFamily="34" charset="0"/>
              <a:ea typeface="新細明體" charset="-120"/>
            </a:endParaRPr>
          </a:p>
        </p:txBody>
      </p:sp>
      <p:sp>
        <p:nvSpPr>
          <p:cNvPr id="3121" name="Text Box 42"/>
          <p:cNvSpPr txBox="1">
            <a:spLocks noChangeArrowheads="1"/>
          </p:cNvSpPr>
          <p:nvPr/>
        </p:nvSpPr>
        <p:spPr bwMode="auto">
          <a:xfrm>
            <a:off x="468313" y="1412875"/>
            <a:ext cx="3190875" cy="97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399">
                <a:solidFill>
                  <a:srgbClr val="000000"/>
                </a:solidFill>
                <a:miter lim="800000"/>
                <a:headEnd/>
                <a:tailEnd/>
              </a14:hiddenLine>
            </a:ext>
          </a:extLst>
        </p:spPr>
        <p:txBody>
          <a:bodyPr lIns="80443" tIns="40221" rIns="80443" bIns="40221">
            <a:spAutoFit/>
          </a:bodyPr>
          <a:lstStyle>
            <a:lvl1pPr defTabSz="804863">
              <a:defRPr>
                <a:solidFill>
                  <a:schemeClr val="tx1"/>
                </a:solidFill>
                <a:latin typeface="Arial" charset="0"/>
                <a:ea typeface="SimSun" pitchFamily="2" charset="-122"/>
              </a:defRPr>
            </a:lvl1pPr>
            <a:lvl2pPr marL="742950" indent="-285750" defTabSz="804863">
              <a:defRPr>
                <a:solidFill>
                  <a:schemeClr val="tx1"/>
                </a:solidFill>
                <a:latin typeface="Arial" charset="0"/>
                <a:ea typeface="SimSun" pitchFamily="2" charset="-122"/>
              </a:defRPr>
            </a:lvl2pPr>
            <a:lvl3pPr marL="1143000" indent="-228600" defTabSz="804863">
              <a:defRPr>
                <a:solidFill>
                  <a:schemeClr val="tx1"/>
                </a:solidFill>
                <a:latin typeface="Arial" charset="0"/>
                <a:ea typeface="SimSun" pitchFamily="2" charset="-122"/>
              </a:defRPr>
            </a:lvl3pPr>
            <a:lvl4pPr marL="1600200" indent="-228600" defTabSz="804863">
              <a:defRPr>
                <a:solidFill>
                  <a:schemeClr val="tx1"/>
                </a:solidFill>
                <a:latin typeface="Arial" charset="0"/>
                <a:ea typeface="SimSun" pitchFamily="2" charset="-122"/>
              </a:defRPr>
            </a:lvl4pPr>
            <a:lvl5pPr marL="2057400" indent="-228600" defTabSz="804863">
              <a:defRPr>
                <a:solidFill>
                  <a:schemeClr val="tx1"/>
                </a:solidFill>
                <a:latin typeface="Arial" charset="0"/>
                <a:ea typeface="SimSun" pitchFamily="2" charset="-122"/>
              </a:defRPr>
            </a:lvl5pPr>
            <a:lvl6pPr marL="2514600" indent="-228600" defTabSz="804863" fontAlgn="base">
              <a:spcBef>
                <a:spcPct val="0"/>
              </a:spcBef>
              <a:spcAft>
                <a:spcPct val="0"/>
              </a:spcAft>
              <a:defRPr>
                <a:solidFill>
                  <a:schemeClr val="tx1"/>
                </a:solidFill>
                <a:latin typeface="Arial" charset="0"/>
                <a:ea typeface="SimSun" pitchFamily="2" charset="-122"/>
              </a:defRPr>
            </a:lvl6pPr>
            <a:lvl7pPr marL="2971800" indent="-228600" defTabSz="804863" fontAlgn="base">
              <a:spcBef>
                <a:spcPct val="0"/>
              </a:spcBef>
              <a:spcAft>
                <a:spcPct val="0"/>
              </a:spcAft>
              <a:defRPr>
                <a:solidFill>
                  <a:schemeClr val="tx1"/>
                </a:solidFill>
                <a:latin typeface="Arial" charset="0"/>
                <a:ea typeface="SimSun" pitchFamily="2" charset="-122"/>
              </a:defRPr>
            </a:lvl7pPr>
            <a:lvl8pPr marL="3429000" indent="-228600" defTabSz="804863" fontAlgn="base">
              <a:spcBef>
                <a:spcPct val="0"/>
              </a:spcBef>
              <a:spcAft>
                <a:spcPct val="0"/>
              </a:spcAft>
              <a:defRPr>
                <a:solidFill>
                  <a:schemeClr val="tx1"/>
                </a:solidFill>
                <a:latin typeface="Arial" charset="0"/>
                <a:ea typeface="SimSun" pitchFamily="2" charset="-122"/>
              </a:defRPr>
            </a:lvl8pPr>
            <a:lvl9pPr marL="3886200" indent="-228600" defTabSz="804863" fontAlgn="base">
              <a:spcBef>
                <a:spcPct val="0"/>
              </a:spcBef>
              <a:spcAft>
                <a:spcPct val="0"/>
              </a:spcAft>
              <a:defRPr>
                <a:solidFill>
                  <a:schemeClr val="tx1"/>
                </a:solidFill>
                <a:latin typeface="Arial" charset="0"/>
                <a:ea typeface="SimSun" pitchFamily="2" charset="-122"/>
              </a:defRPr>
            </a:lvl9pPr>
          </a:lstStyle>
          <a:p>
            <a:pPr>
              <a:buFont typeface="Wingdings" pitchFamily="2" charset="2"/>
              <a:buChar char="ü"/>
            </a:pPr>
            <a:r>
              <a:rPr kumimoji="1" lang="en-US" altLang="zh-CN" sz="2300" b="1" i="1" dirty="0" smtClean="0">
                <a:solidFill>
                  <a:srgbClr val="3876C8"/>
                </a:solidFill>
                <a:latin typeface="Times New Roman" pitchFamily="18" charset="0"/>
                <a:ea typeface="Arial Unicode MS" pitchFamily="34" charset="-120"/>
                <a:cs typeface="Arial Unicode MS" pitchFamily="34" charset="-120"/>
              </a:rPr>
              <a:t>2015</a:t>
            </a:r>
            <a:r>
              <a:rPr kumimoji="1" lang="zh-CN" altLang="en-US" sz="2300" b="1" i="1" dirty="0" smtClean="0">
                <a:solidFill>
                  <a:srgbClr val="3876C8"/>
                </a:solidFill>
                <a:latin typeface="Times New Roman" pitchFamily="18" charset="0"/>
                <a:ea typeface="Arial Unicode MS" pitchFamily="34" charset="-120"/>
                <a:cs typeface="Arial Unicode MS" pitchFamily="34" charset="-120"/>
              </a:rPr>
              <a:t>年</a:t>
            </a:r>
            <a:r>
              <a:rPr kumimoji="1" lang="en-US" altLang="zh-CN" sz="2300" b="1" i="1" dirty="0" smtClean="0">
                <a:solidFill>
                  <a:srgbClr val="3876C8"/>
                </a:solidFill>
                <a:latin typeface="Times New Roman" pitchFamily="18" charset="0"/>
                <a:ea typeface="Arial Unicode MS" pitchFamily="34" charset="-120"/>
                <a:cs typeface="Arial Unicode MS" pitchFamily="34" charset="-120"/>
              </a:rPr>
              <a:t>2</a:t>
            </a:r>
            <a:r>
              <a:rPr kumimoji="1" lang="zh-CN" altLang="en-US" sz="2300" b="1" i="1" dirty="0" smtClean="0">
                <a:solidFill>
                  <a:srgbClr val="3876C8"/>
                </a:solidFill>
                <a:latin typeface="Times New Roman" pitchFamily="18" charset="0"/>
                <a:ea typeface="Arial Unicode MS" pitchFamily="34" charset="-120"/>
                <a:cs typeface="Arial Unicode MS" pitchFamily="34" charset="-120"/>
              </a:rPr>
              <a:t>月</a:t>
            </a:r>
            <a:endParaRPr kumimoji="1" lang="zh-CN" altLang="en-US" sz="2300" b="1" i="1" dirty="0">
              <a:solidFill>
                <a:srgbClr val="3876C8"/>
              </a:solidFill>
              <a:latin typeface="Times New Roman" pitchFamily="18" charset="0"/>
              <a:ea typeface="Arial Unicode MS" pitchFamily="34" charset="-120"/>
              <a:cs typeface="Arial Unicode MS" pitchFamily="34" charset="-120"/>
            </a:endParaRPr>
          </a:p>
          <a:p>
            <a:pPr>
              <a:buFont typeface="Wingdings" pitchFamily="2" charset="2"/>
              <a:buNone/>
            </a:pPr>
            <a:endParaRPr kumimoji="1" lang="zh-CN" altLang="en-US" sz="1200" b="1" i="1" dirty="0">
              <a:solidFill>
                <a:srgbClr val="3876C8"/>
              </a:solidFill>
              <a:latin typeface="Times New Roman" pitchFamily="18" charset="0"/>
              <a:ea typeface="Arial Unicode MS" pitchFamily="34" charset="-120"/>
              <a:cs typeface="Arial Unicode MS" pitchFamily="34" charset="-120"/>
            </a:endParaRPr>
          </a:p>
          <a:p>
            <a:r>
              <a:rPr kumimoji="1" lang="zh-CN" altLang="en-US" sz="2300" b="1" i="1" dirty="0">
                <a:solidFill>
                  <a:srgbClr val="3876C8"/>
                </a:solidFill>
                <a:latin typeface="Times New Roman" pitchFamily="18" charset="0"/>
                <a:ea typeface="Arial Unicode MS" pitchFamily="34" charset="-120"/>
                <a:cs typeface="Arial Unicode MS" pitchFamily="34" charset="-120"/>
              </a:rPr>
              <a:t>杭州友佳：</a:t>
            </a:r>
            <a:r>
              <a:rPr kumimoji="1" lang="en-US" altLang="zh-CN" sz="2300" b="1" i="1" dirty="0">
                <a:solidFill>
                  <a:srgbClr val="3876C8"/>
                </a:solidFill>
                <a:latin typeface="Times New Roman" pitchFamily="18" charset="0"/>
                <a:ea typeface="Arial Unicode MS" pitchFamily="34" charset="-120"/>
                <a:cs typeface="Arial Unicode MS" pitchFamily="34" charset="-120"/>
              </a:rPr>
              <a:t>3</a:t>
            </a:r>
            <a:r>
              <a:rPr kumimoji="1" lang="en-US" altLang="zh-CN" sz="2300" b="1" i="1" dirty="0">
                <a:solidFill>
                  <a:srgbClr val="3876C8"/>
                </a:solidFill>
                <a:latin typeface="Times New Roman" pitchFamily="18" charset="0"/>
              </a:rPr>
              <a:t>7 </a:t>
            </a:r>
            <a:r>
              <a:rPr kumimoji="1" lang="zh-TW" altLang="en-US" sz="2300" b="1" i="1" dirty="0">
                <a:solidFill>
                  <a:srgbClr val="3876C8"/>
                </a:solidFill>
                <a:latin typeface="Times New Roman" pitchFamily="18" charset="0"/>
                <a:ea typeface="Arial Unicode MS" pitchFamily="34" charset="-120"/>
                <a:cs typeface="Arial Unicode MS" pitchFamily="34" charset="-120"/>
              </a:rPr>
              <a:t>辦事處</a:t>
            </a:r>
            <a:r>
              <a:rPr kumimoji="1" lang="en-US" altLang="zh-TW" sz="2300" b="1" i="1" dirty="0">
                <a:solidFill>
                  <a:srgbClr val="3876C8"/>
                </a:solidFill>
                <a:latin typeface="Times New Roman" pitchFamily="18" charset="0"/>
                <a:ea typeface="Arial Unicode MS" pitchFamily="34" charset="-120"/>
                <a:cs typeface="Arial Unicode MS" pitchFamily="34" charset="-120"/>
              </a:rPr>
              <a:t>!!</a:t>
            </a:r>
          </a:p>
        </p:txBody>
      </p:sp>
      <p:sp>
        <p:nvSpPr>
          <p:cNvPr id="3122" name="Text Box 43"/>
          <p:cNvSpPr txBox="1">
            <a:spLocks noChangeArrowheads="1"/>
          </p:cNvSpPr>
          <p:nvPr/>
        </p:nvSpPr>
        <p:spPr bwMode="auto">
          <a:xfrm>
            <a:off x="395288" y="2420938"/>
            <a:ext cx="3322637" cy="43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399">
                <a:solidFill>
                  <a:srgbClr val="000000"/>
                </a:solidFill>
                <a:miter lim="800000"/>
                <a:headEnd/>
                <a:tailEnd/>
              </a14:hiddenLine>
            </a:ext>
          </a:extLst>
        </p:spPr>
        <p:txBody>
          <a:bodyPr lIns="80443" tIns="40221" rIns="80443" bIns="40221">
            <a:spAutoFit/>
          </a:bodyPr>
          <a:lstStyle>
            <a:lvl1pPr defTabSz="804863">
              <a:defRPr>
                <a:solidFill>
                  <a:schemeClr val="tx1"/>
                </a:solidFill>
                <a:latin typeface="Arial" charset="0"/>
                <a:ea typeface="SimSun" pitchFamily="2" charset="-122"/>
              </a:defRPr>
            </a:lvl1pPr>
            <a:lvl2pPr marL="742950" indent="-285750" defTabSz="804863">
              <a:defRPr>
                <a:solidFill>
                  <a:schemeClr val="tx1"/>
                </a:solidFill>
                <a:latin typeface="Arial" charset="0"/>
                <a:ea typeface="SimSun" pitchFamily="2" charset="-122"/>
              </a:defRPr>
            </a:lvl2pPr>
            <a:lvl3pPr marL="1143000" indent="-228600" defTabSz="804863">
              <a:defRPr>
                <a:solidFill>
                  <a:schemeClr val="tx1"/>
                </a:solidFill>
                <a:latin typeface="Arial" charset="0"/>
                <a:ea typeface="SimSun" pitchFamily="2" charset="-122"/>
              </a:defRPr>
            </a:lvl3pPr>
            <a:lvl4pPr marL="1600200" indent="-228600" defTabSz="804863">
              <a:defRPr>
                <a:solidFill>
                  <a:schemeClr val="tx1"/>
                </a:solidFill>
                <a:latin typeface="Arial" charset="0"/>
                <a:ea typeface="SimSun" pitchFamily="2" charset="-122"/>
              </a:defRPr>
            </a:lvl4pPr>
            <a:lvl5pPr marL="2057400" indent="-228600" defTabSz="804863">
              <a:defRPr>
                <a:solidFill>
                  <a:schemeClr val="tx1"/>
                </a:solidFill>
                <a:latin typeface="Arial" charset="0"/>
                <a:ea typeface="SimSun" pitchFamily="2" charset="-122"/>
              </a:defRPr>
            </a:lvl5pPr>
            <a:lvl6pPr marL="2514600" indent="-228600" defTabSz="804863" fontAlgn="base">
              <a:spcBef>
                <a:spcPct val="0"/>
              </a:spcBef>
              <a:spcAft>
                <a:spcPct val="0"/>
              </a:spcAft>
              <a:defRPr>
                <a:solidFill>
                  <a:schemeClr val="tx1"/>
                </a:solidFill>
                <a:latin typeface="Arial" charset="0"/>
                <a:ea typeface="SimSun" pitchFamily="2" charset="-122"/>
              </a:defRPr>
            </a:lvl6pPr>
            <a:lvl7pPr marL="2971800" indent="-228600" defTabSz="804863" fontAlgn="base">
              <a:spcBef>
                <a:spcPct val="0"/>
              </a:spcBef>
              <a:spcAft>
                <a:spcPct val="0"/>
              </a:spcAft>
              <a:defRPr>
                <a:solidFill>
                  <a:schemeClr val="tx1"/>
                </a:solidFill>
                <a:latin typeface="Arial" charset="0"/>
                <a:ea typeface="SimSun" pitchFamily="2" charset="-122"/>
              </a:defRPr>
            </a:lvl7pPr>
            <a:lvl8pPr marL="3429000" indent="-228600" defTabSz="804863" fontAlgn="base">
              <a:spcBef>
                <a:spcPct val="0"/>
              </a:spcBef>
              <a:spcAft>
                <a:spcPct val="0"/>
              </a:spcAft>
              <a:defRPr>
                <a:solidFill>
                  <a:schemeClr val="tx1"/>
                </a:solidFill>
                <a:latin typeface="Arial" charset="0"/>
                <a:ea typeface="SimSun" pitchFamily="2" charset="-122"/>
              </a:defRPr>
            </a:lvl8pPr>
            <a:lvl9pPr marL="3886200" indent="-228600" defTabSz="804863" fontAlgn="base">
              <a:spcBef>
                <a:spcPct val="0"/>
              </a:spcBef>
              <a:spcAft>
                <a:spcPct val="0"/>
              </a:spcAft>
              <a:defRPr>
                <a:solidFill>
                  <a:schemeClr val="tx1"/>
                </a:solidFill>
                <a:latin typeface="Arial" charset="0"/>
                <a:ea typeface="SimSun" pitchFamily="2" charset="-122"/>
              </a:defRPr>
            </a:lvl9pPr>
          </a:lstStyle>
          <a:p>
            <a:pPr>
              <a:buFont typeface="Wingdings" pitchFamily="2" charset="2"/>
              <a:buNone/>
            </a:pPr>
            <a:r>
              <a:rPr kumimoji="1" lang="zh-CN" altLang="en-US" sz="2300" b="1" i="1" dirty="0">
                <a:solidFill>
                  <a:srgbClr val="3876C8"/>
                </a:solidFill>
                <a:latin typeface="Times New Roman" pitchFamily="18" charset="0"/>
                <a:ea typeface="Arial Unicode MS" pitchFamily="34" charset="-120"/>
                <a:cs typeface="Arial Unicode MS" pitchFamily="34" charset="-120"/>
              </a:rPr>
              <a:t>杭州麗偉</a:t>
            </a:r>
            <a:r>
              <a:rPr kumimoji="1" lang="zh-CN" altLang="en-US" sz="2300" b="1" i="1" dirty="0" smtClean="0">
                <a:solidFill>
                  <a:srgbClr val="3876C8"/>
                </a:solidFill>
                <a:latin typeface="Times New Roman" pitchFamily="18" charset="0"/>
                <a:ea typeface="Arial Unicode MS" pitchFamily="34" charset="-120"/>
                <a:cs typeface="Arial Unicode MS" pitchFamily="34" charset="-120"/>
              </a:rPr>
              <a:t>：</a:t>
            </a:r>
            <a:r>
              <a:rPr kumimoji="1" lang="en-US" altLang="zh-CN" sz="2300" b="1" i="1" dirty="0" smtClean="0">
                <a:solidFill>
                  <a:srgbClr val="3876C8"/>
                </a:solidFill>
                <a:latin typeface="Times New Roman" pitchFamily="18" charset="0"/>
                <a:ea typeface="Arial Unicode MS" pitchFamily="34" charset="-120"/>
                <a:cs typeface="Arial Unicode MS" pitchFamily="34" charset="-120"/>
              </a:rPr>
              <a:t>19</a:t>
            </a:r>
            <a:r>
              <a:rPr kumimoji="1" lang="zh-TW" altLang="zh-CN" sz="2300" b="1" i="1" dirty="0" smtClean="0">
                <a:solidFill>
                  <a:srgbClr val="3876C8"/>
                </a:solidFill>
                <a:latin typeface="Times New Roman" pitchFamily="18" charset="0"/>
                <a:ea typeface="Arial Unicode MS" pitchFamily="34" charset="-120"/>
                <a:cs typeface="Arial Unicode MS" pitchFamily="34" charset="-120"/>
              </a:rPr>
              <a:t> </a:t>
            </a:r>
            <a:r>
              <a:rPr kumimoji="1" lang="zh-TW" altLang="en-US" sz="2300" b="1" i="1" dirty="0">
                <a:solidFill>
                  <a:srgbClr val="3876C8"/>
                </a:solidFill>
                <a:latin typeface="Times New Roman" pitchFamily="18" charset="0"/>
                <a:ea typeface="Arial Unicode MS" pitchFamily="34" charset="-120"/>
                <a:cs typeface="Arial Unicode MS" pitchFamily="34" charset="-120"/>
              </a:rPr>
              <a:t>辦事處</a:t>
            </a:r>
            <a:r>
              <a:rPr kumimoji="1" lang="en-US" altLang="zh-TW" sz="2300" b="1" i="1" dirty="0">
                <a:solidFill>
                  <a:srgbClr val="3876C8"/>
                </a:solidFill>
                <a:latin typeface="Times New Roman" pitchFamily="18" charset="0"/>
                <a:ea typeface="Arial Unicode MS" pitchFamily="34" charset="-120"/>
                <a:cs typeface="Arial Unicode MS" pitchFamily="34" charset="-120"/>
              </a:rPr>
              <a:t>!!</a:t>
            </a:r>
          </a:p>
        </p:txBody>
      </p:sp>
      <p:sp>
        <p:nvSpPr>
          <p:cNvPr id="3123" name="Text Box 44"/>
          <p:cNvSpPr txBox="1">
            <a:spLocks noChangeArrowheads="1"/>
          </p:cNvSpPr>
          <p:nvPr/>
        </p:nvSpPr>
        <p:spPr bwMode="auto">
          <a:xfrm>
            <a:off x="395288" y="3357563"/>
            <a:ext cx="3522662" cy="43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399">
                <a:solidFill>
                  <a:srgbClr val="000000"/>
                </a:solidFill>
                <a:miter lim="800000"/>
                <a:headEnd/>
                <a:tailEnd/>
              </a14:hiddenLine>
            </a:ext>
          </a:extLst>
        </p:spPr>
        <p:txBody>
          <a:bodyPr lIns="80443" tIns="40221" rIns="80443" bIns="40221">
            <a:spAutoFit/>
          </a:bodyPr>
          <a:lstStyle>
            <a:lvl1pPr defTabSz="804863">
              <a:defRPr>
                <a:solidFill>
                  <a:schemeClr val="tx1"/>
                </a:solidFill>
                <a:latin typeface="Arial" charset="0"/>
                <a:ea typeface="SimSun" pitchFamily="2" charset="-122"/>
              </a:defRPr>
            </a:lvl1pPr>
            <a:lvl2pPr marL="742950" indent="-285750" defTabSz="804863">
              <a:defRPr>
                <a:solidFill>
                  <a:schemeClr val="tx1"/>
                </a:solidFill>
                <a:latin typeface="Arial" charset="0"/>
                <a:ea typeface="SimSun" pitchFamily="2" charset="-122"/>
              </a:defRPr>
            </a:lvl2pPr>
            <a:lvl3pPr marL="1143000" indent="-228600" defTabSz="804863">
              <a:defRPr>
                <a:solidFill>
                  <a:schemeClr val="tx1"/>
                </a:solidFill>
                <a:latin typeface="Arial" charset="0"/>
                <a:ea typeface="SimSun" pitchFamily="2" charset="-122"/>
              </a:defRPr>
            </a:lvl3pPr>
            <a:lvl4pPr marL="1600200" indent="-228600" defTabSz="804863">
              <a:defRPr>
                <a:solidFill>
                  <a:schemeClr val="tx1"/>
                </a:solidFill>
                <a:latin typeface="Arial" charset="0"/>
                <a:ea typeface="SimSun" pitchFamily="2" charset="-122"/>
              </a:defRPr>
            </a:lvl4pPr>
            <a:lvl5pPr marL="2057400" indent="-228600" defTabSz="804863">
              <a:defRPr>
                <a:solidFill>
                  <a:schemeClr val="tx1"/>
                </a:solidFill>
                <a:latin typeface="Arial" charset="0"/>
                <a:ea typeface="SimSun" pitchFamily="2" charset="-122"/>
              </a:defRPr>
            </a:lvl5pPr>
            <a:lvl6pPr marL="2514600" indent="-228600" defTabSz="804863" fontAlgn="base">
              <a:spcBef>
                <a:spcPct val="0"/>
              </a:spcBef>
              <a:spcAft>
                <a:spcPct val="0"/>
              </a:spcAft>
              <a:defRPr>
                <a:solidFill>
                  <a:schemeClr val="tx1"/>
                </a:solidFill>
                <a:latin typeface="Arial" charset="0"/>
                <a:ea typeface="SimSun" pitchFamily="2" charset="-122"/>
              </a:defRPr>
            </a:lvl6pPr>
            <a:lvl7pPr marL="2971800" indent="-228600" defTabSz="804863" fontAlgn="base">
              <a:spcBef>
                <a:spcPct val="0"/>
              </a:spcBef>
              <a:spcAft>
                <a:spcPct val="0"/>
              </a:spcAft>
              <a:defRPr>
                <a:solidFill>
                  <a:schemeClr val="tx1"/>
                </a:solidFill>
                <a:latin typeface="Arial" charset="0"/>
                <a:ea typeface="SimSun" pitchFamily="2" charset="-122"/>
              </a:defRPr>
            </a:lvl7pPr>
            <a:lvl8pPr marL="3429000" indent="-228600" defTabSz="804863" fontAlgn="base">
              <a:spcBef>
                <a:spcPct val="0"/>
              </a:spcBef>
              <a:spcAft>
                <a:spcPct val="0"/>
              </a:spcAft>
              <a:defRPr>
                <a:solidFill>
                  <a:schemeClr val="tx1"/>
                </a:solidFill>
                <a:latin typeface="Arial" charset="0"/>
                <a:ea typeface="SimSun" pitchFamily="2" charset="-122"/>
              </a:defRPr>
            </a:lvl8pPr>
            <a:lvl9pPr marL="3886200" indent="-228600" defTabSz="804863" fontAlgn="base">
              <a:spcBef>
                <a:spcPct val="0"/>
              </a:spcBef>
              <a:spcAft>
                <a:spcPct val="0"/>
              </a:spcAft>
              <a:defRPr>
                <a:solidFill>
                  <a:schemeClr val="tx1"/>
                </a:solidFill>
                <a:latin typeface="Arial" charset="0"/>
                <a:ea typeface="SimSun" pitchFamily="2" charset="-122"/>
              </a:defRPr>
            </a:lvl9pPr>
          </a:lstStyle>
          <a:p>
            <a:pPr>
              <a:buFont typeface="Wingdings" pitchFamily="2" charset="2"/>
              <a:buNone/>
            </a:pPr>
            <a:r>
              <a:rPr kumimoji="1" lang="zh-CN" altLang="en-US" sz="2300" b="1" i="1" dirty="0">
                <a:solidFill>
                  <a:srgbClr val="3876C8"/>
                </a:solidFill>
                <a:latin typeface="Times New Roman" pitchFamily="18" charset="0"/>
                <a:ea typeface="Arial Unicode MS" pitchFamily="34" charset="-120"/>
                <a:cs typeface="Arial Unicode MS" pitchFamily="34" charset="-120"/>
              </a:rPr>
              <a:t>上海友盛</a:t>
            </a:r>
            <a:r>
              <a:rPr kumimoji="1" lang="zh-CN" altLang="en-US" sz="2300" b="1" i="1" dirty="0" smtClean="0">
                <a:solidFill>
                  <a:srgbClr val="3876C8"/>
                </a:solidFill>
                <a:latin typeface="Times New Roman" pitchFamily="18" charset="0"/>
                <a:ea typeface="Arial Unicode MS" pitchFamily="34" charset="-120"/>
                <a:cs typeface="Arial Unicode MS" pitchFamily="34" charset="-120"/>
              </a:rPr>
              <a:t>：</a:t>
            </a:r>
            <a:r>
              <a:rPr kumimoji="1" lang="en-US" altLang="zh-CN" sz="2300" b="1" i="1" dirty="0" smtClean="0">
                <a:solidFill>
                  <a:srgbClr val="3876C8"/>
                </a:solidFill>
                <a:latin typeface="Times New Roman" pitchFamily="18" charset="0"/>
                <a:ea typeface="Arial Unicode MS" pitchFamily="34" charset="-120"/>
                <a:cs typeface="Arial Unicode MS" pitchFamily="34" charset="-120"/>
              </a:rPr>
              <a:t>8 </a:t>
            </a:r>
            <a:r>
              <a:rPr kumimoji="1" lang="zh-TW" altLang="en-US" sz="2300" b="1" i="1" dirty="0">
                <a:solidFill>
                  <a:srgbClr val="3876C8"/>
                </a:solidFill>
                <a:latin typeface="Times New Roman" pitchFamily="18" charset="0"/>
                <a:ea typeface="Arial Unicode MS" pitchFamily="34" charset="-120"/>
                <a:cs typeface="Arial Unicode MS" pitchFamily="34" charset="-120"/>
              </a:rPr>
              <a:t>辦事處</a:t>
            </a:r>
            <a:r>
              <a:rPr kumimoji="1" lang="en-US" altLang="zh-TW" sz="2300" b="1" i="1" dirty="0">
                <a:solidFill>
                  <a:srgbClr val="3876C8"/>
                </a:solidFill>
                <a:latin typeface="Times New Roman" pitchFamily="18" charset="0"/>
                <a:ea typeface="Arial Unicode MS" pitchFamily="34" charset="-120"/>
                <a:cs typeface="Arial Unicode MS" pitchFamily="34" charset="-120"/>
              </a:rPr>
              <a:t>!!</a:t>
            </a:r>
          </a:p>
        </p:txBody>
      </p:sp>
      <p:sp>
        <p:nvSpPr>
          <p:cNvPr id="3124" name="Text Box 45"/>
          <p:cNvSpPr txBox="1">
            <a:spLocks noChangeArrowheads="1"/>
          </p:cNvSpPr>
          <p:nvPr/>
        </p:nvSpPr>
        <p:spPr bwMode="auto">
          <a:xfrm>
            <a:off x="317500" y="4005263"/>
            <a:ext cx="4187825" cy="6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399">
                <a:solidFill>
                  <a:srgbClr val="000000"/>
                </a:solidFill>
                <a:miter lim="800000"/>
                <a:headEnd/>
                <a:tailEnd/>
              </a14:hiddenLine>
            </a:ext>
          </a:extLst>
        </p:spPr>
        <p:txBody>
          <a:bodyPr lIns="80443" tIns="40221" rIns="80443" bIns="40221">
            <a:spAutoFit/>
          </a:bodyPr>
          <a:lstStyle>
            <a:lvl1pPr defTabSz="804863">
              <a:defRPr>
                <a:solidFill>
                  <a:schemeClr val="tx1"/>
                </a:solidFill>
                <a:latin typeface="Arial" charset="0"/>
                <a:ea typeface="SimSun" pitchFamily="2" charset="-122"/>
              </a:defRPr>
            </a:lvl1pPr>
            <a:lvl2pPr marL="742950" indent="-285750" defTabSz="804863">
              <a:defRPr>
                <a:solidFill>
                  <a:schemeClr val="tx1"/>
                </a:solidFill>
                <a:latin typeface="Arial" charset="0"/>
                <a:ea typeface="SimSun" pitchFamily="2" charset="-122"/>
              </a:defRPr>
            </a:lvl2pPr>
            <a:lvl3pPr marL="1143000" indent="-228600" defTabSz="804863">
              <a:defRPr>
                <a:solidFill>
                  <a:schemeClr val="tx1"/>
                </a:solidFill>
                <a:latin typeface="Arial" charset="0"/>
                <a:ea typeface="SimSun" pitchFamily="2" charset="-122"/>
              </a:defRPr>
            </a:lvl3pPr>
            <a:lvl4pPr marL="1600200" indent="-228600" defTabSz="804863">
              <a:defRPr>
                <a:solidFill>
                  <a:schemeClr val="tx1"/>
                </a:solidFill>
                <a:latin typeface="Arial" charset="0"/>
                <a:ea typeface="SimSun" pitchFamily="2" charset="-122"/>
              </a:defRPr>
            </a:lvl4pPr>
            <a:lvl5pPr marL="2057400" indent="-228600" defTabSz="804863">
              <a:defRPr>
                <a:solidFill>
                  <a:schemeClr val="tx1"/>
                </a:solidFill>
                <a:latin typeface="Arial" charset="0"/>
                <a:ea typeface="SimSun" pitchFamily="2" charset="-122"/>
              </a:defRPr>
            </a:lvl5pPr>
            <a:lvl6pPr marL="2514600" indent="-228600" defTabSz="804863" fontAlgn="base">
              <a:spcBef>
                <a:spcPct val="0"/>
              </a:spcBef>
              <a:spcAft>
                <a:spcPct val="0"/>
              </a:spcAft>
              <a:defRPr>
                <a:solidFill>
                  <a:schemeClr val="tx1"/>
                </a:solidFill>
                <a:latin typeface="Arial" charset="0"/>
                <a:ea typeface="SimSun" pitchFamily="2" charset="-122"/>
              </a:defRPr>
            </a:lvl6pPr>
            <a:lvl7pPr marL="2971800" indent="-228600" defTabSz="804863" fontAlgn="base">
              <a:spcBef>
                <a:spcPct val="0"/>
              </a:spcBef>
              <a:spcAft>
                <a:spcPct val="0"/>
              </a:spcAft>
              <a:defRPr>
                <a:solidFill>
                  <a:schemeClr val="tx1"/>
                </a:solidFill>
                <a:latin typeface="Arial" charset="0"/>
                <a:ea typeface="SimSun" pitchFamily="2" charset="-122"/>
              </a:defRPr>
            </a:lvl7pPr>
            <a:lvl8pPr marL="3429000" indent="-228600" defTabSz="804863" fontAlgn="base">
              <a:spcBef>
                <a:spcPct val="0"/>
              </a:spcBef>
              <a:spcAft>
                <a:spcPct val="0"/>
              </a:spcAft>
              <a:defRPr>
                <a:solidFill>
                  <a:schemeClr val="tx1"/>
                </a:solidFill>
                <a:latin typeface="Arial" charset="0"/>
                <a:ea typeface="SimSun" pitchFamily="2" charset="-122"/>
              </a:defRPr>
            </a:lvl8pPr>
            <a:lvl9pPr marL="3886200" indent="-228600" defTabSz="804863" fontAlgn="base">
              <a:spcBef>
                <a:spcPct val="0"/>
              </a:spcBef>
              <a:spcAft>
                <a:spcPct val="0"/>
              </a:spcAft>
              <a:defRPr>
                <a:solidFill>
                  <a:schemeClr val="tx1"/>
                </a:solidFill>
                <a:latin typeface="Arial" charset="0"/>
                <a:ea typeface="SimSun" pitchFamily="2" charset="-122"/>
              </a:defRPr>
            </a:lvl9pPr>
          </a:lstStyle>
          <a:p>
            <a:pPr>
              <a:buFont typeface="Wingdings" pitchFamily="2" charset="2"/>
              <a:buNone/>
            </a:pPr>
            <a:r>
              <a:rPr kumimoji="1" lang="zh-CN" altLang="en-US" sz="2300" b="1" i="1" dirty="0">
                <a:solidFill>
                  <a:srgbClr val="3876C8"/>
                </a:solidFill>
                <a:latin typeface="Times New Roman" pitchFamily="18" charset="0"/>
                <a:ea typeface="Arial Unicode MS" pitchFamily="34" charset="-120"/>
                <a:cs typeface="Arial Unicode MS" pitchFamily="34" charset="-120"/>
              </a:rPr>
              <a:t>合  </a:t>
            </a:r>
            <a:r>
              <a:rPr kumimoji="1" lang="zh-CN" altLang="en-US" sz="2300" b="1" i="1" dirty="0" smtClean="0">
                <a:solidFill>
                  <a:srgbClr val="3876C8"/>
                </a:solidFill>
                <a:latin typeface="Times New Roman" pitchFamily="18" charset="0"/>
                <a:ea typeface="Arial Unicode MS" pitchFamily="34" charset="-120"/>
                <a:cs typeface="Arial Unicode MS" pitchFamily="34" charset="-120"/>
              </a:rPr>
              <a:t>计</a:t>
            </a:r>
            <a:r>
              <a:rPr kumimoji="1" lang="zh-CN" altLang="en-US" sz="2300" b="1" i="1" dirty="0">
                <a:solidFill>
                  <a:srgbClr val="3876C8"/>
                </a:solidFill>
                <a:latin typeface="Times New Roman" pitchFamily="18" charset="0"/>
                <a:ea typeface="Arial Unicode MS" pitchFamily="34" charset="-120"/>
                <a:cs typeface="Arial Unicode MS" pitchFamily="34" charset="-120"/>
              </a:rPr>
              <a:t>： </a:t>
            </a:r>
            <a:r>
              <a:rPr kumimoji="1" lang="zh-TW" altLang="en-US" sz="2300" b="1" i="1" dirty="0" smtClean="0">
                <a:solidFill>
                  <a:srgbClr val="3876C8"/>
                </a:solidFill>
                <a:latin typeface="Times New Roman" pitchFamily="18" charset="0"/>
                <a:ea typeface="Arial Unicode MS" pitchFamily="34" charset="-120"/>
                <a:cs typeface="Arial Unicode MS" pitchFamily="34" charset="-120"/>
              </a:rPr>
              <a:t>超過 </a:t>
            </a:r>
            <a:r>
              <a:rPr kumimoji="1" lang="en-US" altLang="zh-TW" sz="3600" b="1" i="1" dirty="0" smtClean="0">
                <a:solidFill>
                  <a:srgbClr val="FF0000"/>
                </a:solidFill>
                <a:latin typeface="Times New Roman" pitchFamily="18" charset="0"/>
                <a:ea typeface="Arial Unicode MS" pitchFamily="34" charset="-120"/>
                <a:cs typeface="Arial Unicode MS" pitchFamily="34" charset="-120"/>
              </a:rPr>
              <a:t>100</a:t>
            </a:r>
            <a:r>
              <a:rPr kumimoji="1" lang="zh-TW" altLang="en-US" sz="3600" b="1" i="1" dirty="0" smtClean="0">
                <a:solidFill>
                  <a:srgbClr val="FF0000"/>
                </a:solidFill>
                <a:latin typeface="Times New Roman" pitchFamily="18" charset="0"/>
                <a:ea typeface="Arial Unicode MS" pitchFamily="34" charset="-120"/>
                <a:cs typeface="Arial Unicode MS" pitchFamily="34" charset="-120"/>
              </a:rPr>
              <a:t>個</a:t>
            </a:r>
            <a:r>
              <a:rPr kumimoji="1" lang="zh-TW" altLang="zh-CN" sz="2400" b="1" i="1" dirty="0" smtClean="0">
                <a:solidFill>
                  <a:srgbClr val="3876C8"/>
                </a:solidFill>
                <a:ea typeface="Arial Unicode MS" pitchFamily="34" charset="-120"/>
                <a:cs typeface="Arial Unicode MS" pitchFamily="34" charset="-120"/>
              </a:rPr>
              <a:t> </a:t>
            </a:r>
            <a:r>
              <a:rPr kumimoji="1" lang="zh-TW" altLang="en-US" sz="2400" b="1" i="1" dirty="0">
                <a:solidFill>
                  <a:srgbClr val="3876C8"/>
                </a:solidFill>
                <a:ea typeface="Arial Unicode MS" pitchFamily="34" charset="-120"/>
                <a:cs typeface="Arial Unicode MS" pitchFamily="34" charset="-120"/>
              </a:rPr>
              <a:t>辦事處</a:t>
            </a:r>
            <a:r>
              <a:rPr kumimoji="1" lang="en-US" altLang="zh-TW" sz="2400" b="1" i="1" dirty="0">
                <a:solidFill>
                  <a:srgbClr val="3876C8"/>
                </a:solidFill>
                <a:ea typeface="Arial Unicode MS" pitchFamily="34" charset="-120"/>
                <a:cs typeface="Arial Unicode MS" pitchFamily="34" charset="-120"/>
              </a:rPr>
              <a:t>!!</a:t>
            </a:r>
            <a:r>
              <a:rPr kumimoji="1" lang="en-US" altLang="zh-CN" sz="2400" b="1" i="1" dirty="0">
                <a:solidFill>
                  <a:srgbClr val="3876C8"/>
                </a:solidFill>
                <a:ea typeface="Arial Unicode MS" pitchFamily="34" charset="-120"/>
                <a:cs typeface="Arial Unicode MS" pitchFamily="34" charset="-120"/>
              </a:rPr>
              <a:t>  </a:t>
            </a:r>
            <a:endParaRPr kumimoji="1" lang="en-US" altLang="zh-CN" sz="2300" b="1" i="1" dirty="0">
              <a:solidFill>
                <a:srgbClr val="3876C8"/>
              </a:solidFill>
              <a:latin typeface="Times New Roman" pitchFamily="18" charset="0"/>
              <a:ea typeface="Arial Unicode MS" pitchFamily="34" charset="-120"/>
              <a:cs typeface="Arial Unicode MS" pitchFamily="34" charset="-120"/>
            </a:endParaRPr>
          </a:p>
        </p:txBody>
      </p:sp>
      <p:sp>
        <p:nvSpPr>
          <p:cNvPr id="59" name="Rectangle 50"/>
          <p:cNvSpPr>
            <a:spLocks noChangeArrowheads="1"/>
          </p:cNvSpPr>
          <p:nvPr/>
        </p:nvSpPr>
        <p:spPr bwMode="auto">
          <a:xfrm>
            <a:off x="8092752" y="1772940"/>
            <a:ext cx="723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哈爾濱</a:t>
            </a:r>
            <a:endParaRPr lang="zh-CN" altLang="en-US" sz="900" b="1" dirty="0">
              <a:latin typeface="Trebuchet MS" pitchFamily="34" charset="0"/>
              <a:ea typeface="新細明體" charset="-120"/>
            </a:endParaRPr>
          </a:p>
        </p:txBody>
      </p:sp>
      <p:sp>
        <p:nvSpPr>
          <p:cNvPr id="60" name="Rectangle 51"/>
          <p:cNvSpPr>
            <a:spLocks noChangeArrowheads="1"/>
          </p:cNvSpPr>
          <p:nvPr/>
        </p:nvSpPr>
        <p:spPr bwMode="auto">
          <a:xfrm>
            <a:off x="7380312" y="4438876"/>
            <a:ext cx="5429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en-US" altLang="zh-CN" sz="1000" b="1" dirty="0">
                <a:latin typeface="Trebuchet MS" pitchFamily="34" charset="0"/>
              </a:rPr>
              <a:t>   </a:t>
            </a:r>
            <a:r>
              <a:rPr lang="zh-CN" altLang="en-US" sz="1000" b="1" dirty="0">
                <a:latin typeface="Trebuchet MS" pitchFamily="34" charset="0"/>
              </a:rPr>
              <a:t>南昌</a:t>
            </a:r>
          </a:p>
        </p:txBody>
      </p:sp>
      <p:sp>
        <p:nvSpPr>
          <p:cNvPr id="61" name="Rectangle 52"/>
          <p:cNvSpPr>
            <a:spLocks noChangeArrowheads="1"/>
          </p:cNvSpPr>
          <p:nvPr/>
        </p:nvSpPr>
        <p:spPr bwMode="auto">
          <a:xfrm>
            <a:off x="7956376" y="4869284"/>
            <a:ext cx="43192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廈門</a:t>
            </a:r>
          </a:p>
        </p:txBody>
      </p:sp>
      <p:sp>
        <p:nvSpPr>
          <p:cNvPr id="62" name="Rectangle 53"/>
          <p:cNvSpPr>
            <a:spLocks noChangeArrowheads="1"/>
          </p:cNvSpPr>
          <p:nvPr/>
        </p:nvSpPr>
        <p:spPr bwMode="auto">
          <a:xfrm>
            <a:off x="6529426" y="5007426"/>
            <a:ext cx="3317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柳州</a:t>
            </a:r>
          </a:p>
        </p:txBody>
      </p:sp>
      <p:sp>
        <p:nvSpPr>
          <p:cNvPr id="63" name="Rectangle 54"/>
          <p:cNvSpPr>
            <a:spLocks noChangeArrowheads="1"/>
          </p:cNvSpPr>
          <p:nvPr/>
        </p:nvSpPr>
        <p:spPr bwMode="auto">
          <a:xfrm>
            <a:off x="7452320" y="5301332"/>
            <a:ext cx="463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en-US" altLang="zh-CN" sz="900" b="1" dirty="0">
                <a:latin typeface="Trebuchet MS" pitchFamily="34" charset="0"/>
              </a:rPr>
              <a:t>  </a:t>
            </a:r>
            <a:r>
              <a:rPr lang="zh-CN" altLang="en-US" sz="900" b="1" dirty="0">
                <a:latin typeface="Trebuchet MS" pitchFamily="34" charset="0"/>
              </a:rPr>
              <a:t>深圳</a:t>
            </a:r>
          </a:p>
        </p:txBody>
      </p:sp>
      <p:sp>
        <p:nvSpPr>
          <p:cNvPr id="67" name="Rectangle 58"/>
          <p:cNvSpPr>
            <a:spLocks noChangeArrowheads="1"/>
          </p:cNvSpPr>
          <p:nvPr/>
        </p:nvSpPr>
        <p:spPr bwMode="auto">
          <a:xfrm>
            <a:off x="7596336" y="3956484"/>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無錫</a:t>
            </a:r>
          </a:p>
        </p:txBody>
      </p:sp>
      <p:sp>
        <p:nvSpPr>
          <p:cNvPr id="68" name="Rectangle 59"/>
          <p:cNvSpPr>
            <a:spLocks noChangeArrowheads="1"/>
          </p:cNvSpPr>
          <p:nvPr/>
        </p:nvSpPr>
        <p:spPr bwMode="auto">
          <a:xfrm>
            <a:off x="7884368" y="3785072"/>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常州</a:t>
            </a:r>
          </a:p>
        </p:txBody>
      </p:sp>
      <p:sp>
        <p:nvSpPr>
          <p:cNvPr id="69" name="Rectangle 60"/>
          <p:cNvSpPr>
            <a:spLocks noChangeArrowheads="1"/>
          </p:cNvSpPr>
          <p:nvPr/>
        </p:nvSpPr>
        <p:spPr bwMode="auto">
          <a:xfrm>
            <a:off x="7736854" y="4087137"/>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蘇州</a:t>
            </a:r>
          </a:p>
        </p:txBody>
      </p:sp>
      <p:sp>
        <p:nvSpPr>
          <p:cNvPr id="70" name="Rectangle 61"/>
          <p:cNvSpPr>
            <a:spLocks noChangeArrowheads="1"/>
          </p:cNvSpPr>
          <p:nvPr/>
        </p:nvSpPr>
        <p:spPr bwMode="auto">
          <a:xfrm>
            <a:off x="7094723" y="3937505"/>
            <a:ext cx="3635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合肥</a:t>
            </a:r>
          </a:p>
        </p:txBody>
      </p:sp>
      <p:sp>
        <p:nvSpPr>
          <p:cNvPr id="74" name="Rectangle 65"/>
          <p:cNvSpPr>
            <a:spLocks noChangeArrowheads="1"/>
          </p:cNvSpPr>
          <p:nvPr/>
        </p:nvSpPr>
        <p:spPr bwMode="auto">
          <a:xfrm>
            <a:off x="6930864" y="3370687"/>
            <a:ext cx="3635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鄭州</a:t>
            </a:r>
          </a:p>
        </p:txBody>
      </p:sp>
      <p:sp>
        <p:nvSpPr>
          <p:cNvPr id="75" name="Rectangle 66"/>
          <p:cNvSpPr>
            <a:spLocks noChangeArrowheads="1"/>
          </p:cNvSpPr>
          <p:nvPr/>
        </p:nvSpPr>
        <p:spPr bwMode="auto">
          <a:xfrm>
            <a:off x="7520831" y="3286125"/>
            <a:ext cx="3635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濟南</a:t>
            </a:r>
          </a:p>
        </p:txBody>
      </p:sp>
      <p:sp>
        <p:nvSpPr>
          <p:cNvPr id="76" name="Rectangle 67"/>
          <p:cNvSpPr>
            <a:spLocks noChangeArrowheads="1"/>
          </p:cNvSpPr>
          <p:nvPr/>
        </p:nvSpPr>
        <p:spPr bwMode="auto">
          <a:xfrm>
            <a:off x="8206534" y="2904165"/>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大連</a:t>
            </a:r>
          </a:p>
        </p:txBody>
      </p:sp>
      <p:sp>
        <p:nvSpPr>
          <p:cNvPr id="80" name="Rectangle 71"/>
          <p:cNvSpPr>
            <a:spLocks noChangeArrowheads="1"/>
          </p:cNvSpPr>
          <p:nvPr/>
        </p:nvSpPr>
        <p:spPr bwMode="auto">
          <a:xfrm>
            <a:off x="8172400" y="3214117"/>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煙臺</a:t>
            </a:r>
          </a:p>
        </p:txBody>
      </p:sp>
      <p:sp>
        <p:nvSpPr>
          <p:cNvPr id="82" name="Rectangle 73"/>
          <p:cNvSpPr>
            <a:spLocks noChangeArrowheads="1"/>
          </p:cNvSpPr>
          <p:nvPr/>
        </p:nvSpPr>
        <p:spPr bwMode="auto">
          <a:xfrm>
            <a:off x="7448823" y="5158333"/>
            <a:ext cx="3635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ea typeface="新細明體" charset="-120"/>
              </a:rPr>
              <a:t>東莞</a:t>
            </a:r>
          </a:p>
        </p:txBody>
      </p:sp>
      <p:sp>
        <p:nvSpPr>
          <p:cNvPr id="83" name="Rectangle 74"/>
          <p:cNvSpPr>
            <a:spLocks noChangeArrowheads="1"/>
          </p:cNvSpPr>
          <p:nvPr/>
        </p:nvSpPr>
        <p:spPr bwMode="auto">
          <a:xfrm>
            <a:off x="7376815" y="2926085"/>
            <a:ext cx="3635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ea typeface="新細明體" charset="-120"/>
              </a:rPr>
              <a:t>天津</a:t>
            </a:r>
          </a:p>
        </p:txBody>
      </p:sp>
      <p:sp>
        <p:nvSpPr>
          <p:cNvPr id="3155" name="Text Box 76"/>
          <p:cNvSpPr txBox="1">
            <a:spLocks noChangeArrowheads="1"/>
          </p:cNvSpPr>
          <p:nvPr/>
        </p:nvSpPr>
        <p:spPr bwMode="auto">
          <a:xfrm>
            <a:off x="323850" y="2924175"/>
            <a:ext cx="3522663" cy="43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399">
                <a:solidFill>
                  <a:srgbClr val="000000"/>
                </a:solidFill>
                <a:miter lim="800000"/>
                <a:headEnd/>
                <a:tailEnd/>
              </a14:hiddenLine>
            </a:ext>
          </a:extLst>
        </p:spPr>
        <p:txBody>
          <a:bodyPr lIns="80443" tIns="40221" rIns="80443" bIns="40221">
            <a:spAutoFit/>
          </a:bodyPr>
          <a:lstStyle>
            <a:lvl1pPr defTabSz="804863">
              <a:defRPr>
                <a:solidFill>
                  <a:schemeClr val="tx1"/>
                </a:solidFill>
                <a:latin typeface="Arial" charset="0"/>
                <a:ea typeface="SimSun" pitchFamily="2" charset="-122"/>
              </a:defRPr>
            </a:lvl1pPr>
            <a:lvl2pPr marL="742950" indent="-285750" defTabSz="804863">
              <a:defRPr>
                <a:solidFill>
                  <a:schemeClr val="tx1"/>
                </a:solidFill>
                <a:latin typeface="Arial" charset="0"/>
                <a:ea typeface="SimSun" pitchFamily="2" charset="-122"/>
              </a:defRPr>
            </a:lvl2pPr>
            <a:lvl3pPr marL="1143000" indent="-228600" defTabSz="804863">
              <a:defRPr>
                <a:solidFill>
                  <a:schemeClr val="tx1"/>
                </a:solidFill>
                <a:latin typeface="Arial" charset="0"/>
                <a:ea typeface="SimSun" pitchFamily="2" charset="-122"/>
              </a:defRPr>
            </a:lvl3pPr>
            <a:lvl4pPr marL="1600200" indent="-228600" defTabSz="804863">
              <a:defRPr>
                <a:solidFill>
                  <a:schemeClr val="tx1"/>
                </a:solidFill>
                <a:latin typeface="Arial" charset="0"/>
                <a:ea typeface="SimSun" pitchFamily="2" charset="-122"/>
              </a:defRPr>
            </a:lvl4pPr>
            <a:lvl5pPr marL="2057400" indent="-228600" defTabSz="804863">
              <a:defRPr>
                <a:solidFill>
                  <a:schemeClr val="tx1"/>
                </a:solidFill>
                <a:latin typeface="Arial" charset="0"/>
                <a:ea typeface="SimSun" pitchFamily="2" charset="-122"/>
              </a:defRPr>
            </a:lvl5pPr>
            <a:lvl6pPr marL="2514600" indent="-228600" defTabSz="804863" fontAlgn="base">
              <a:spcBef>
                <a:spcPct val="0"/>
              </a:spcBef>
              <a:spcAft>
                <a:spcPct val="0"/>
              </a:spcAft>
              <a:defRPr>
                <a:solidFill>
                  <a:schemeClr val="tx1"/>
                </a:solidFill>
                <a:latin typeface="Arial" charset="0"/>
                <a:ea typeface="SimSun" pitchFamily="2" charset="-122"/>
              </a:defRPr>
            </a:lvl6pPr>
            <a:lvl7pPr marL="2971800" indent="-228600" defTabSz="804863" fontAlgn="base">
              <a:spcBef>
                <a:spcPct val="0"/>
              </a:spcBef>
              <a:spcAft>
                <a:spcPct val="0"/>
              </a:spcAft>
              <a:defRPr>
                <a:solidFill>
                  <a:schemeClr val="tx1"/>
                </a:solidFill>
                <a:latin typeface="Arial" charset="0"/>
                <a:ea typeface="SimSun" pitchFamily="2" charset="-122"/>
              </a:defRPr>
            </a:lvl7pPr>
            <a:lvl8pPr marL="3429000" indent="-228600" defTabSz="804863" fontAlgn="base">
              <a:spcBef>
                <a:spcPct val="0"/>
              </a:spcBef>
              <a:spcAft>
                <a:spcPct val="0"/>
              </a:spcAft>
              <a:defRPr>
                <a:solidFill>
                  <a:schemeClr val="tx1"/>
                </a:solidFill>
                <a:latin typeface="Arial" charset="0"/>
                <a:ea typeface="SimSun" pitchFamily="2" charset="-122"/>
              </a:defRPr>
            </a:lvl8pPr>
            <a:lvl9pPr marL="3886200" indent="-228600" defTabSz="804863" fontAlgn="base">
              <a:spcBef>
                <a:spcPct val="0"/>
              </a:spcBef>
              <a:spcAft>
                <a:spcPct val="0"/>
              </a:spcAft>
              <a:defRPr>
                <a:solidFill>
                  <a:schemeClr val="tx1"/>
                </a:solidFill>
                <a:latin typeface="Arial" charset="0"/>
                <a:ea typeface="SimSun" pitchFamily="2" charset="-122"/>
              </a:defRPr>
            </a:lvl9pPr>
          </a:lstStyle>
          <a:p>
            <a:pPr>
              <a:buFont typeface="Wingdings" pitchFamily="2" charset="2"/>
              <a:buNone/>
            </a:pPr>
            <a:r>
              <a:rPr kumimoji="1" lang="zh-CN" altLang="en-US" sz="2300" b="1" i="1" dirty="0">
                <a:solidFill>
                  <a:srgbClr val="3876C8"/>
                </a:solidFill>
                <a:latin typeface="Times New Roman" pitchFamily="18" charset="0"/>
                <a:ea typeface="Arial Unicode MS" pitchFamily="34" charset="-120"/>
                <a:cs typeface="Arial Unicode MS" pitchFamily="34" charset="-120"/>
              </a:rPr>
              <a:t>杭州友高：</a:t>
            </a:r>
            <a:r>
              <a:rPr kumimoji="1" lang="en-US" altLang="zh-CN" sz="2300" b="1" i="1" dirty="0" smtClean="0">
                <a:solidFill>
                  <a:srgbClr val="3876C8"/>
                </a:solidFill>
                <a:latin typeface="Times New Roman" pitchFamily="18" charset="0"/>
                <a:ea typeface="Arial Unicode MS" pitchFamily="34" charset="-120"/>
                <a:cs typeface="Arial Unicode MS" pitchFamily="34" charset="-120"/>
              </a:rPr>
              <a:t>26 </a:t>
            </a:r>
            <a:r>
              <a:rPr kumimoji="1" lang="zh-TW" altLang="en-US" sz="2300" b="1" i="1" dirty="0">
                <a:solidFill>
                  <a:srgbClr val="3876C8"/>
                </a:solidFill>
                <a:latin typeface="Times New Roman" pitchFamily="18" charset="0"/>
                <a:ea typeface="Arial Unicode MS" pitchFamily="34" charset="-120"/>
                <a:cs typeface="Arial Unicode MS" pitchFamily="34" charset="-120"/>
              </a:rPr>
              <a:t>辦事處</a:t>
            </a:r>
            <a:r>
              <a:rPr kumimoji="1" lang="en-US" altLang="zh-TW" sz="2300" b="1" i="1" dirty="0">
                <a:solidFill>
                  <a:srgbClr val="3876C8"/>
                </a:solidFill>
                <a:latin typeface="Times New Roman" pitchFamily="18" charset="0"/>
                <a:ea typeface="Arial Unicode MS" pitchFamily="34" charset="-120"/>
                <a:cs typeface="Arial Unicode MS" pitchFamily="34" charset="-120"/>
              </a:rPr>
              <a:t>!!</a:t>
            </a:r>
          </a:p>
        </p:txBody>
      </p:sp>
      <p:sp>
        <p:nvSpPr>
          <p:cNvPr id="87" name="Rectangle 78"/>
          <p:cNvSpPr>
            <a:spLocks noChangeArrowheads="1"/>
          </p:cNvSpPr>
          <p:nvPr/>
        </p:nvSpPr>
        <p:spPr bwMode="auto">
          <a:xfrm>
            <a:off x="6584726" y="4510261"/>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ea typeface="新細明體" charset="-120"/>
              </a:rPr>
              <a:t>長沙</a:t>
            </a:r>
          </a:p>
        </p:txBody>
      </p:sp>
      <p:sp>
        <p:nvSpPr>
          <p:cNvPr id="88" name="文字方塊 87"/>
          <p:cNvSpPr txBox="1"/>
          <p:nvPr/>
        </p:nvSpPr>
        <p:spPr>
          <a:xfrm>
            <a:off x="514350" y="714375"/>
            <a:ext cx="2236510" cy="400110"/>
          </a:xfrm>
          <a:prstGeom prst="rect">
            <a:avLst/>
          </a:prstGeom>
          <a:noFill/>
        </p:spPr>
        <p:txBody>
          <a:bodyPr wrap="none">
            <a:spAutoFit/>
          </a:bodyPr>
          <a:lstStyle/>
          <a:p>
            <a:pPr fontAlgn="auto">
              <a:spcBef>
                <a:spcPts val="0"/>
              </a:spcBef>
              <a:spcAft>
                <a:spcPts val="0"/>
              </a:spcAft>
              <a:defRPr/>
            </a:pPr>
            <a:r>
              <a:rPr lang="zh-TW" altLang="en-US" sz="2000" b="1" dirty="0" smtClean="0">
                <a:solidFill>
                  <a:schemeClr val="accent6">
                    <a:lumMod val="75000"/>
                  </a:schemeClr>
                </a:solidFill>
                <a:latin typeface="+mn-lt"/>
                <a:ea typeface="+mn-ea"/>
              </a:rPr>
              <a:t>中國大陸營運</a:t>
            </a:r>
            <a:r>
              <a:rPr lang="zh-TW" altLang="en-US" sz="2000" b="1" dirty="0">
                <a:solidFill>
                  <a:schemeClr val="accent6">
                    <a:lumMod val="75000"/>
                  </a:schemeClr>
                </a:solidFill>
                <a:latin typeface="+mn-lt"/>
                <a:ea typeface="+mn-ea"/>
              </a:rPr>
              <a:t>據點</a:t>
            </a:r>
          </a:p>
        </p:txBody>
      </p:sp>
      <p:sp>
        <p:nvSpPr>
          <p:cNvPr id="4" name="Rectangle 78"/>
          <p:cNvSpPr>
            <a:spLocks noChangeArrowheads="1"/>
          </p:cNvSpPr>
          <p:nvPr/>
        </p:nvSpPr>
        <p:spPr bwMode="auto">
          <a:xfrm>
            <a:off x="6512719" y="3627158"/>
            <a:ext cx="3635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十堰</a:t>
            </a:r>
          </a:p>
        </p:txBody>
      </p:sp>
      <p:sp>
        <p:nvSpPr>
          <p:cNvPr id="7" name="Rectangle 78"/>
          <p:cNvSpPr>
            <a:spLocks noChangeArrowheads="1"/>
          </p:cNvSpPr>
          <p:nvPr/>
        </p:nvSpPr>
        <p:spPr bwMode="auto">
          <a:xfrm>
            <a:off x="6876256" y="2996952"/>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ea typeface="新細明體" charset="-120"/>
              </a:rPr>
              <a:t>太原</a:t>
            </a:r>
          </a:p>
        </p:txBody>
      </p:sp>
      <p:sp>
        <p:nvSpPr>
          <p:cNvPr id="10" name="Rectangle 66"/>
          <p:cNvSpPr>
            <a:spLocks noChangeArrowheads="1"/>
          </p:cNvSpPr>
          <p:nvPr/>
        </p:nvSpPr>
        <p:spPr bwMode="auto">
          <a:xfrm>
            <a:off x="7812360" y="3501008"/>
            <a:ext cx="3635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濰坊</a:t>
            </a:r>
          </a:p>
        </p:txBody>
      </p:sp>
      <p:sp>
        <p:nvSpPr>
          <p:cNvPr id="15" name="Rectangle 66"/>
          <p:cNvSpPr>
            <a:spLocks noChangeArrowheads="1"/>
          </p:cNvSpPr>
          <p:nvPr/>
        </p:nvSpPr>
        <p:spPr bwMode="auto">
          <a:xfrm>
            <a:off x="7380312" y="3573016"/>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臨沂</a:t>
            </a:r>
          </a:p>
        </p:txBody>
      </p:sp>
      <p:sp>
        <p:nvSpPr>
          <p:cNvPr id="3136" name="Rectangle 66"/>
          <p:cNvSpPr>
            <a:spLocks noChangeArrowheads="1"/>
          </p:cNvSpPr>
          <p:nvPr/>
        </p:nvSpPr>
        <p:spPr bwMode="auto">
          <a:xfrm>
            <a:off x="7470005" y="4919240"/>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rPr>
              <a:t>惠州</a:t>
            </a:r>
          </a:p>
        </p:txBody>
      </p:sp>
      <p:sp>
        <p:nvSpPr>
          <p:cNvPr id="3139" name="Rectangle 19"/>
          <p:cNvSpPr>
            <a:spLocks noChangeArrowheads="1"/>
          </p:cNvSpPr>
          <p:nvPr/>
        </p:nvSpPr>
        <p:spPr bwMode="auto">
          <a:xfrm>
            <a:off x="6974929" y="5301208"/>
            <a:ext cx="333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ea typeface="新細明體" charset="-120"/>
              </a:rPr>
              <a:t>中山</a:t>
            </a:r>
          </a:p>
        </p:txBody>
      </p:sp>
      <p:sp>
        <p:nvSpPr>
          <p:cNvPr id="3140" name="Rectangle 25"/>
          <p:cNvSpPr>
            <a:spLocks noChangeArrowheads="1"/>
          </p:cNvSpPr>
          <p:nvPr/>
        </p:nvSpPr>
        <p:spPr bwMode="auto">
          <a:xfrm>
            <a:off x="5648623" y="4931000"/>
            <a:ext cx="3635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ea typeface="新細明體" charset="-120"/>
              </a:rPr>
              <a:t>昆明</a:t>
            </a:r>
          </a:p>
        </p:txBody>
      </p:sp>
      <p:sp>
        <p:nvSpPr>
          <p:cNvPr id="3141" name="Rectangle 25"/>
          <p:cNvSpPr>
            <a:spLocks noChangeArrowheads="1"/>
          </p:cNvSpPr>
          <p:nvPr/>
        </p:nvSpPr>
        <p:spPr bwMode="auto">
          <a:xfrm>
            <a:off x="5432598" y="3212976"/>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TW" altLang="en-US" sz="900" b="1" dirty="0">
                <a:latin typeface="Trebuchet MS" pitchFamily="34" charset="0"/>
                <a:ea typeface="新細明體" charset="-120"/>
              </a:rPr>
              <a:t>蘭州</a:t>
            </a:r>
            <a:endParaRPr lang="zh-CN" altLang="en-US" sz="900" b="1" dirty="0">
              <a:latin typeface="Trebuchet MS" pitchFamily="34" charset="0"/>
              <a:ea typeface="新細明體" charset="-120"/>
            </a:endParaRPr>
          </a:p>
        </p:txBody>
      </p:sp>
      <p:sp>
        <p:nvSpPr>
          <p:cNvPr id="3142" name="Rectangle 25"/>
          <p:cNvSpPr>
            <a:spLocks noChangeArrowheads="1"/>
          </p:cNvSpPr>
          <p:nvPr/>
        </p:nvSpPr>
        <p:spPr bwMode="auto">
          <a:xfrm>
            <a:off x="6444208" y="5374357"/>
            <a:ext cx="3635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ea typeface="新細明體" charset="-120"/>
              </a:rPr>
              <a:t>南寧</a:t>
            </a:r>
          </a:p>
        </p:txBody>
      </p:sp>
      <p:sp>
        <p:nvSpPr>
          <p:cNvPr id="3143" name="AutoShape 24"/>
          <p:cNvSpPr>
            <a:spLocks noChangeArrowheads="1"/>
          </p:cNvSpPr>
          <p:nvPr/>
        </p:nvSpPr>
        <p:spPr bwMode="auto">
          <a:xfrm>
            <a:off x="5661943" y="3240420"/>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3147" name="Rectangle 25"/>
          <p:cNvSpPr>
            <a:spLocks noChangeArrowheads="1"/>
          </p:cNvSpPr>
          <p:nvPr/>
        </p:nvSpPr>
        <p:spPr bwMode="auto">
          <a:xfrm>
            <a:off x="8124000" y="3921846"/>
            <a:ext cx="3635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ea typeface="新細明體" charset="-120"/>
              </a:rPr>
              <a:t>昆山</a:t>
            </a:r>
          </a:p>
        </p:txBody>
      </p:sp>
      <p:sp>
        <p:nvSpPr>
          <p:cNvPr id="3148" name="Rectangle 25"/>
          <p:cNvSpPr>
            <a:spLocks noChangeArrowheads="1"/>
          </p:cNvSpPr>
          <p:nvPr/>
        </p:nvSpPr>
        <p:spPr bwMode="auto">
          <a:xfrm>
            <a:off x="7808862" y="3142109"/>
            <a:ext cx="3635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defTabSz="804863"/>
            <a:r>
              <a:rPr lang="zh-CN" altLang="en-US" sz="900" b="1" dirty="0">
                <a:latin typeface="Trebuchet MS" pitchFamily="34" charset="0"/>
                <a:ea typeface="新細明體" charset="-120"/>
              </a:rPr>
              <a:t>萊州</a:t>
            </a:r>
          </a:p>
        </p:txBody>
      </p:sp>
      <p:sp>
        <p:nvSpPr>
          <p:cNvPr id="104" name="AutoShape 24"/>
          <p:cNvSpPr>
            <a:spLocks noChangeArrowheads="1"/>
          </p:cNvSpPr>
          <p:nvPr/>
        </p:nvSpPr>
        <p:spPr bwMode="auto">
          <a:xfrm>
            <a:off x="5836344" y="4098223"/>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05" name="AutoShape 24"/>
          <p:cNvSpPr>
            <a:spLocks noChangeArrowheads="1"/>
          </p:cNvSpPr>
          <p:nvPr/>
        </p:nvSpPr>
        <p:spPr bwMode="auto">
          <a:xfrm>
            <a:off x="5978873" y="4288894"/>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06" name="AutoShape 24"/>
          <p:cNvSpPr>
            <a:spLocks noChangeArrowheads="1"/>
          </p:cNvSpPr>
          <p:nvPr/>
        </p:nvSpPr>
        <p:spPr bwMode="auto">
          <a:xfrm>
            <a:off x="6299894" y="3591889"/>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07" name="AutoShape 24"/>
          <p:cNvSpPr>
            <a:spLocks noChangeArrowheads="1"/>
          </p:cNvSpPr>
          <p:nvPr/>
        </p:nvSpPr>
        <p:spPr bwMode="auto">
          <a:xfrm>
            <a:off x="6581136" y="3760190"/>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08" name="AutoShape 24"/>
          <p:cNvSpPr>
            <a:spLocks noChangeArrowheads="1"/>
          </p:cNvSpPr>
          <p:nvPr/>
        </p:nvSpPr>
        <p:spPr bwMode="auto">
          <a:xfrm>
            <a:off x="8355582" y="2060972"/>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09" name="AutoShape 24"/>
          <p:cNvSpPr>
            <a:spLocks noChangeArrowheads="1"/>
          </p:cNvSpPr>
          <p:nvPr/>
        </p:nvSpPr>
        <p:spPr bwMode="auto">
          <a:xfrm>
            <a:off x="8473739" y="1794091"/>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10" name="AutoShape 24"/>
          <p:cNvSpPr>
            <a:spLocks noChangeArrowheads="1"/>
          </p:cNvSpPr>
          <p:nvPr/>
        </p:nvSpPr>
        <p:spPr bwMode="auto">
          <a:xfrm>
            <a:off x="8114872" y="2552390"/>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11" name="AutoShape 24"/>
          <p:cNvSpPr>
            <a:spLocks noChangeArrowheads="1"/>
          </p:cNvSpPr>
          <p:nvPr/>
        </p:nvSpPr>
        <p:spPr bwMode="auto">
          <a:xfrm>
            <a:off x="8076356" y="2924175"/>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12" name="AutoShape 24"/>
          <p:cNvSpPr>
            <a:spLocks noChangeArrowheads="1"/>
          </p:cNvSpPr>
          <p:nvPr/>
        </p:nvSpPr>
        <p:spPr bwMode="auto">
          <a:xfrm>
            <a:off x="7524328" y="2684232"/>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13" name="AutoShape 24"/>
          <p:cNvSpPr>
            <a:spLocks noChangeArrowheads="1"/>
          </p:cNvSpPr>
          <p:nvPr/>
        </p:nvSpPr>
        <p:spPr bwMode="auto">
          <a:xfrm>
            <a:off x="7596336" y="2946095"/>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14" name="AutoShape 24"/>
          <p:cNvSpPr>
            <a:spLocks noChangeArrowheads="1"/>
          </p:cNvSpPr>
          <p:nvPr/>
        </p:nvSpPr>
        <p:spPr bwMode="auto">
          <a:xfrm>
            <a:off x="8025655" y="3223551"/>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15" name="AutoShape 24"/>
          <p:cNvSpPr>
            <a:spLocks noChangeArrowheads="1"/>
          </p:cNvSpPr>
          <p:nvPr/>
        </p:nvSpPr>
        <p:spPr bwMode="auto">
          <a:xfrm>
            <a:off x="7950572" y="3350527"/>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17" name="AutoShape 24"/>
          <p:cNvSpPr>
            <a:spLocks noChangeArrowheads="1"/>
          </p:cNvSpPr>
          <p:nvPr/>
        </p:nvSpPr>
        <p:spPr bwMode="auto">
          <a:xfrm>
            <a:off x="7867910" y="3250643"/>
            <a:ext cx="134193" cy="122865"/>
          </a:xfrm>
          <a:prstGeom prst="flowChartConnector">
            <a:avLst/>
          </a:prstGeom>
          <a:solidFill>
            <a:srgbClr val="FFFF99"/>
          </a:solidFill>
          <a:ln w="9525">
            <a:solidFill>
              <a:schemeClr val="tx1"/>
            </a:solidFill>
            <a:round/>
            <a:headEnd/>
            <a:tailEnd/>
          </a:ln>
        </p:spPr>
        <p:txBody>
          <a:bodyPr wrap="none" tIns="0" bIns="0" anchor="ctr"/>
          <a:lstStyle/>
          <a:p>
            <a:endParaRPr lang="zh-TW" altLang="en-US" sz="3800" b="1">
              <a:solidFill>
                <a:srgbClr val="3876C8"/>
              </a:solidFill>
              <a:latin typeface="Times New Roman" pitchFamily="18" charset="0"/>
              <a:ea typeface="MS PGothic" pitchFamily="34" charset="-128"/>
            </a:endParaRPr>
          </a:p>
        </p:txBody>
      </p:sp>
      <p:sp>
        <p:nvSpPr>
          <p:cNvPr id="118" name="AutoShape 24"/>
          <p:cNvSpPr>
            <a:spLocks noChangeArrowheads="1"/>
          </p:cNvSpPr>
          <p:nvPr/>
        </p:nvSpPr>
        <p:spPr bwMode="auto">
          <a:xfrm>
            <a:off x="7802227" y="3393518"/>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20" name="AutoShape 24"/>
          <p:cNvSpPr>
            <a:spLocks noChangeArrowheads="1"/>
          </p:cNvSpPr>
          <p:nvPr/>
        </p:nvSpPr>
        <p:spPr bwMode="auto">
          <a:xfrm>
            <a:off x="7616998" y="3386234"/>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22" name="AutoShape 24"/>
          <p:cNvSpPr>
            <a:spLocks noChangeArrowheads="1"/>
          </p:cNvSpPr>
          <p:nvPr/>
        </p:nvSpPr>
        <p:spPr bwMode="auto">
          <a:xfrm>
            <a:off x="7596336" y="3573016"/>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23" name="AutoShape 24"/>
          <p:cNvSpPr>
            <a:spLocks noChangeArrowheads="1"/>
          </p:cNvSpPr>
          <p:nvPr/>
        </p:nvSpPr>
        <p:spPr bwMode="auto">
          <a:xfrm>
            <a:off x="7026213" y="3488508"/>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25" name="AutoShape 24"/>
          <p:cNvSpPr>
            <a:spLocks noChangeArrowheads="1"/>
          </p:cNvSpPr>
          <p:nvPr/>
        </p:nvSpPr>
        <p:spPr bwMode="auto">
          <a:xfrm>
            <a:off x="6929319" y="3140968"/>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26" name="AutoShape 24"/>
          <p:cNvSpPr>
            <a:spLocks noChangeArrowheads="1"/>
          </p:cNvSpPr>
          <p:nvPr/>
        </p:nvSpPr>
        <p:spPr bwMode="auto">
          <a:xfrm>
            <a:off x="7668344" y="3717032"/>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27" name="AutoShape 24"/>
          <p:cNvSpPr>
            <a:spLocks noChangeArrowheads="1"/>
          </p:cNvSpPr>
          <p:nvPr/>
        </p:nvSpPr>
        <p:spPr bwMode="auto">
          <a:xfrm>
            <a:off x="7844581" y="3927947"/>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28" name="AutoShape 24"/>
          <p:cNvSpPr>
            <a:spLocks noChangeArrowheads="1"/>
          </p:cNvSpPr>
          <p:nvPr/>
        </p:nvSpPr>
        <p:spPr bwMode="auto">
          <a:xfrm>
            <a:off x="8110215" y="4098223"/>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29" name="AutoShape 24"/>
          <p:cNvSpPr>
            <a:spLocks noChangeArrowheads="1"/>
          </p:cNvSpPr>
          <p:nvPr/>
        </p:nvSpPr>
        <p:spPr bwMode="auto">
          <a:xfrm>
            <a:off x="7998370" y="3985603"/>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30" name="AutoShape 24"/>
          <p:cNvSpPr>
            <a:spLocks noChangeArrowheads="1"/>
          </p:cNvSpPr>
          <p:nvPr/>
        </p:nvSpPr>
        <p:spPr bwMode="auto">
          <a:xfrm>
            <a:off x="7966199" y="4098223"/>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31" name="AutoShape 24"/>
          <p:cNvSpPr>
            <a:spLocks noChangeArrowheads="1"/>
          </p:cNvSpPr>
          <p:nvPr/>
        </p:nvSpPr>
        <p:spPr bwMode="auto">
          <a:xfrm>
            <a:off x="8110215" y="4250623"/>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32" name="AutoShape 24"/>
          <p:cNvSpPr>
            <a:spLocks noChangeArrowheads="1"/>
          </p:cNvSpPr>
          <p:nvPr/>
        </p:nvSpPr>
        <p:spPr bwMode="auto">
          <a:xfrm>
            <a:off x="8096572" y="4427762"/>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33" name="AutoShape 24"/>
          <p:cNvSpPr>
            <a:spLocks noChangeArrowheads="1"/>
          </p:cNvSpPr>
          <p:nvPr/>
        </p:nvSpPr>
        <p:spPr bwMode="auto">
          <a:xfrm>
            <a:off x="7773590" y="3814843"/>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34" name="AutoShape 24"/>
          <p:cNvSpPr>
            <a:spLocks noChangeArrowheads="1"/>
          </p:cNvSpPr>
          <p:nvPr/>
        </p:nvSpPr>
        <p:spPr bwMode="auto">
          <a:xfrm>
            <a:off x="7301463" y="3854119"/>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35" name="AutoShape 24"/>
          <p:cNvSpPr>
            <a:spLocks noChangeArrowheads="1"/>
          </p:cNvSpPr>
          <p:nvPr/>
        </p:nvSpPr>
        <p:spPr bwMode="auto">
          <a:xfrm>
            <a:off x="7558583" y="4550627"/>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36" name="AutoShape 24"/>
          <p:cNvSpPr>
            <a:spLocks noChangeArrowheads="1"/>
          </p:cNvSpPr>
          <p:nvPr/>
        </p:nvSpPr>
        <p:spPr bwMode="auto">
          <a:xfrm>
            <a:off x="6990928" y="4170231"/>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37" name="AutoShape 24"/>
          <p:cNvSpPr>
            <a:spLocks noChangeArrowheads="1"/>
          </p:cNvSpPr>
          <p:nvPr/>
        </p:nvSpPr>
        <p:spPr bwMode="auto">
          <a:xfrm>
            <a:off x="6723627" y="4628528"/>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38" name="AutoShape 24"/>
          <p:cNvSpPr>
            <a:spLocks noChangeArrowheads="1"/>
          </p:cNvSpPr>
          <p:nvPr/>
        </p:nvSpPr>
        <p:spPr bwMode="auto">
          <a:xfrm>
            <a:off x="6155841" y="4755836"/>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39" name="AutoShape 24"/>
          <p:cNvSpPr>
            <a:spLocks noChangeArrowheads="1"/>
          </p:cNvSpPr>
          <p:nvPr/>
        </p:nvSpPr>
        <p:spPr bwMode="auto">
          <a:xfrm>
            <a:off x="5748670" y="5043398"/>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40" name="AutoShape 24"/>
          <p:cNvSpPr>
            <a:spLocks noChangeArrowheads="1"/>
          </p:cNvSpPr>
          <p:nvPr/>
        </p:nvSpPr>
        <p:spPr bwMode="auto">
          <a:xfrm>
            <a:off x="6540730" y="5289550"/>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41" name="AutoShape 24"/>
          <p:cNvSpPr>
            <a:spLocks noChangeArrowheads="1"/>
          </p:cNvSpPr>
          <p:nvPr/>
        </p:nvSpPr>
        <p:spPr bwMode="auto">
          <a:xfrm>
            <a:off x="6654579" y="5093908"/>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42" name="AutoShape 24"/>
          <p:cNvSpPr>
            <a:spLocks noChangeArrowheads="1"/>
          </p:cNvSpPr>
          <p:nvPr/>
        </p:nvSpPr>
        <p:spPr bwMode="auto">
          <a:xfrm>
            <a:off x="7375114" y="5322359"/>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43" name="AutoShape 24"/>
          <p:cNvSpPr>
            <a:spLocks noChangeArrowheads="1"/>
          </p:cNvSpPr>
          <p:nvPr/>
        </p:nvSpPr>
        <p:spPr bwMode="auto">
          <a:xfrm>
            <a:off x="7172697" y="5106335"/>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44" name="AutoShape 24"/>
          <p:cNvSpPr>
            <a:spLocks noChangeArrowheads="1"/>
          </p:cNvSpPr>
          <p:nvPr/>
        </p:nvSpPr>
        <p:spPr bwMode="auto">
          <a:xfrm>
            <a:off x="7318127" y="5178343"/>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45" name="AutoShape 24"/>
          <p:cNvSpPr>
            <a:spLocks noChangeArrowheads="1"/>
          </p:cNvSpPr>
          <p:nvPr/>
        </p:nvSpPr>
        <p:spPr bwMode="auto">
          <a:xfrm>
            <a:off x="7246119" y="5301208"/>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46" name="AutoShape 24"/>
          <p:cNvSpPr>
            <a:spLocks noChangeArrowheads="1"/>
          </p:cNvSpPr>
          <p:nvPr/>
        </p:nvSpPr>
        <p:spPr bwMode="auto">
          <a:xfrm>
            <a:off x="7568406" y="5039072"/>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47" name="AutoShape 24"/>
          <p:cNvSpPr>
            <a:spLocks noChangeArrowheads="1"/>
          </p:cNvSpPr>
          <p:nvPr/>
        </p:nvSpPr>
        <p:spPr bwMode="auto">
          <a:xfrm>
            <a:off x="7840686" y="4872128"/>
            <a:ext cx="134193" cy="122865"/>
          </a:xfrm>
          <a:prstGeom prst="flowChartConnector">
            <a:avLst/>
          </a:prstGeom>
          <a:solidFill>
            <a:srgbClr val="FFFF99"/>
          </a:solidFill>
          <a:ln w="9525">
            <a:solidFill>
              <a:schemeClr val="tx1"/>
            </a:solidFill>
            <a:round/>
            <a:headEnd/>
            <a:tailEnd/>
          </a:ln>
        </p:spPr>
        <p:txBody>
          <a:bodyPr wrap="none" tIns="0" bIns="0" anchor="ctr"/>
          <a:lstStyle/>
          <a:p>
            <a:pPr defTabSz="804863"/>
            <a:endParaRPr lang="zh-CN" altLang="en-US" sz="3600" b="1" dirty="0">
              <a:latin typeface="Trebuchet MS" pitchFamily="34" charset="0"/>
            </a:endParaRPr>
          </a:p>
        </p:txBody>
      </p:sp>
      <p:sp>
        <p:nvSpPr>
          <p:cNvPr id="116" name="Text Box 44"/>
          <p:cNvSpPr txBox="1">
            <a:spLocks noChangeArrowheads="1"/>
          </p:cNvSpPr>
          <p:nvPr/>
        </p:nvSpPr>
        <p:spPr bwMode="auto">
          <a:xfrm>
            <a:off x="1190377" y="3727434"/>
            <a:ext cx="432296" cy="43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399">
                <a:solidFill>
                  <a:srgbClr val="000000"/>
                </a:solidFill>
                <a:miter lim="800000"/>
                <a:headEnd/>
                <a:tailEnd/>
              </a14:hiddenLine>
            </a:ext>
          </a:extLst>
        </p:spPr>
        <p:txBody>
          <a:bodyPr wrap="square" lIns="80443" tIns="40221" rIns="80443" bIns="40221">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pitchFamily="2" charset="2"/>
              <a:buNone/>
            </a:pPr>
            <a:r>
              <a:rPr kumimoji="1" lang="zh-TW" altLang="en-US" sz="2300" b="1" dirty="0" smtClean="0">
                <a:solidFill>
                  <a:srgbClr val="3876C8"/>
                </a:solidFill>
                <a:latin typeface="Times New Roman" pitchFamily="18" charset="0"/>
                <a:ea typeface="Arial Unicode MS" pitchFamily="34" charset="-120"/>
                <a:cs typeface="Arial Unicode MS" pitchFamily="34" charset="-120"/>
              </a:rPr>
              <a:t>┋</a:t>
            </a:r>
            <a:endParaRPr kumimoji="1" lang="en-US" altLang="zh-TW" sz="2300" b="1" dirty="0">
              <a:solidFill>
                <a:srgbClr val="3876C8"/>
              </a:solidFill>
              <a:latin typeface="Times New Roman" pitchFamily="18" charset="0"/>
              <a:ea typeface="Arial Unicode MS" pitchFamily="34" charset="-120"/>
              <a:cs typeface="Arial Unicode MS" pitchFamily="34" charset="-120"/>
            </a:endParaRPr>
          </a:p>
        </p:txBody>
      </p:sp>
    </p:spTree>
    <p:extLst>
      <p:ext uri="{BB962C8B-B14F-4D97-AF65-F5344CB8AC3E}">
        <p14:creationId xmlns:p14="http://schemas.microsoft.com/office/powerpoint/2010/main" val="888525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sp>
        <p:nvSpPr>
          <p:cNvPr id="10" name="文字方塊 9"/>
          <p:cNvSpPr txBox="1"/>
          <p:nvPr/>
        </p:nvSpPr>
        <p:spPr>
          <a:xfrm>
            <a:off x="6244382" y="240903"/>
            <a:ext cx="2432076" cy="338554"/>
          </a:xfrm>
          <a:prstGeom prst="rect">
            <a:avLst/>
          </a:prstGeom>
          <a:noFill/>
        </p:spPr>
        <p:txBody>
          <a:bodyPr wrap="none" rtlCol="0">
            <a:spAutoFit/>
          </a:bodyPr>
          <a:lstStyle/>
          <a:p>
            <a:pPr algn="r"/>
            <a:r>
              <a:rPr lang="zh-TW" altLang="en-US" sz="1600" b="1" dirty="0" smtClean="0"/>
              <a:t>工具機事業群 </a:t>
            </a:r>
            <a:r>
              <a:rPr lang="en-US" altLang="zh-TW" sz="1600" b="1" dirty="0" smtClean="0"/>
              <a:t>–</a:t>
            </a:r>
            <a:r>
              <a:rPr lang="zh-TW" altLang="en-US" sz="1600" b="1" dirty="0" smtClean="0"/>
              <a:t> 中國大陸</a:t>
            </a:r>
            <a:endParaRPr lang="zh-TW" altLang="en-US" sz="1600" b="1" dirty="0"/>
          </a:p>
        </p:txBody>
      </p:sp>
      <p:sp>
        <p:nvSpPr>
          <p:cNvPr id="3" name="文字方塊 2"/>
          <p:cNvSpPr txBox="1"/>
          <p:nvPr/>
        </p:nvSpPr>
        <p:spPr>
          <a:xfrm>
            <a:off x="411866" y="902871"/>
            <a:ext cx="2988319" cy="400110"/>
          </a:xfrm>
          <a:prstGeom prst="rect">
            <a:avLst/>
          </a:prstGeom>
          <a:noFill/>
        </p:spPr>
        <p:txBody>
          <a:bodyPr wrap="none" rtlCol="0">
            <a:spAutoFit/>
          </a:bodyPr>
          <a:lstStyle/>
          <a:p>
            <a:r>
              <a:rPr lang="zh-TW" altLang="en-US" sz="2000" b="1" dirty="0" smtClean="0">
                <a:solidFill>
                  <a:schemeClr val="accent6">
                    <a:lumMod val="75000"/>
                  </a:schemeClr>
                </a:solidFill>
                <a:latin typeface="微軟正黑體" pitchFamily="34" charset="-120"/>
                <a:ea typeface="微軟正黑體" pitchFamily="34" charset="-120"/>
              </a:rPr>
              <a:t>人才育成 </a:t>
            </a:r>
            <a:r>
              <a:rPr lang="en-US" altLang="zh-TW" sz="2000" b="1" dirty="0" smtClean="0">
                <a:solidFill>
                  <a:schemeClr val="accent6">
                    <a:lumMod val="75000"/>
                  </a:schemeClr>
                </a:solidFill>
                <a:latin typeface="微軟正黑體" pitchFamily="34" charset="-120"/>
                <a:ea typeface="微軟正黑體" pitchFamily="34" charset="-120"/>
              </a:rPr>
              <a:t>-</a:t>
            </a:r>
            <a:r>
              <a:rPr lang="zh-TW" altLang="en-US" sz="2000" b="1" dirty="0" smtClean="0">
                <a:solidFill>
                  <a:schemeClr val="accent6">
                    <a:lumMod val="75000"/>
                  </a:schemeClr>
                </a:solidFill>
                <a:latin typeface="微軟正黑體" pitchFamily="34" charset="-120"/>
                <a:ea typeface="微軟正黑體" pitchFamily="34" charset="-120"/>
              </a:rPr>
              <a:t> 友嘉機電學院</a:t>
            </a:r>
            <a:endParaRPr lang="zh-TW" altLang="en-US" sz="2000" b="1" dirty="0">
              <a:solidFill>
                <a:schemeClr val="accent6">
                  <a:lumMod val="75000"/>
                </a:schemeClr>
              </a:solidFill>
              <a:latin typeface="微軟正黑體" pitchFamily="34" charset="-120"/>
              <a:ea typeface="微軟正黑體" pitchFamily="34" charset="-120"/>
            </a:endParaRPr>
          </a:p>
        </p:txBody>
      </p:sp>
      <p:pic>
        <p:nvPicPr>
          <p:cNvPr id="20483"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0" y="1484784"/>
            <a:ext cx="878497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1355.FR\Desktop\品牌診斷\IMG_20130128_0944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23111" y="4149080"/>
            <a:ext cx="191999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1999" y="4149080"/>
            <a:ext cx="2160519" cy="144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矩形 3"/>
          <p:cNvSpPr/>
          <p:nvPr/>
        </p:nvSpPr>
        <p:spPr>
          <a:xfrm>
            <a:off x="765697" y="5876127"/>
            <a:ext cx="7906332" cy="369332"/>
          </a:xfrm>
          <a:prstGeom prst="rect">
            <a:avLst/>
          </a:prstGeom>
        </p:spPr>
        <p:txBody>
          <a:bodyPr wrap="none">
            <a:spAutoFit/>
          </a:bodyPr>
          <a:lstStyle/>
          <a:p>
            <a:r>
              <a:rPr lang="zh-TW" altLang="en-US" dirty="0" smtClean="0"/>
              <a:t>三年制專門技術學院 </a:t>
            </a:r>
            <a:r>
              <a:rPr lang="en-US" altLang="zh-TW" dirty="0" smtClean="0"/>
              <a:t>/</a:t>
            </a:r>
            <a:r>
              <a:rPr lang="zh-TW" altLang="en-US" dirty="0" smtClean="0"/>
              <a:t> 約</a:t>
            </a:r>
            <a:r>
              <a:rPr lang="en-US" altLang="zh-TW" dirty="0" smtClean="0"/>
              <a:t>2300</a:t>
            </a:r>
            <a:r>
              <a:rPr lang="zh-TW" altLang="en-US" dirty="0" smtClean="0"/>
              <a:t>位學生 </a:t>
            </a:r>
            <a:r>
              <a:rPr lang="en-US" altLang="zh-TW" dirty="0" smtClean="0"/>
              <a:t>/</a:t>
            </a:r>
            <a:r>
              <a:rPr lang="zh-TW" altLang="en-US" dirty="0" smtClean="0"/>
              <a:t> 畢業前即指定友嘉就職之比例</a:t>
            </a:r>
            <a:r>
              <a:rPr lang="en-US" altLang="zh-TW" dirty="0" smtClean="0"/>
              <a:t>50%</a:t>
            </a:r>
            <a:r>
              <a:rPr lang="zh-TW" altLang="en-US" dirty="0" smtClean="0"/>
              <a:t>以上</a:t>
            </a:r>
            <a:endParaRPr lang="zh-TW" altLang="en-US" dirty="0"/>
          </a:p>
        </p:txBody>
      </p:sp>
    </p:spTree>
    <p:extLst>
      <p:ext uri="{BB962C8B-B14F-4D97-AF65-F5344CB8AC3E}">
        <p14:creationId xmlns:p14="http://schemas.microsoft.com/office/powerpoint/2010/main" val="2137395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sp>
        <p:nvSpPr>
          <p:cNvPr id="10" name="文字方塊 9"/>
          <p:cNvSpPr txBox="1"/>
          <p:nvPr/>
        </p:nvSpPr>
        <p:spPr>
          <a:xfrm>
            <a:off x="6290869" y="240903"/>
            <a:ext cx="2385589" cy="338554"/>
          </a:xfrm>
          <a:prstGeom prst="rect">
            <a:avLst/>
          </a:prstGeom>
          <a:noFill/>
        </p:spPr>
        <p:txBody>
          <a:bodyPr wrap="none" rtlCol="0">
            <a:spAutoFit/>
          </a:bodyPr>
          <a:lstStyle/>
          <a:p>
            <a:pPr algn="r"/>
            <a:r>
              <a:rPr lang="zh-TW" altLang="en-US" sz="1600" b="1" dirty="0" smtClean="0"/>
              <a:t>工具機事業群 </a:t>
            </a:r>
            <a:r>
              <a:rPr lang="en-US" altLang="zh-TW" sz="1600" b="1" dirty="0" smtClean="0"/>
              <a:t>–</a:t>
            </a:r>
            <a:r>
              <a:rPr lang="zh-TW" altLang="en-US" sz="1600" b="1" dirty="0"/>
              <a:t>中國大陸</a:t>
            </a:r>
          </a:p>
        </p:txBody>
      </p:sp>
      <p:sp>
        <p:nvSpPr>
          <p:cNvPr id="3" name="文字方塊 2"/>
          <p:cNvSpPr txBox="1"/>
          <p:nvPr/>
        </p:nvSpPr>
        <p:spPr>
          <a:xfrm>
            <a:off x="411866" y="902871"/>
            <a:ext cx="2236510" cy="400110"/>
          </a:xfrm>
          <a:prstGeom prst="rect">
            <a:avLst/>
          </a:prstGeom>
          <a:noFill/>
        </p:spPr>
        <p:txBody>
          <a:bodyPr wrap="none" rtlCol="0">
            <a:spAutoFit/>
          </a:bodyPr>
          <a:lstStyle/>
          <a:p>
            <a:r>
              <a:rPr lang="zh-TW" altLang="en-US" sz="2000" b="1" dirty="0" smtClean="0">
                <a:solidFill>
                  <a:schemeClr val="accent6">
                    <a:lumMod val="75000"/>
                  </a:schemeClr>
                </a:solidFill>
                <a:latin typeface="微軟正黑體" pitchFamily="34" charset="-120"/>
                <a:ea typeface="微軟正黑體" pitchFamily="34" charset="-120"/>
              </a:rPr>
              <a:t>友嘉</a:t>
            </a:r>
            <a:r>
              <a:rPr lang="zh-TW" altLang="en-US" sz="2000" b="1" dirty="0">
                <a:solidFill>
                  <a:schemeClr val="accent6">
                    <a:lumMod val="75000"/>
                  </a:schemeClr>
                </a:solidFill>
                <a:latin typeface="微軟正黑體" pitchFamily="34" charset="-120"/>
                <a:ea typeface="微軟正黑體" pitchFamily="34" charset="-120"/>
              </a:rPr>
              <a:t>工具</a:t>
            </a:r>
            <a:r>
              <a:rPr lang="zh-TW" altLang="en-US" sz="2000" b="1" dirty="0" smtClean="0">
                <a:solidFill>
                  <a:schemeClr val="accent6">
                    <a:lumMod val="75000"/>
                  </a:schemeClr>
                </a:solidFill>
                <a:latin typeface="微軟正黑體" pitchFamily="34" charset="-120"/>
                <a:ea typeface="微軟正黑體" pitchFamily="34" charset="-120"/>
              </a:rPr>
              <a:t>機博物館</a:t>
            </a:r>
            <a:endParaRPr lang="zh-TW" altLang="en-US" sz="2000" b="1" dirty="0">
              <a:solidFill>
                <a:schemeClr val="accent6">
                  <a:lumMod val="75000"/>
                </a:schemeClr>
              </a:solidFill>
              <a:latin typeface="微軟正黑體" pitchFamily="34" charset="-120"/>
              <a:ea typeface="微軟正黑體" pitchFamily="34" charset="-120"/>
            </a:endParaRPr>
          </a:p>
        </p:txBody>
      </p:sp>
      <p:pic>
        <p:nvPicPr>
          <p:cNvPr id="12" name="图片 8" descr="DSC_9136.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9735" y="1381913"/>
            <a:ext cx="3440948" cy="233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descr="DSC_914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644367" y="1364045"/>
            <a:ext cx="3426237" cy="233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0" descr="DSC_933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9735" y="3861048"/>
            <a:ext cx="3458116" cy="228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1" descr="DSC_9151.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4367" y="3861048"/>
            <a:ext cx="3426237" cy="228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686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323528" y="25460"/>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sp>
        <p:nvSpPr>
          <p:cNvPr id="3" name="文字方塊 2"/>
          <p:cNvSpPr txBox="1"/>
          <p:nvPr/>
        </p:nvSpPr>
        <p:spPr>
          <a:xfrm>
            <a:off x="6327354" y="44624"/>
            <a:ext cx="2622834" cy="461665"/>
          </a:xfrm>
          <a:prstGeom prst="rect">
            <a:avLst/>
          </a:prstGeom>
          <a:noFill/>
        </p:spPr>
        <p:txBody>
          <a:bodyPr wrap="none" rtlCol="0">
            <a:spAutoFit/>
          </a:bodyPr>
          <a:lstStyle/>
          <a:p>
            <a:r>
              <a:rPr lang="en-US" altLang="zh-TW" sz="2400" dirty="0" smtClean="0">
                <a:solidFill>
                  <a:srgbClr val="FF0000"/>
                </a:solidFill>
                <a:latin typeface="Impact" pitchFamily="34" charset="0"/>
              </a:rPr>
              <a:t>86</a:t>
            </a:r>
            <a:r>
              <a:rPr lang="zh-TW" altLang="en-US" sz="2400" dirty="0" smtClean="0">
                <a:solidFill>
                  <a:srgbClr val="FF0000"/>
                </a:solidFill>
                <a:latin typeface="Impact" pitchFamily="34" charset="0"/>
              </a:rPr>
              <a:t> </a:t>
            </a:r>
            <a:r>
              <a:rPr lang="zh-TW" altLang="en-US" sz="1600" b="1" dirty="0" smtClean="0"/>
              <a:t>家公司組成之集團架構</a:t>
            </a:r>
            <a:endParaRPr lang="zh-TW" altLang="en-US" sz="1600" b="1" dirty="0"/>
          </a:p>
        </p:txBody>
      </p:sp>
      <p:graphicFrame>
        <p:nvGraphicFramePr>
          <p:cNvPr id="17" name="表格 16"/>
          <p:cNvGraphicFramePr>
            <a:graphicFrameLocks noGrp="1"/>
          </p:cNvGraphicFramePr>
          <p:nvPr>
            <p:extLst>
              <p:ext uri="{D42A27DB-BD31-4B8C-83A1-F6EECF244321}">
                <p14:modId xmlns:p14="http://schemas.microsoft.com/office/powerpoint/2010/main" val="708613979"/>
              </p:ext>
            </p:extLst>
          </p:nvPr>
        </p:nvGraphicFramePr>
        <p:xfrm>
          <a:off x="6880168" y="486432"/>
          <a:ext cx="2160000" cy="3307080"/>
        </p:xfrm>
        <a:graphic>
          <a:graphicData uri="http://schemas.openxmlformats.org/drawingml/2006/table">
            <a:tbl>
              <a:tblPr firstRow="1" bandRow="1">
                <a:tableStyleId>{37CE84F3-28C3-443E-9E96-99CF82512B78}</a:tableStyleId>
              </a:tblPr>
              <a:tblGrid>
                <a:gridCol w="2160000"/>
              </a:tblGrid>
              <a:tr h="278272">
                <a:tc>
                  <a:txBody>
                    <a:bodyPr/>
                    <a:lstStyle/>
                    <a:p>
                      <a:pPr algn="ctr"/>
                      <a:r>
                        <a:rPr lang="zh-TW" altLang="en-US" sz="1600" dirty="0" smtClean="0"/>
                        <a:t>日本</a:t>
                      </a:r>
                      <a:r>
                        <a:rPr lang="en-US" altLang="zh-TW" sz="1600" dirty="0" smtClean="0"/>
                        <a:t>   [ 11 ]</a:t>
                      </a:r>
                      <a:endParaRPr lang="zh-TW" altLang="en-US" sz="1600" dirty="0"/>
                    </a:p>
                  </a:txBody>
                  <a:tcPr anchor="ctr">
                    <a:solidFill>
                      <a:srgbClr val="FF0000"/>
                    </a:solidFill>
                  </a:tcPr>
                </a:tc>
              </a:tr>
              <a:tr h="216000">
                <a:tc>
                  <a:txBody>
                    <a:bodyPr/>
                    <a:lstStyle/>
                    <a:p>
                      <a:r>
                        <a:rPr lang="en-US" altLang="zh-TW" sz="900" b="0" kern="1200" baseline="0" dirty="0" smtClean="0">
                          <a:solidFill>
                            <a:schemeClr val="tx1"/>
                          </a:solidFill>
                          <a:latin typeface="+mn-lt"/>
                          <a:ea typeface="+mn-ea"/>
                          <a:cs typeface="+mn-cs"/>
                        </a:rPr>
                        <a:t>F.T. Japan Company Ltd. (</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r>
                        <a:rPr lang="en-US" altLang="zh-TW" sz="900" b="0" kern="1200" baseline="0" dirty="0" smtClean="0">
                          <a:solidFill>
                            <a:schemeClr val="tx1"/>
                          </a:solidFill>
                          <a:latin typeface="+mn-lt"/>
                          <a:ea typeface="+mn-ea"/>
                          <a:cs typeface="+mn-cs"/>
                        </a:rPr>
                        <a:t>SEC Co., Ltd.  (</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r>
                        <a:rPr lang="en-US" altLang="zh-TW" sz="900" b="0" kern="1200" baseline="0" dirty="0" smtClean="0">
                          <a:solidFill>
                            <a:schemeClr val="tx1"/>
                          </a:solidFill>
                          <a:latin typeface="+mn-lt"/>
                          <a:ea typeface="+mn-ea"/>
                          <a:cs typeface="+mn-cs"/>
                        </a:rPr>
                        <a:t>Takeuchi Co., Ltd. (PCB</a:t>
                      </a:r>
                      <a:r>
                        <a:rPr lang="zh-TW" altLang="en-US" sz="900" b="0" kern="1200" baseline="0" dirty="0" smtClean="0">
                          <a:solidFill>
                            <a:schemeClr val="tx1"/>
                          </a:solidFill>
                          <a:latin typeface="+mn-lt"/>
                          <a:ea typeface="+mn-ea"/>
                          <a:cs typeface="+mn-cs"/>
                        </a:rPr>
                        <a:t> 雷射鑽孔機</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r>
                        <a:rPr lang="zh-TW" altLang="en-US" sz="900" b="0" kern="1200" baseline="0" dirty="0" smtClean="0">
                          <a:solidFill>
                            <a:schemeClr val="tx1"/>
                          </a:solidFill>
                          <a:latin typeface="+mn-lt"/>
                          <a:ea typeface="+mn-ea"/>
                          <a:cs typeface="+mn-cs"/>
                        </a:rPr>
                        <a:t>池貝工作機械</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r>
                        <a:rPr lang="zh-TW" altLang="en-US" sz="900" b="0" kern="1200" baseline="0" dirty="0" smtClean="0">
                          <a:solidFill>
                            <a:schemeClr val="tx1"/>
                          </a:solidFill>
                          <a:latin typeface="+mn-lt"/>
                          <a:ea typeface="+mn-ea"/>
                          <a:cs typeface="+mn-cs"/>
                        </a:rPr>
                        <a:t>池貝金屬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產業效益</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r>
                        <a:rPr lang="zh-TW" altLang="en-US" sz="900" b="0" kern="1200" baseline="0" dirty="0" smtClean="0">
                          <a:solidFill>
                            <a:schemeClr val="tx1"/>
                          </a:solidFill>
                          <a:latin typeface="+mn-lt"/>
                          <a:ea typeface="+mn-ea"/>
                          <a:cs typeface="+mn-cs"/>
                        </a:rPr>
                        <a:t>池貝塑膠注塑機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塑膠注塑機械</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r>
                        <a:rPr lang="zh-TW" altLang="en-US" sz="900" b="0" kern="1200" baseline="0" dirty="0" smtClean="0">
                          <a:solidFill>
                            <a:schemeClr val="tx1"/>
                          </a:solidFill>
                          <a:latin typeface="+mn-lt"/>
                          <a:ea typeface="+mn-ea"/>
                          <a:cs typeface="+mn-cs"/>
                        </a:rPr>
                        <a:t>池貝發動機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發動機製造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r>
                        <a:rPr lang="zh-TW" altLang="en-US" sz="900" b="0" kern="1200" baseline="0" dirty="0" smtClean="0">
                          <a:solidFill>
                            <a:schemeClr val="tx1"/>
                          </a:solidFill>
                          <a:latin typeface="+mn-lt"/>
                          <a:ea typeface="+mn-ea"/>
                          <a:cs typeface="+mn-cs"/>
                        </a:rPr>
                        <a:t>田邊包裝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包裝設備</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900" b="0" kern="1200" baseline="0" dirty="0" smtClean="0">
                          <a:solidFill>
                            <a:schemeClr val="tx1"/>
                          </a:solidFill>
                          <a:latin typeface="+mn-lt"/>
                          <a:ea typeface="+mn-ea"/>
                          <a:cs typeface="+mn-cs"/>
                        </a:rPr>
                        <a:t>莞野包裝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包裝設備</a:t>
                      </a:r>
                      <a:r>
                        <a:rPr lang="en-US" altLang="zh-TW" sz="900" b="0" kern="1200" baseline="0" dirty="0" smtClean="0">
                          <a:solidFill>
                            <a:schemeClr val="tx1"/>
                          </a:solidFill>
                          <a:latin typeface="+mn-lt"/>
                          <a:ea typeface="+mn-ea"/>
                          <a:cs typeface="+mn-cs"/>
                        </a:rPr>
                        <a:t>)</a:t>
                      </a:r>
                      <a:endParaRPr lang="zh-TW" altLang="en-US" sz="900" b="0" kern="1200" baseline="0" dirty="0" smtClean="0">
                        <a:solidFill>
                          <a:schemeClr val="tx1"/>
                        </a:solidFill>
                        <a:latin typeface="+mn-lt"/>
                        <a:ea typeface="+mn-ea"/>
                        <a:cs typeface="+mn-cs"/>
                      </a:endParaRPr>
                    </a:p>
                  </a:txBody>
                  <a:tcP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r>
                        <a:rPr lang="zh-TW" altLang="en-US" sz="900" b="0" kern="1200" baseline="0" dirty="0" smtClean="0">
                          <a:solidFill>
                            <a:schemeClr val="tx1"/>
                          </a:solidFill>
                          <a:latin typeface="+mn-lt"/>
                          <a:ea typeface="+mn-ea"/>
                          <a:cs typeface="+mn-cs"/>
                        </a:rPr>
                        <a:t>秋山印刷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印刷機械</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r>
                        <a:rPr lang="en-US" altLang="zh-TW" sz="900" b="0" kern="1200" baseline="0" dirty="0" err="1" smtClean="0">
                          <a:solidFill>
                            <a:schemeClr val="tx1"/>
                          </a:solidFill>
                          <a:latin typeface="+mn-lt"/>
                          <a:ea typeface="+mn-ea"/>
                          <a:cs typeface="+mn-cs"/>
                        </a:rPr>
                        <a:t>Pfiffner</a:t>
                      </a:r>
                      <a:r>
                        <a:rPr lang="en-US" altLang="zh-TW" sz="900" b="0" kern="1200" baseline="0" dirty="0" smtClean="0">
                          <a:solidFill>
                            <a:schemeClr val="tx1"/>
                          </a:solidFill>
                          <a:latin typeface="+mn-lt"/>
                          <a:ea typeface="+mn-ea"/>
                          <a:cs typeface="+mn-cs"/>
                        </a:rPr>
                        <a:t> Japan Co., Ltd. (</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r>
              <a:tr h="216000">
                <a:tc>
                  <a:txBody>
                    <a:bodyPr/>
                    <a:lstStyle/>
                    <a:p>
                      <a:endParaRPr lang="zh-TW" altLang="en-US" sz="900" b="0" dirty="0">
                        <a:solidFill>
                          <a:schemeClr val="tx1"/>
                        </a:solidFill>
                        <a:latin typeface="+mn-lt"/>
                        <a:ea typeface="Arial Unicode MS" pitchFamily="34" charset="-120"/>
                        <a:cs typeface="Arial Unicode MS" pitchFamily="34" charset="-120"/>
                      </a:endParaRPr>
                    </a:p>
                  </a:txBody>
                  <a:tcPr>
                    <a:lnT w="12700" cap="flat" cmpd="sng" algn="ctr">
                      <a:solidFill>
                        <a:schemeClr val="accent2">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216000">
                <a:tc>
                  <a:txBody>
                    <a:bodyPr/>
                    <a:lstStyle/>
                    <a:p>
                      <a:pPr lvl="1"/>
                      <a:endParaRPr lang="en-US" altLang="zh-TW" sz="900" b="0" kern="1200" baseline="0" dirty="0" smtClean="0">
                        <a:solidFill>
                          <a:schemeClr val="tx1"/>
                        </a:solidFill>
                        <a:latin typeface="+mn-lt"/>
                        <a:ea typeface="+mn-ea"/>
                        <a:cs typeface="+mn-cs"/>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325678700"/>
              </p:ext>
            </p:extLst>
          </p:nvPr>
        </p:nvGraphicFramePr>
        <p:xfrm>
          <a:off x="4644008" y="3664814"/>
          <a:ext cx="2160000" cy="1440180"/>
        </p:xfrm>
        <a:graphic>
          <a:graphicData uri="http://schemas.openxmlformats.org/drawingml/2006/table">
            <a:tbl>
              <a:tblPr firstRow="1" bandRow="1">
                <a:tableStyleId>{E929F9F4-4A8F-4326-A1B4-22849713DDAB}</a:tableStyleId>
              </a:tblPr>
              <a:tblGrid>
                <a:gridCol w="2160000"/>
              </a:tblGrid>
              <a:tr h="315531">
                <a:tc>
                  <a:txBody>
                    <a:bodyPr/>
                    <a:lstStyle/>
                    <a:p>
                      <a:pPr algn="ctr"/>
                      <a:r>
                        <a:rPr lang="zh-TW" altLang="en-US" sz="1600" baseline="0" dirty="0" smtClean="0"/>
                        <a:t>義大利</a:t>
                      </a:r>
                      <a:r>
                        <a:rPr lang="en-US" altLang="zh-TW" sz="1600" baseline="0" dirty="0" smtClean="0"/>
                        <a:t> </a:t>
                      </a:r>
                      <a:r>
                        <a:rPr lang="en-US" altLang="zh-TW" sz="1600" dirty="0" smtClean="0"/>
                        <a:t>[5]</a:t>
                      </a:r>
                      <a:endParaRPr lang="zh-TW" altLang="en-US" sz="1600" dirty="0"/>
                    </a:p>
                  </a:txBody>
                  <a:tcPr anchor="ctr">
                    <a:solidFill>
                      <a:srgbClr val="7030A0"/>
                    </a:solidFill>
                  </a:tcPr>
                </a:tc>
              </a:tr>
              <a:tr h="158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err="1" smtClean="0">
                          <a:solidFill>
                            <a:schemeClr val="tx1"/>
                          </a:solidFill>
                          <a:latin typeface="+mn-lt"/>
                          <a:ea typeface="+mn-ea"/>
                          <a:cs typeface="+mn-cs"/>
                        </a:rPr>
                        <a:t>Rambaudi</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 義大利</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工具機廠</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B w="12700" cap="flat" cmpd="sng" algn="ctr">
                      <a:solidFill>
                        <a:srgbClr val="7030A0"/>
                      </a:solidFill>
                      <a:prstDash val="solid"/>
                      <a:round/>
                      <a:headEnd type="none" w="med" len="med"/>
                      <a:tailEnd type="none" w="med" len="med"/>
                    </a:lnB>
                    <a:solidFill>
                      <a:schemeClr val="bg1"/>
                    </a:solidFill>
                  </a:tcPr>
                </a:tc>
              </a:tr>
              <a:tr h="207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smtClean="0">
                          <a:solidFill>
                            <a:schemeClr val="tx1"/>
                          </a:solidFill>
                          <a:latin typeface="+mn-lt"/>
                          <a:ea typeface="+mn-ea"/>
                          <a:cs typeface="+mn-cs"/>
                        </a:rPr>
                        <a:t>JOBS</a:t>
                      </a:r>
                      <a:r>
                        <a:rPr lang="zh-TW" altLang="en-US" sz="850" b="0" kern="1200" dirty="0" smtClean="0">
                          <a:solidFill>
                            <a:schemeClr val="tx1"/>
                          </a:solidFill>
                          <a:latin typeface="+mn-lt"/>
                          <a:ea typeface="+mn-ea"/>
                          <a:cs typeface="+mn-cs"/>
                        </a:rPr>
                        <a:t> 義大利</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工具機廠</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207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smtClean="0">
                          <a:solidFill>
                            <a:schemeClr val="tx1"/>
                          </a:solidFill>
                          <a:latin typeface="+mn-lt"/>
                          <a:ea typeface="+mn-ea"/>
                          <a:cs typeface="+mn-cs"/>
                        </a:rPr>
                        <a:t>SACHMAN</a:t>
                      </a:r>
                      <a:r>
                        <a:rPr lang="zh-TW" altLang="en-US" sz="850" b="0" kern="1200" dirty="0" smtClean="0">
                          <a:solidFill>
                            <a:schemeClr val="tx1"/>
                          </a:solidFill>
                          <a:latin typeface="+mn-lt"/>
                          <a:ea typeface="+mn-ea"/>
                          <a:cs typeface="+mn-cs"/>
                        </a:rPr>
                        <a:t> 義大利</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工具機廠</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207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smtClean="0">
                          <a:solidFill>
                            <a:schemeClr val="tx1"/>
                          </a:solidFill>
                          <a:latin typeface="+mn-lt"/>
                          <a:ea typeface="+mn-ea"/>
                          <a:cs typeface="+mn-cs"/>
                        </a:rPr>
                        <a:t>SIGMA</a:t>
                      </a:r>
                      <a:r>
                        <a:rPr lang="zh-TW" altLang="en-US" sz="850" b="0" kern="1200" dirty="0" smtClean="0">
                          <a:solidFill>
                            <a:schemeClr val="tx1"/>
                          </a:solidFill>
                          <a:latin typeface="+mn-lt"/>
                          <a:ea typeface="+mn-ea"/>
                          <a:cs typeface="+mn-cs"/>
                        </a:rPr>
                        <a:t> 義大利</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工具機廠</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207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smtClean="0">
                          <a:solidFill>
                            <a:schemeClr val="tx1"/>
                          </a:solidFill>
                          <a:latin typeface="+mn-lt"/>
                          <a:ea typeface="+mn-ea"/>
                          <a:cs typeface="+mn-cs"/>
                        </a:rPr>
                        <a:t>IMAS</a:t>
                      </a:r>
                      <a:r>
                        <a:rPr lang="zh-TW" altLang="en-US" sz="850" b="0" kern="1200" dirty="0" smtClean="0">
                          <a:solidFill>
                            <a:schemeClr val="tx1"/>
                          </a:solidFill>
                          <a:latin typeface="+mn-lt"/>
                          <a:ea typeface="+mn-ea"/>
                          <a:cs typeface="+mn-cs"/>
                        </a:rPr>
                        <a:t>義大利</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工具機廠</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bl>
          </a:graphicData>
        </a:graphic>
      </p:graphicFrame>
      <p:sp>
        <p:nvSpPr>
          <p:cNvPr id="19" name="圓角矩形 18"/>
          <p:cNvSpPr/>
          <p:nvPr/>
        </p:nvSpPr>
        <p:spPr>
          <a:xfrm>
            <a:off x="1865888" y="2984928"/>
            <a:ext cx="432000" cy="180000"/>
          </a:xfrm>
          <a:prstGeom prst="roundRect">
            <a:avLst/>
          </a:prstGeom>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zh-TW" altLang="en-US" sz="1000" b="1" dirty="0" smtClean="0"/>
              <a:t>上櫃</a:t>
            </a:r>
            <a:endParaRPr lang="en-US" altLang="zh-TW" sz="1000" b="1" dirty="0" smtClean="0"/>
          </a:p>
        </p:txBody>
      </p:sp>
      <p:sp>
        <p:nvSpPr>
          <p:cNvPr id="20" name="圓角矩形 19"/>
          <p:cNvSpPr/>
          <p:nvPr/>
        </p:nvSpPr>
        <p:spPr>
          <a:xfrm>
            <a:off x="1845792" y="1162960"/>
            <a:ext cx="432000" cy="180000"/>
          </a:xfrm>
          <a:prstGeom prst="roundRect">
            <a:avLst/>
          </a:prstGeom>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zh-TW" altLang="en-US" sz="1000" b="1" dirty="0" smtClean="0"/>
              <a:t>上市</a:t>
            </a:r>
            <a:endParaRPr lang="en-US" altLang="zh-TW" sz="1000" b="1" dirty="0" smtClean="0"/>
          </a:p>
        </p:txBody>
      </p:sp>
      <p:graphicFrame>
        <p:nvGraphicFramePr>
          <p:cNvPr id="16" name="表格 15"/>
          <p:cNvGraphicFramePr>
            <a:graphicFrameLocks noGrp="1"/>
          </p:cNvGraphicFramePr>
          <p:nvPr>
            <p:extLst>
              <p:ext uri="{D42A27DB-BD31-4B8C-83A1-F6EECF244321}">
                <p14:modId xmlns:p14="http://schemas.microsoft.com/office/powerpoint/2010/main" val="1809973415"/>
              </p:ext>
            </p:extLst>
          </p:nvPr>
        </p:nvGraphicFramePr>
        <p:xfrm>
          <a:off x="2428000" y="476672"/>
          <a:ext cx="2160000" cy="5699760"/>
        </p:xfrm>
        <a:graphic>
          <a:graphicData uri="http://schemas.openxmlformats.org/drawingml/2006/table">
            <a:tbl>
              <a:tblPr firstRow="1" bandRow="1">
                <a:tableStyleId>{AF606853-7671-496A-8E4F-DF71F8EC918B}</a:tableStyleId>
              </a:tblPr>
              <a:tblGrid>
                <a:gridCol w="2160000"/>
              </a:tblGrid>
              <a:tr h="239173">
                <a:tc>
                  <a:txBody>
                    <a:bodyPr/>
                    <a:lstStyle/>
                    <a:p>
                      <a:pPr algn="ctr"/>
                      <a:r>
                        <a:rPr lang="zh-TW" altLang="en-US" sz="1600" baseline="0" dirty="0" smtClean="0"/>
                        <a:t>大陸</a:t>
                      </a:r>
                      <a:r>
                        <a:rPr lang="en-US" altLang="zh-TW" sz="1600" baseline="0" dirty="0" smtClean="0"/>
                        <a:t> </a:t>
                      </a:r>
                      <a:r>
                        <a:rPr lang="en-US" altLang="zh-TW" sz="1600" dirty="0" smtClean="0"/>
                        <a:t>   [ 20 ]</a:t>
                      </a:r>
                      <a:endParaRPr lang="zh-TW" altLang="en-US" sz="1600" dirty="0"/>
                    </a:p>
                  </a:txBody>
                  <a:tcPr anchor="ctr">
                    <a:lnL w="12700" cap="flat" cmpd="sng" algn="ctr">
                      <a:noFill/>
                      <a:prstDash val="solid"/>
                      <a:round/>
                      <a:headEnd type="none" w="med" len="med"/>
                      <a:tailEnd type="none" w="med" len="med"/>
                    </a:lnL>
                    <a:solidFill>
                      <a:schemeClr val="accent1">
                        <a:lumMod val="75000"/>
                      </a:schemeClr>
                    </a:solidFill>
                  </a:tcPr>
                </a:tc>
              </a:tr>
              <a:tr h="151858">
                <a:tc>
                  <a:txBody>
                    <a:bodyPr/>
                    <a:lstStyle/>
                    <a:p>
                      <a:r>
                        <a:rPr lang="zh-TW" altLang="en-US" sz="900" b="0" dirty="0" smtClean="0">
                          <a:solidFill>
                            <a:schemeClr val="tx1"/>
                          </a:solidFill>
                        </a:rPr>
                        <a:t>杭州友佳 </a:t>
                      </a:r>
                      <a:r>
                        <a:rPr lang="en-US" altLang="zh-TW" sz="900" b="0" dirty="0" smtClean="0">
                          <a:solidFill>
                            <a:schemeClr val="tx1"/>
                          </a:solidFill>
                        </a:rPr>
                        <a:t>(</a:t>
                      </a:r>
                      <a:r>
                        <a:rPr lang="zh-TW" altLang="en-US" sz="900" b="0" dirty="0" smtClean="0">
                          <a:solidFill>
                            <a:schemeClr val="tx1"/>
                          </a:solidFill>
                        </a:rPr>
                        <a:t>工具機廠</a:t>
                      </a:r>
                      <a:r>
                        <a:rPr lang="en-US" altLang="zh-TW" sz="900" b="0" dirty="0" smtClean="0">
                          <a:solidFill>
                            <a:schemeClr val="tx1"/>
                          </a:solidFill>
                        </a:rPr>
                        <a:t>)</a:t>
                      </a:r>
                      <a:endParaRPr lang="zh-TW" altLang="en-US" sz="900" b="0" dirty="0">
                        <a:solidFill>
                          <a:schemeClr val="tx1"/>
                        </a:solidFill>
                        <a:latin typeface="Century Gothic" pitchFamily="34" charset="0"/>
                        <a:ea typeface="Arial Unicode MS" pitchFamily="34" charset="-120"/>
                        <a:cs typeface="Arial Unicode MS" pitchFamily="34" charset="-120"/>
                      </a:endParaRPr>
                    </a:p>
                  </a:txBody>
                  <a:tcPr>
                    <a:lnL w="12700" cap="flat" cmpd="sng" algn="ctr">
                      <a:noFill/>
                      <a:prstDash val="solid"/>
                      <a:round/>
                      <a:headEnd type="none" w="med" len="med"/>
                      <a:tailEnd type="none" w="med" len="med"/>
                    </a:lnL>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dirty="0" smtClean="0">
                          <a:solidFill>
                            <a:schemeClr val="tx1"/>
                          </a:solidFill>
                        </a:rPr>
                        <a:t>杭州友華 </a:t>
                      </a:r>
                      <a:r>
                        <a:rPr lang="en-US" altLang="zh-TW" sz="900" b="0" dirty="0" smtClean="0">
                          <a:solidFill>
                            <a:schemeClr val="tx1"/>
                          </a:solidFill>
                        </a:rPr>
                        <a:t>(</a:t>
                      </a:r>
                      <a:r>
                        <a:rPr lang="zh-TW" altLang="en-US" sz="900" b="0" dirty="0" smtClean="0">
                          <a:solidFill>
                            <a:schemeClr val="tx1"/>
                          </a:solidFill>
                        </a:rPr>
                        <a:t>工具機廠</a:t>
                      </a:r>
                      <a:r>
                        <a:rPr lang="en-US" altLang="zh-TW" sz="900" b="0" dirty="0" smtClean="0">
                          <a:solidFill>
                            <a:schemeClr val="tx1"/>
                          </a:solidFill>
                        </a:rPr>
                        <a:t>)</a:t>
                      </a:r>
                      <a:endParaRPr lang="zh-TW" altLang="en-US" sz="900" b="0" dirty="0">
                        <a:solidFill>
                          <a:schemeClr val="tx1"/>
                        </a:solidFill>
                        <a:latin typeface="Century Gothic" pitchFamily="34" charset="0"/>
                        <a:ea typeface="Arial Unicode MS" pitchFamily="34" charset="-120"/>
                        <a:cs typeface="Arial Unicode MS" pitchFamily="34" charset="-120"/>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dirty="0" smtClean="0">
                          <a:solidFill>
                            <a:schemeClr val="tx1"/>
                          </a:solidFill>
                        </a:rPr>
                        <a:t>杭州友達 </a:t>
                      </a:r>
                      <a:r>
                        <a:rPr lang="en-US" altLang="zh-TW" sz="900" b="0" dirty="0" smtClean="0">
                          <a:solidFill>
                            <a:schemeClr val="tx1"/>
                          </a:solidFill>
                        </a:rPr>
                        <a:t>(</a:t>
                      </a:r>
                      <a:r>
                        <a:rPr lang="zh-TW" altLang="en-US" sz="900" b="0" dirty="0" smtClean="0">
                          <a:solidFill>
                            <a:schemeClr val="tx1"/>
                          </a:solidFill>
                        </a:rPr>
                        <a:t>工具機廠</a:t>
                      </a:r>
                      <a:r>
                        <a:rPr lang="en-US" altLang="zh-TW" sz="900" b="0" dirty="0" smtClean="0">
                          <a:solidFill>
                            <a:schemeClr val="tx1"/>
                          </a:solidFill>
                        </a:rPr>
                        <a:t>)</a:t>
                      </a:r>
                      <a:endParaRPr lang="zh-TW" altLang="en-US" sz="900" b="0" dirty="0">
                        <a:solidFill>
                          <a:schemeClr val="tx1"/>
                        </a:solidFill>
                        <a:latin typeface="Century Gothic" pitchFamily="34" charset="0"/>
                        <a:ea typeface="Arial Unicode MS" pitchFamily="34" charset="-120"/>
                        <a:cs typeface="Arial Unicode MS" pitchFamily="34" charset="-120"/>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杭州麗偉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杭州友高</a:t>
                      </a:r>
                      <a:r>
                        <a:rPr lang="en-US" altLang="zh-TW" sz="900" b="0" kern="1200" baseline="0" dirty="0" smtClean="0">
                          <a:solidFill>
                            <a:schemeClr val="tx1"/>
                          </a:solidFill>
                          <a:latin typeface="+mn-lt"/>
                          <a:ea typeface="+mn-ea"/>
                          <a:cs typeface="+mn-cs"/>
                        </a:rPr>
                        <a:t> (</a:t>
                      </a:r>
                      <a:r>
                        <a:rPr lang="zh-TW" altLang="en-US" sz="900" b="0" kern="1200" baseline="0" dirty="0" smtClean="0">
                          <a:solidFill>
                            <a:schemeClr val="tx1"/>
                          </a:solidFill>
                          <a:latin typeface="+mn-lt"/>
                          <a:ea typeface="+mn-ea"/>
                          <a:cs typeface="+mn-cs"/>
                        </a:rPr>
                        <a:t>堆高機廠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岩田友佳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空壓機廠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杭州友嘉高松</a:t>
                      </a:r>
                      <a:r>
                        <a:rPr lang="en-US" altLang="zh-TW" sz="900" b="0" kern="1200" baseline="0" dirty="0" smtClean="0">
                          <a:solidFill>
                            <a:schemeClr val="tx1"/>
                          </a:solidFill>
                          <a:latin typeface="+mn-lt"/>
                          <a:ea typeface="+mn-ea"/>
                          <a:cs typeface="+mn-cs"/>
                        </a:rPr>
                        <a:t> (</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杭州友維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零件廠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友群機械</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工具機</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上海友盛</a:t>
                      </a:r>
                      <a:r>
                        <a:rPr lang="en-US" altLang="zh-TW" sz="900" b="0" kern="1200" baseline="0" dirty="0" smtClean="0">
                          <a:solidFill>
                            <a:schemeClr val="tx1"/>
                          </a:solidFill>
                          <a:latin typeface="+mn-lt"/>
                          <a:ea typeface="+mn-ea"/>
                          <a:cs typeface="+mn-cs"/>
                        </a:rPr>
                        <a:t>  (</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 </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友嘉萬客隆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北京 </a:t>
                      </a:r>
                      <a:r>
                        <a:rPr lang="en-US" altLang="zh-TW" sz="900" b="0" kern="1200" baseline="0" dirty="0" smtClean="0">
                          <a:solidFill>
                            <a:schemeClr val="tx1"/>
                          </a:solidFill>
                          <a:latin typeface="+mn-lt"/>
                          <a:ea typeface="+mn-ea"/>
                          <a:cs typeface="+mn-cs"/>
                        </a:rPr>
                        <a:t>Rambaudi (</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杭州凱普路</a:t>
                      </a:r>
                      <a:r>
                        <a:rPr lang="en-US" altLang="zh-TW" sz="900" b="0" kern="1200" baseline="0" dirty="0" smtClean="0">
                          <a:solidFill>
                            <a:schemeClr val="tx1"/>
                          </a:solidFill>
                          <a:latin typeface="+mn-lt"/>
                          <a:ea typeface="+mn-ea"/>
                          <a:cs typeface="+mn-cs"/>
                        </a:rPr>
                        <a:t>  (</a:t>
                      </a:r>
                      <a:r>
                        <a:rPr lang="zh-TW" altLang="en-US" sz="900" b="0" kern="1200" baseline="0" dirty="0" smtClean="0">
                          <a:solidFill>
                            <a:schemeClr val="tx1"/>
                          </a:solidFill>
                          <a:latin typeface="+mn-lt"/>
                          <a:ea typeface="+mn-ea"/>
                          <a:cs typeface="+mn-cs"/>
                        </a:rPr>
                        <a:t>觀光纜車、停車塔</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r>
                        <a:rPr lang="en-US" altLang="zh-TW" sz="900" b="0" kern="1200" baseline="0" dirty="0" smtClean="0">
                          <a:solidFill>
                            <a:schemeClr val="tx1"/>
                          </a:solidFill>
                          <a:latin typeface="+mn-lt"/>
                          <a:ea typeface="+mn-ea"/>
                          <a:cs typeface="+mn-cs"/>
                        </a:rPr>
                        <a:t>JOBS</a:t>
                      </a:r>
                      <a:r>
                        <a:rPr lang="zh-TW" altLang="en-US" sz="900" b="0" kern="1200" baseline="0" dirty="0" smtClean="0">
                          <a:solidFill>
                            <a:schemeClr val="tx1"/>
                          </a:solidFill>
                          <a:latin typeface="+mn-lt"/>
                          <a:ea typeface="+mn-ea"/>
                          <a:cs typeface="+mn-cs"/>
                        </a:rPr>
                        <a:t> 北京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pPr marL="0" algn="l" defTabSz="914400" rtl="0" eaLnBrk="1" latinLnBrk="0" hangingPunct="1"/>
                      <a:r>
                        <a:rPr lang="zh-TW" altLang="en-US" sz="900" b="0" kern="1200" baseline="0" dirty="0" smtClean="0">
                          <a:solidFill>
                            <a:schemeClr val="tx1"/>
                          </a:solidFill>
                          <a:latin typeface="+mn-lt"/>
                          <a:ea typeface="+mn-ea"/>
                          <a:cs typeface="+mn-cs"/>
                        </a:rPr>
                        <a:t>池貝</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上海</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r>
              <a:tr h="1518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900" b="0" kern="1200" baseline="0" dirty="0" smtClean="0">
                          <a:solidFill>
                            <a:schemeClr val="tx1"/>
                          </a:solidFill>
                          <a:latin typeface="+mn-lt"/>
                          <a:ea typeface="+mn-ea"/>
                          <a:cs typeface="+mn-cs"/>
                        </a:rPr>
                        <a:t>杭州友朝自動化 </a:t>
                      </a:r>
                      <a:r>
                        <a:rPr lang="en-US" altLang="zh-TW" sz="900" b="0" kern="1200" baseline="0" dirty="0" smtClean="0">
                          <a:solidFill>
                            <a:schemeClr val="tx1"/>
                          </a:solidFill>
                          <a:latin typeface="+mn-lt"/>
                          <a:ea typeface="+mn-ea"/>
                          <a:cs typeface="+mn-cs"/>
                        </a:rPr>
                        <a:t>(</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endParaRPr lang="zh-TW" altLang="en-US" sz="900" b="0" kern="1200" baseline="0" dirty="0" smtClean="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r>
              <a:tr h="151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smtClean="0">
                          <a:ln>
                            <a:noFill/>
                          </a:ln>
                          <a:solidFill>
                            <a:prstClr val="black"/>
                          </a:solidFill>
                          <a:effectLst/>
                          <a:uLnTx/>
                          <a:uFillTx/>
                          <a:latin typeface="+mn-lt"/>
                          <a:ea typeface="+mn-ea"/>
                          <a:cs typeface="+mn-cs"/>
                        </a:rPr>
                        <a:t>上海顥德 </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a:t>
                      </a:r>
                      <a:r>
                        <a:rPr kumimoji="0" lang="zh-TW" altLang="en-US" sz="900" b="0" i="0" u="none" strike="noStrike" kern="1200" cap="none" spc="0" normalizeH="0" baseline="0" noProof="0" dirty="0" smtClean="0">
                          <a:ln>
                            <a:noFill/>
                          </a:ln>
                          <a:solidFill>
                            <a:prstClr val="black"/>
                          </a:solidFill>
                          <a:effectLst/>
                          <a:uLnTx/>
                          <a:uFillTx/>
                          <a:latin typeface="+mn-lt"/>
                          <a:ea typeface="+mn-ea"/>
                          <a:cs typeface="+mn-cs"/>
                        </a:rPr>
                        <a:t>工具機廠</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a:t>
                      </a: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r>
              <a:tr h="151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900" b="0" i="0" u="none" strike="noStrike" kern="1200" cap="none" spc="0" normalizeH="0" baseline="0" noProof="0" dirty="0" err="1" smtClean="0">
                          <a:ln>
                            <a:noFill/>
                          </a:ln>
                          <a:solidFill>
                            <a:prstClr val="black"/>
                          </a:solidFill>
                          <a:effectLst/>
                          <a:uLnTx/>
                          <a:uFillTx/>
                          <a:latin typeface="+mn-lt"/>
                          <a:ea typeface="+mn-ea"/>
                          <a:cs typeface="+mn-cs"/>
                        </a:rPr>
                        <a:t>Pfiffner</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  Shanghai Co., Ltd(</a:t>
                      </a:r>
                      <a:r>
                        <a:rPr kumimoji="0" lang="zh-TW" altLang="en-US" sz="900" b="0" i="0" u="none" strike="noStrike" kern="1200" cap="none" spc="0" normalizeH="0" baseline="0" noProof="0" dirty="0" smtClean="0">
                          <a:ln>
                            <a:noFill/>
                          </a:ln>
                          <a:solidFill>
                            <a:prstClr val="black"/>
                          </a:solidFill>
                          <a:effectLst/>
                          <a:uLnTx/>
                          <a:uFillTx/>
                          <a:latin typeface="+mn-lt"/>
                          <a:ea typeface="+mn-ea"/>
                          <a:cs typeface="+mn-cs"/>
                        </a:rPr>
                        <a:t>工具機廠</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a:t>
                      </a:r>
                      <a:endParaRPr kumimoji="0" lang="zh-TW" altLang="en-US" sz="900" b="0"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r>
              <a:tr h="151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MAG Chang </a:t>
                      </a:r>
                      <a:r>
                        <a:rPr kumimoji="0" lang="en-US" altLang="zh-TW" sz="900" b="0" i="0" u="none" strike="noStrike" kern="1200" cap="none" spc="0" normalizeH="0" baseline="0" noProof="0" dirty="0" err="1" smtClean="0">
                          <a:ln>
                            <a:noFill/>
                          </a:ln>
                          <a:solidFill>
                            <a:prstClr val="black"/>
                          </a:solidFill>
                          <a:effectLst/>
                          <a:uLnTx/>
                          <a:uFillTx/>
                          <a:latin typeface="+mn-lt"/>
                          <a:ea typeface="+mn-ea"/>
                          <a:cs typeface="+mn-cs"/>
                        </a:rPr>
                        <a:t>chun</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 (</a:t>
                      </a:r>
                      <a:r>
                        <a:rPr kumimoji="0" lang="zh-TW" altLang="en-US" sz="900" b="0" i="0" u="none" strike="noStrike" kern="1200" cap="none" spc="0" normalizeH="0" baseline="0" noProof="0" dirty="0" smtClean="0">
                          <a:ln>
                            <a:noFill/>
                          </a:ln>
                          <a:solidFill>
                            <a:prstClr val="black"/>
                          </a:solidFill>
                          <a:effectLst/>
                          <a:uLnTx/>
                          <a:uFillTx/>
                          <a:latin typeface="+mn-lt"/>
                          <a:ea typeface="+mn-ea"/>
                          <a:cs typeface="+mn-cs"/>
                        </a:rPr>
                        <a:t>工具機廠</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a:t>
                      </a:r>
                      <a:endParaRPr kumimoji="0" lang="zh-TW" altLang="en-US" sz="900" b="0"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r>
              <a:tr h="151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smtClean="0">
                          <a:ln>
                            <a:noFill/>
                          </a:ln>
                          <a:solidFill>
                            <a:prstClr val="black"/>
                          </a:solidFill>
                          <a:effectLst/>
                          <a:uLnTx/>
                          <a:uFillTx/>
                          <a:latin typeface="+mn-lt"/>
                          <a:ea typeface="+mn-ea"/>
                          <a:cs typeface="+mn-cs"/>
                        </a:rPr>
                        <a:t>友佳齊重</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a:t>
                      </a:r>
                      <a:r>
                        <a:rPr kumimoji="0" lang="zh-TW" altLang="en-US" sz="900" b="0" i="0" u="none" strike="noStrike" kern="1200" cap="none" spc="0" normalizeH="0" baseline="0" noProof="0" dirty="0" smtClean="0">
                          <a:ln>
                            <a:noFill/>
                          </a:ln>
                          <a:solidFill>
                            <a:prstClr val="black"/>
                          </a:solidFill>
                          <a:effectLst/>
                          <a:uLnTx/>
                          <a:uFillTx/>
                          <a:latin typeface="+mn-lt"/>
                          <a:ea typeface="+mn-ea"/>
                          <a:cs typeface="+mn-cs"/>
                        </a:rPr>
                        <a:t>工具機廠</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a:t>
                      </a:r>
                    </a:p>
                  </a:txBody>
                  <a:tcPr>
                    <a:lnL w="12700" cap="flat" cmpd="sng" algn="ctr">
                      <a:no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r>
              <a:tr h="2227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baseline="0" dirty="0" smtClean="0">
                          <a:latin typeface="+mj-lt"/>
                        </a:rPr>
                        <a:t>香港</a:t>
                      </a:r>
                      <a:r>
                        <a:rPr lang="en-US" altLang="zh-TW" sz="1600" b="1" baseline="0" dirty="0" smtClean="0">
                          <a:latin typeface="+mj-lt"/>
                        </a:rPr>
                        <a:t> </a:t>
                      </a:r>
                      <a:r>
                        <a:rPr lang="en-US" altLang="zh-TW" sz="1600" b="1" dirty="0" smtClean="0">
                          <a:latin typeface="+mj-lt"/>
                        </a:rPr>
                        <a:t>   [ 2 ]</a:t>
                      </a:r>
                      <a:endParaRPr lang="zh-TW" altLang="en-US" sz="1600" b="1" dirty="0" smtClean="0">
                        <a:latin typeface="+mj-lt"/>
                      </a:endParaRPr>
                    </a:p>
                  </a:txBody>
                  <a:tcPr anchor="ctr">
                    <a:lnL w="12700" cap="flat" cmpd="sng" algn="ctr">
                      <a:noFill/>
                      <a:prstDash val="solid"/>
                      <a:round/>
                      <a:headEnd type="none" w="med" len="med"/>
                      <a:tailEnd type="none" w="med" len="med"/>
                    </a:lnL>
                    <a:lnR>
                      <a:noFill/>
                    </a:lnR>
                    <a:lnT w="12700" cap="flat" cmpd="sng" algn="ctr">
                      <a:solidFill>
                        <a:schemeClr val="accent6">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151858">
                <a:tc>
                  <a:txBody>
                    <a:bodyPr/>
                    <a:lstStyle/>
                    <a:p>
                      <a:r>
                        <a:rPr lang="zh-TW" altLang="en-US" sz="900" b="0" kern="1200" baseline="0" dirty="0" smtClean="0">
                          <a:solidFill>
                            <a:schemeClr val="tx1"/>
                          </a:solidFill>
                          <a:latin typeface="+mn-lt"/>
                          <a:ea typeface="+mn-ea"/>
                          <a:cs typeface="+mn-cs"/>
                        </a:rPr>
                        <a:t>友佳實業香港有限公司</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bg1"/>
                    </a:solidFill>
                  </a:tcPr>
                </a:tc>
              </a:tr>
              <a:tr h="151858">
                <a:tc>
                  <a:txBody>
                    <a:bodyPr/>
                    <a:lstStyle/>
                    <a:p>
                      <a:r>
                        <a:rPr lang="zh-TW" altLang="en-US" sz="900" b="0" kern="1200" baseline="0" dirty="0" smtClean="0">
                          <a:solidFill>
                            <a:schemeClr val="tx1"/>
                          </a:solidFill>
                          <a:latin typeface="+mn-lt"/>
                          <a:ea typeface="+mn-ea"/>
                          <a:cs typeface="+mn-cs"/>
                        </a:rPr>
                        <a:t>友佳國際控股有限公司</a:t>
                      </a:r>
                      <a:r>
                        <a:rPr lang="en-US" altLang="zh-TW" sz="900" b="0" kern="1200" baseline="0" dirty="0" smtClean="0">
                          <a:solidFill>
                            <a:schemeClr val="tx1"/>
                          </a:solidFill>
                          <a:latin typeface="+mn-lt"/>
                          <a:ea typeface="+mn-ea"/>
                          <a:cs typeface="+mn-cs"/>
                        </a:rPr>
                        <a:t> </a:t>
                      </a:r>
                      <a:endParaRPr lang="zh-TW" altLang="en-US" sz="900" b="0"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bg1"/>
                    </a:solidFill>
                  </a:tcPr>
                </a:tc>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964852713"/>
              </p:ext>
            </p:extLst>
          </p:nvPr>
        </p:nvGraphicFramePr>
        <p:xfrm>
          <a:off x="179512" y="476672"/>
          <a:ext cx="2160000" cy="5389240"/>
        </p:xfrm>
        <a:graphic>
          <a:graphicData uri="http://schemas.openxmlformats.org/drawingml/2006/table">
            <a:tbl>
              <a:tblPr firstRow="1" bandRow="1">
                <a:tableStyleId>{8FD4443E-F989-4FC4-A0C8-D5A2AF1F390B}</a:tableStyleId>
              </a:tblPr>
              <a:tblGrid>
                <a:gridCol w="2160000"/>
              </a:tblGrid>
              <a:tr h="360040">
                <a:tc>
                  <a:txBody>
                    <a:bodyPr/>
                    <a:lstStyle/>
                    <a:p>
                      <a:pPr algn="ctr"/>
                      <a:r>
                        <a:rPr lang="zh-TW" altLang="en-US" sz="1600" dirty="0" smtClean="0"/>
                        <a:t>台灣</a:t>
                      </a:r>
                      <a:r>
                        <a:rPr lang="en-US" altLang="zh-TW" sz="1600" dirty="0" smtClean="0"/>
                        <a:t>   [ 21 ]</a:t>
                      </a:r>
                      <a:endParaRPr lang="zh-TW" altLang="en-US" sz="1600" dirty="0"/>
                    </a:p>
                  </a:txBody>
                  <a:tcPr anchor="ctr">
                    <a:lnL w="12700" cap="flat" cmpd="sng" algn="ctr">
                      <a:solidFill>
                        <a:schemeClr val="bg1"/>
                      </a:solidFill>
                      <a:prstDash val="solid"/>
                      <a:round/>
                      <a:headEnd type="none" w="med" len="med"/>
                      <a:tailEnd type="none" w="med" len="med"/>
                    </a:lnL>
                    <a:solidFill>
                      <a:srgbClr val="00CC00"/>
                    </a:solidFill>
                  </a:tcPr>
                </a:tc>
              </a:tr>
              <a:tr h="225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900" b="0" kern="1200" dirty="0" smtClean="0">
                          <a:solidFill>
                            <a:schemeClr val="tx1"/>
                          </a:solidFill>
                          <a:latin typeface="+mn-lt"/>
                          <a:ea typeface="+mn-ea"/>
                          <a:cs typeface="+mn-cs"/>
                        </a:rPr>
                        <a:t>友嘉實業 </a:t>
                      </a:r>
                      <a:r>
                        <a:rPr lang="en-US" altLang="zh-TW" sz="900" b="0" kern="1200" dirty="0" smtClean="0">
                          <a:solidFill>
                            <a:schemeClr val="tx1"/>
                          </a:solidFill>
                          <a:latin typeface="+mn-lt"/>
                          <a:ea typeface="+mn-ea"/>
                          <a:cs typeface="+mn-cs"/>
                        </a:rPr>
                        <a:t>(</a:t>
                      </a:r>
                      <a:r>
                        <a:rPr lang="zh-TW" altLang="en-US" sz="900" b="0" kern="1200" dirty="0" smtClean="0">
                          <a:solidFill>
                            <a:schemeClr val="tx1"/>
                          </a:solidFill>
                          <a:latin typeface="+mn-lt"/>
                          <a:ea typeface="+mn-ea"/>
                          <a:cs typeface="+mn-cs"/>
                        </a:rPr>
                        <a:t>工具機，電梯，停車設備</a:t>
                      </a:r>
                      <a:r>
                        <a:rPr lang="en-US" altLang="zh-TW" sz="900" b="0" kern="1200" dirty="0" smtClean="0">
                          <a:solidFill>
                            <a:schemeClr val="tx1"/>
                          </a:solidFill>
                          <a:latin typeface="+mn-lt"/>
                          <a:ea typeface="+mn-ea"/>
                          <a:cs typeface="+mn-cs"/>
                        </a:rPr>
                        <a:t>)</a:t>
                      </a:r>
                      <a:endParaRPr lang="zh-TW" altLang="en-US" sz="900" b="0" kern="1200" dirty="0" smtClean="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900" b="0" kern="1200" dirty="0" smtClean="0">
                          <a:solidFill>
                            <a:schemeClr val="tx1"/>
                          </a:solidFill>
                          <a:latin typeface="+mn-lt"/>
                          <a:ea typeface="+mn-ea"/>
                          <a:cs typeface="+mn-cs"/>
                        </a:rPr>
                        <a:t>友佳國際控股</a:t>
                      </a: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台灣麗偉 </a:t>
                      </a:r>
                      <a:r>
                        <a:rPr lang="en-US" altLang="zh-TW" sz="900" b="0" kern="1200" dirty="0" smtClean="0">
                          <a:solidFill>
                            <a:schemeClr val="tx1"/>
                          </a:solidFill>
                          <a:latin typeface="+mn-lt"/>
                          <a:ea typeface="+mn-ea"/>
                          <a:cs typeface="+mn-cs"/>
                        </a:rPr>
                        <a:t>(</a:t>
                      </a:r>
                      <a:r>
                        <a:rPr lang="zh-TW" altLang="en-US" sz="900" b="0" kern="1200" dirty="0" smtClean="0">
                          <a:solidFill>
                            <a:schemeClr val="tx1"/>
                          </a:solidFill>
                          <a:latin typeface="+mn-lt"/>
                          <a:ea typeface="+mn-ea"/>
                          <a:cs typeface="+mn-cs"/>
                        </a:rPr>
                        <a:t>工具機廠</a:t>
                      </a:r>
                      <a:r>
                        <a:rPr lang="en-US" altLang="zh-TW" sz="900" b="0" kern="1200" dirty="0" smtClean="0">
                          <a:solidFill>
                            <a:schemeClr val="tx1"/>
                          </a:solidFill>
                          <a:latin typeface="+mn-lt"/>
                          <a:ea typeface="+mn-ea"/>
                          <a:cs typeface="+mn-cs"/>
                        </a:rPr>
                        <a:t>)</a:t>
                      </a: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松穎機械 </a:t>
                      </a:r>
                      <a:r>
                        <a:rPr lang="en-US" altLang="zh-TW" sz="900" b="0" kern="1200" dirty="0" smtClean="0">
                          <a:solidFill>
                            <a:schemeClr val="tx1"/>
                          </a:solidFill>
                          <a:latin typeface="+mn-lt"/>
                          <a:ea typeface="+mn-ea"/>
                          <a:cs typeface="+mn-cs"/>
                        </a:rPr>
                        <a:t> (</a:t>
                      </a:r>
                      <a:r>
                        <a:rPr lang="zh-TW" altLang="en-US" sz="900" b="0" kern="1200" dirty="0" smtClean="0">
                          <a:solidFill>
                            <a:schemeClr val="tx1"/>
                          </a:solidFill>
                          <a:latin typeface="+mn-lt"/>
                          <a:ea typeface="+mn-ea"/>
                          <a:cs typeface="+mn-cs"/>
                        </a:rPr>
                        <a:t>工具機廠</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眾程科技 </a:t>
                      </a:r>
                      <a:r>
                        <a:rPr lang="en-US" altLang="zh-TW" sz="900" b="0" kern="1200" dirty="0" smtClean="0">
                          <a:solidFill>
                            <a:schemeClr val="tx1"/>
                          </a:solidFill>
                          <a:latin typeface="+mn-lt"/>
                          <a:ea typeface="+mn-ea"/>
                          <a:cs typeface="+mn-cs"/>
                        </a:rPr>
                        <a:t> (</a:t>
                      </a:r>
                      <a:r>
                        <a:rPr lang="zh-TW" altLang="en-US" sz="900" b="0" kern="1200" dirty="0" smtClean="0">
                          <a:solidFill>
                            <a:schemeClr val="tx1"/>
                          </a:solidFill>
                          <a:latin typeface="+mn-lt"/>
                          <a:ea typeface="+mn-ea"/>
                          <a:cs typeface="+mn-cs"/>
                        </a:rPr>
                        <a:t>工具機廠</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勝傑工業  </a:t>
                      </a:r>
                      <a:r>
                        <a:rPr lang="en-US" altLang="zh-TW" sz="900" b="0" kern="1200" dirty="0" smtClean="0">
                          <a:solidFill>
                            <a:schemeClr val="tx1"/>
                          </a:solidFill>
                          <a:latin typeface="+mn-lt"/>
                          <a:ea typeface="+mn-ea"/>
                          <a:cs typeface="+mn-cs"/>
                        </a:rPr>
                        <a:t>(</a:t>
                      </a:r>
                      <a:r>
                        <a:rPr lang="zh-TW" altLang="en-US" sz="900" b="0" kern="1200" dirty="0" smtClean="0">
                          <a:solidFill>
                            <a:schemeClr val="tx1"/>
                          </a:solidFill>
                          <a:latin typeface="+mn-lt"/>
                          <a:ea typeface="+mn-ea"/>
                          <a:cs typeface="+mn-cs"/>
                        </a:rPr>
                        <a:t>工具機廠</a:t>
                      </a:r>
                      <a:r>
                        <a:rPr lang="en-US" altLang="zh-TW" sz="900" b="0" kern="1200" dirty="0" smtClean="0">
                          <a:solidFill>
                            <a:schemeClr val="tx1"/>
                          </a:solidFill>
                          <a:latin typeface="+mn-lt"/>
                          <a:ea typeface="+mn-ea"/>
                          <a:cs typeface="+mn-cs"/>
                        </a:rPr>
                        <a:t>)</a:t>
                      </a:r>
                      <a:r>
                        <a:rPr lang="zh-TW" altLang="en-US" sz="900" b="0" kern="1200" dirty="0" smtClean="0">
                          <a:solidFill>
                            <a:schemeClr val="tx1"/>
                          </a:solidFill>
                          <a:latin typeface="+mn-lt"/>
                          <a:ea typeface="+mn-ea"/>
                          <a:cs typeface="+mn-cs"/>
                        </a:rPr>
                        <a:t> </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和井田友嘉精機 </a:t>
                      </a:r>
                      <a:r>
                        <a:rPr lang="en-US" altLang="zh-TW" sz="900" b="0" kern="1200" dirty="0" smtClean="0">
                          <a:solidFill>
                            <a:schemeClr val="tx1"/>
                          </a:solidFill>
                          <a:latin typeface="+mn-lt"/>
                          <a:ea typeface="+mn-ea"/>
                          <a:cs typeface="+mn-cs"/>
                        </a:rPr>
                        <a:t>(</a:t>
                      </a:r>
                      <a:r>
                        <a:rPr lang="zh-TW" altLang="en-US" sz="900" b="0" kern="1200" dirty="0" smtClean="0">
                          <a:solidFill>
                            <a:schemeClr val="tx1"/>
                          </a:solidFill>
                          <a:latin typeface="+mn-lt"/>
                          <a:ea typeface="+mn-ea"/>
                          <a:cs typeface="+mn-cs"/>
                        </a:rPr>
                        <a:t>工具機 廠</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900" b="0" kern="1200" dirty="0" smtClean="0">
                          <a:solidFill>
                            <a:schemeClr val="tx1"/>
                          </a:solidFill>
                          <a:latin typeface="+mn-lt"/>
                          <a:ea typeface="+mn-ea"/>
                          <a:cs typeface="+mn-cs"/>
                        </a:rPr>
                        <a:t>榮光機械 </a:t>
                      </a:r>
                      <a:r>
                        <a:rPr lang="en-US" altLang="zh-TW" sz="900" b="0" kern="1200" dirty="0" smtClean="0">
                          <a:solidFill>
                            <a:schemeClr val="tx1"/>
                          </a:solidFill>
                          <a:latin typeface="+mn-lt"/>
                          <a:ea typeface="+mn-ea"/>
                          <a:cs typeface="+mn-cs"/>
                        </a:rPr>
                        <a:t>(</a:t>
                      </a:r>
                      <a:r>
                        <a:rPr lang="zh-TW" altLang="en-US" sz="900" b="0" kern="1200" dirty="0" smtClean="0">
                          <a:solidFill>
                            <a:schemeClr val="tx1"/>
                          </a:solidFill>
                          <a:latin typeface="+mn-lt"/>
                          <a:ea typeface="+mn-ea"/>
                          <a:cs typeface="+mn-cs"/>
                        </a:rPr>
                        <a:t>工具機廠</a:t>
                      </a:r>
                      <a:r>
                        <a:rPr lang="en-US" altLang="zh-TW" sz="900" b="0" kern="1200" dirty="0" smtClean="0">
                          <a:solidFill>
                            <a:schemeClr val="tx1"/>
                          </a:solidFill>
                          <a:latin typeface="+mn-lt"/>
                          <a:ea typeface="+mn-ea"/>
                          <a:cs typeface="+mn-cs"/>
                        </a:rPr>
                        <a:t>) )</a:t>
                      </a:r>
                      <a:endParaRPr lang="zh-TW" altLang="en-US" sz="900" b="0" kern="1200" dirty="0" smtClean="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友銓電子 </a:t>
                      </a:r>
                      <a:r>
                        <a:rPr lang="en-US" altLang="zh-TW" sz="900" b="0" kern="1200" dirty="0" smtClean="0">
                          <a:solidFill>
                            <a:schemeClr val="tx1"/>
                          </a:solidFill>
                          <a:latin typeface="+mn-lt"/>
                          <a:ea typeface="+mn-ea"/>
                          <a:cs typeface="+mn-cs"/>
                        </a:rPr>
                        <a:t>(PCB</a:t>
                      </a:r>
                      <a:r>
                        <a:rPr lang="zh-TW" altLang="en-US" sz="900" b="0" kern="1200" dirty="0" smtClean="0">
                          <a:solidFill>
                            <a:schemeClr val="tx1"/>
                          </a:solidFill>
                          <a:latin typeface="+mn-lt"/>
                          <a:ea typeface="+mn-ea"/>
                          <a:cs typeface="+mn-cs"/>
                        </a:rPr>
                        <a:t>廠</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日翔軟板</a:t>
                      </a:r>
                      <a:r>
                        <a:rPr lang="en-US" altLang="zh-TW" sz="900" b="0" kern="1200" dirty="0" smtClean="0">
                          <a:solidFill>
                            <a:schemeClr val="tx1"/>
                          </a:solidFill>
                          <a:latin typeface="+mn-lt"/>
                          <a:ea typeface="+mn-ea"/>
                          <a:cs typeface="+mn-cs"/>
                        </a:rPr>
                        <a:t> (PCB</a:t>
                      </a:r>
                      <a:r>
                        <a:rPr lang="zh-TW" altLang="en-US" sz="900" b="0" kern="1200" dirty="0" smtClean="0">
                          <a:solidFill>
                            <a:schemeClr val="tx1"/>
                          </a:solidFill>
                          <a:latin typeface="+mn-lt"/>
                          <a:ea typeface="+mn-ea"/>
                          <a:cs typeface="+mn-cs"/>
                        </a:rPr>
                        <a:t>軟板廠</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彩樂電子</a:t>
                      </a:r>
                      <a:r>
                        <a:rPr lang="en-US" altLang="zh-TW" sz="900" b="0" kern="1200" dirty="0" smtClean="0">
                          <a:solidFill>
                            <a:schemeClr val="tx1"/>
                          </a:solidFill>
                          <a:latin typeface="+mn-lt"/>
                          <a:ea typeface="+mn-ea"/>
                          <a:cs typeface="+mn-cs"/>
                        </a:rPr>
                        <a:t> (LCD TV)</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友嘉國際</a:t>
                      </a:r>
                      <a:r>
                        <a:rPr lang="en-US" altLang="zh-TW" sz="900" b="0" kern="1200" dirty="0" smtClean="0">
                          <a:solidFill>
                            <a:schemeClr val="tx1"/>
                          </a:solidFill>
                          <a:latin typeface="+mn-lt"/>
                          <a:ea typeface="+mn-ea"/>
                          <a:cs typeface="+mn-cs"/>
                        </a:rPr>
                        <a:t>  (TFT TV)</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友佳精工</a:t>
                      </a:r>
                      <a:r>
                        <a:rPr lang="en-US" altLang="zh-TW" sz="900" b="0" kern="1200" dirty="0" smtClean="0">
                          <a:solidFill>
                            <a:schemeClr val="tx1"/>
                          </a:solidFill>
                          <a:latin typeface="+mn-lt"/>
                          <a:ea typeface="+mn-ea"/>
                          <a:cs typeface="+mn-cs"/>
                        </a:rPr>
                        <a:t>  (</a:t>
                      </a:r>
                      <a:r>
                        <a:rPr lang="zh-TW" altLang="en-US" sz="900" b="0" kern="1200" dirty="0" smtClean="0">
                          <a:solidFill>
                            <a:schemeClr val="tx1"/>
                          </a:solidFill>
                          <a:latin typeface="+mn-lt"/>
                          <a:ea typeface="+mn-ea"/>
                          <a:cs typeface="+mn-cs"/>
                        </a:rPr>
                        <a:t>建築五金廠</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岩田友嘉機械</a:t>
                      </a:r>
                      <a:r>
                        <a:rPr lang="en-US" altLang="zh-TW" sz="900" b="0" kern="1200" dirty="0" smtClean="0">
                          <a:solidFill>
                            <a:schemeClr val="tx1"/>
                          </a:solidFill>
                          <a:latin typeface="+mn-lt"/>
                          <a:ea typeface="+mn-ea"/>
                          <a:cs typeface="+mn-cs"/>
                        </a:rPr>
                        <a:t>  (</a:t>
                      </a:r>
                      <a:r>
                        <a:rPr lang="zh-TW" altLang="en-US" sz="900" b="0" kern="1200" dirty="0" smtClean="0">
                          <a:solidFill>
                            <a:schemeClr val="tx1"/>
                          </a:solidFill>
                          <a:latin typeface="+mn-lt"/>
                          <a:ea typeface="+mn-ea"/>
                          <a:cs typeface="+mn-cs"/>
                        </a:rPr>
                        <a:t>塗裝設備廠</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友迦工業</a:t>
                      </a:r>
                      <a:r>
                        <a:rPr lang="en-US" altLang="zh-TW" sz="900" b="0" kern="1200" dirty="0" smtClean="0">
                          <a:solidFill>
                            <a:schemeClr val="tx1"/>
                          </a:solidFill>
                          <a:latin typeface="+mn-lt"/>
                          <a:ea typeface="+mn-ea"/>
                          <a:cs typeface="+mn-cs"/>
                        </a:rPr>
                        <a:t> </a:t>
                      </a:r>
                      <a:r>
                        <a:rPr lang="zh-TW" altLang="en-US" sz="900" b="0" kern="1200" dirty="0" smtClean="0">
                          <a:solidFill>
                            <a:schemeClr val="tx1"/>
                          </a:solidFill>
                          <a:latin typeface="+mn-lt"/>
                          <a:ea typeface="+mn-ea"/>
                          <a:cs typeface="+mn-cs"/>
                        </a:rPr>
                        <a:t> </a:t>
                      </a:r>
                      <a:r>
                        <a:rPr lang="en-US" altLang="zh-TW" sz="900" b="0" kern="1200" dirty="0" smtClean="0">
                          <a:solidFill>
                            <a:schemeClr val="tx1"/>
                          </a:solidFill>
                          <a:latin typeface="+mn-lt"/>
                          <a:ea typeface="+mn-ea"/>
                          <a:cs typeface="+mn-cs"/>
                        </a:rPr>
                        <a:t>(</a:t>
                      </a:r>
                      <a:r>
                        <a:rPr lang="zh-TW" altLang="en-US" sz="900" b="0" kern="1200" dirty="0" smtClean="0">
                          <a:solidFill>
                            <a:schemeClr val="tx1"/>
                          </a:solidFill>
                          <a:latin typeface="+mn-lt"/>
                          <a:ea typeface="+mn-ea"/>
                          <a:cs typeface="+mn-cs"/>
                        </a:rPr>
                        <a:t>傳動元件廠</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900" b="0" kern="1200" dirty="0" smtClean="0">
                          <a:solidFill>
                            <a:schemeClr val="tx1"/>
                          </a:solidFill>
                          <a:latin typeface="+mn-lt"/>
                          <a:ea typeface="+mn-ea"/>
                          <a:cs typeface="+mn-cs"/>
                        </a:rPr>
                        <a:t>巨嘉電子</a:t>
                      </a:r>
                      <a:r>
                        <a:rPr lang="en-US" altLang="zh-TW" sz="900" b="0" kern="1200" dirty="0" smtClean="0">
                          <a:solidFill>
                            <a:schemeClr val="tx1"/>
                          </a:solidFill>
                          <a:latin typeface="+mn-lt"/>
                          <a:ea typeface="+mn-ea"/>
                          <a:cs typeface="+mn-cs"/>
                        </a:rPr>
                        <a:t> (TFT TV)</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900" b="0" kern="1200" dirty="0" smtClean="0">
                          <a:solidFill>
                            <a:schemeClr val="tx1"/>
                          </a:solidFill>
                          <a:latin typeface="+mn-lt"/>
                          <a:ea typeface="+mn-ea"/>
                          <a:cs typeface="+mn-cs"/>
                        </a:rPr>
                        <a:t>金弘科技 </a:t>
                      </a:r>
                      <a:r>
                        <a:rPr lang="en-US" altLang="zh-TW" sz="900" b="0" kern="1200" dirty="0" smtClean="0">
                          <a:solidFill>
                            <a:schemeClr val="tx1"/>
                          </a:solidFill>
                          <a:latin typeface="+mn-lt"/>
                          <a:ea typeface="+mn-ea"/>
                          <a:cs typeface="+mn-cs"/>
                        </a:rPr>
                        <a:t>(LED</a:t>
                      </a:r>
                      <a:r>
                        <a:rPr lang="zh-TW" altLang="en-US" sz="900" b="0" kern="1200" dirty="0" smtClean="0">
                          <a:solidFill>
                            <a:schemeClr val="tx1"/>
                          </a:solidFill>
                          <a:latin typeface="+mn-lt"/>
                          <a:ea typeface="+mn-ea"/>
                          <a:cs typeface="+mn-cs"/>
                        </a:rPr>
                        <a:t>照明</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友晁能源材料</a:t>
                      </a:r>
                      <a:r>
                        <a:rPr lang="en-US" altLang="zh-TW" sz="900" b="0" kern="1200" dirty="0" smtClean="0">
                          <a:solidFill>
                            <a:schemeClr val="tx1"/>
                          </a:solidFill>
                          <a:latin typeface="+mn-lt"/>
                          <a:ea typeface="+mn-ea"/>
                          <a:cs typeface="+mn-cs"/>
                        </a:rPr>
                        <a:t> </a:t>
                      </a:r>
                      <a:r>
                        <a:rPr lang="zh-TW" altLang="en-US" sz="900" b="0" kern="1200" dirty="0" smtClean="0">
                          <a:solidFill>
                            <a:schemeClr val="tx1"/>
                          </a:solidFill>
                          <a:latin typeface="+mn-lt"/>
                          <a:ea typeface="+mn-ea"/>
                          <a:cs typeface="+mn-cs"/>
                        </a:rPr>
                        <a:t> </a:t>
                      </a:r>
                      <a:r>
                        <a:rPr lang="en-US" altLang="zh-TW" sz="900" b="0" kern="1200" dirty="0" smtClean="0">
                          <a:solidFill>
                            <a:schemeClr val="tx1"/>
                          </a:solidFill>
                          <a:latin typeface="+mn-lt"/>
                          <a:ea typeface="+mn-ea"/>
                          <a:cs typeface="+mn-cs"/>
                        </a:rPr>
                        <a:t>(</a:t>
                      </a:r>
                      <a:r>
                        <a:rPr lang="zh-TW" altLang="en-US" sz="900" b="0" kern="1200" dirty="0" smtClean="0">
                          <a:solidFill>
                            <a:schemeClr val="tx1"/>
                          </a:solidFill>
                          <a:latin typeface="+mn-lt"/>
                          <a:ea typeface="+mn-ea"/>
                          <a:cs typeface="+mn-cs"/>
                        </a:rPr>
                        <a:t>太陽能導電膠</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政美應用 </a:t>
                      </a:r>
                      <a:r>
                        <a:rPr lang="en-US" altLang="zh-TW" sz="900" b="0" kern="1200" dirty="0" smtClean="0">
                          <a:solidFill>
                            <a:schemeClr val="tx1"/>
                          </a:solidFill>
                          <a:latin typeface="+mn-lt"/>
                          <a:ea typeface="+mn-ea"/>
                          <a:cs typeface="+mn-cs"/>
                        </a:rPr>
                        <a:t> (</a:t>
                      </a:r>
                      <a:r>
                        <a:rPr lang="zh-TW" altLang="en-US" sz="900" b="0" kern="1200" dirty="0" smtClean="0">
                          <a:solidFill>
                            <a:schemeClr val="tx1"/>
                          </a:solidFill>
                          <a:latin typeface="+mn-lt"/>
                          <a:ea typeface="+mn-ea"/>
                          <a:cs typeface="+mn-cs"/>
                        </a:rPr>
                        <a:t>半導體 </a:t>
                      </a:r>
                      <a:r>
                        <a:rPr lang="en-US" altLang="zh-TW" sz="900" b="0" kern="1200" dirty="0" smtClean="0">
                          <a:solidFill>
                            <a:schemeClr val="tx1"/>
                          </a:solidFill>
                          <a:latin typeface="+mn-lt"/>
                          <a:ea typeface="+mn-ea"/>
                          <a:cs typeface="+mn-cs"/>
                        </a:rPr>
                        <a:t>LED wafer</a:t>
                      </a:r>
                      <a:r>
                        <a:rPr lang="zh-TW" altLang="en-US" sz="900" b="0" kern="1200" dirty="0" smtClean="0">
                          <a:solidFill>
                            <a:schemeClr val="tx1"/>
                          </a:solidFill>
                          <a:latin typeface="+mn-lt"/>
                          <a:ea typeface="+mn-ea"/>
                          <a:cs typeface="+mn-cs"/>
                        </a:rPr>
                        <a:t> 檢測設備</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佳鎂科技 </a:t>
                      </a:r>
                      <a:r>
                        <a:rPr lang="en-US" altLang="zh-TW" sz="900" b="0" kern="1200" dirty="0" smtClean="0">
                          <a:solidFill>
                            <a:schemeClr val="tx1"/>
                          </a:solidFill>
                          <a:latin typeface="+mn-lt"/>
                          <a:ea typeface="+mn-ea"/>
                          <a:cs typeface="+mn-cs"/>
                        </a:rPr>
                        <a:t>(</a:t>
                      </a:r>
                      <a:r>
                        <a:rPr lang="zh-TW" altLang="en-US" sz="900" b="0" kern="1200" dirty="0" smtClean="0">
                          <a:solidFill>
                            <a:schemeClr val="tx1"/>
                          </a:solidFill>
                          <a:latin typeface="+mn-lt"/>
                          <a:ea typeface="+mn-ea"/>
                          <a:cs typeface="+mn-cs"/>
                        </a:rPr>
                        <a:t>綠能鎂鍛造</a:t>
                      </a:r>
                      <a:r>
                        <a:rPr lang="en-US" altLang="zh-TW" sz="900" b="0" kern="1200" dirty="0" smtClean="0">
                          <a:solidFill>
                            <a:schemeClr val="tx1"/>
                          </a:solidFill>
                          <a:latin typeface="+mn-lt"/>
                          <a:ea typeface="+mn-ea"/>
                          <a:cs typeface="+mn-cs"/>
                        </a:rPr>
                        <a:t>)</a:t>
                      </a:r>
                      <a:endParaRPr lang="zh-TW" altLang="en-US" sz="900" b="0" kern="120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r>
                        <a:rPr lang="zh-TW" altLang="en-US" sz="900" b="0" kern="1200" dirty="0" smtClean="0">
                          <a:solidFill>
                            <a:schemeClr val="tx1"/>
                          </a:solidFill>
                          <a:latin typeface="+mn-lt"/>
                          <a:ea typeface="+mn-ea"/>
                          <a:cs typeface="+mn-cs"/>
                        </a:rPr>
                        <a:t>友嘉半導體</a:t>
                      </a:r>
                      <a:r>
                        <a:rPr lang="en-US" altLang="zh-TW" sz="900" b="0" kern="1200" dirty="0" smtClean="0">
                          <a:solidFill>
                            <a:schemeClr val="tx1"/>
                          </a:solidFill>
                          <a:latin typeface="+mn-lt"/>
                          <a:ea typeface="+mn-ea"/>
                          <a:cs typeface="+mn-cs"/>
                        </a:rPr>
                        <a:t>(</a:t>
                      </a:r>
                      <a:r>
                        <a:rPr lang="zh-TW" altLang="en-US" sz="900" b="0" kern="1200" dirty="0" smtClean="0">
                          <a:solidFill>
                            <a:schemeClr val="tx1"/>
                          </a:solidFill>
                          <a:latin typeface="+mn-lt"/>
                          <a:ea typeface="+mn-ea"/>
                          <a:cs typeface="+mn-cs"/>
                        </a:rPr>
                        <a:t>晶圓研磨設備</a:t>
                      </a:r>
                      <a:r>
                        <a:rPr lang="en-US" altLang="zh-TW" sz="900" b="0" kern="1200" dirty="0" smtClean="0">
                          <a:solidFill>
                            <a:schemeClr val="tx1"/>
                          </a:solidFill>
                          <a:latin typeface="+mn-lt"/>
                          <a:ea typeface="+mn-ea"/>
                          <a:cs typeface="+mn-cs"/>
                        </a:rPr>
                        <a:t>)</a:t>
                      </a:r>
                      <a:endParaRPr lang="zh-TW" altLang="en-US" sz="900" b="0" kern="1200" dirty="0" smtClean="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r h="225821">
                <a:tc>
                  <a:txBody>
                    <a:bodyPr/>
                    <a:lstStyle/>
                    <a:p>
                      <a:endParaRPr lang="zh-TW" altLang="en-US" sz="900" b="0" kern="1200" dirty="0" smtClean="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r>
            </a:tbl>
          </a:graphicData>
        </a:graphic>
      </p:graphicFrame>
      <p:sp>
        <p:nvSpPr>
          <p:cNvPr id="14" name="圓角矩形 13"/>
          <p:cNvSpPr/>
          <p:nvPr/>
        </p:nvSpPr>
        <p:spPr>
          <a:xfrm>
            <a:off x="1907699" y="1157468"/>
            <a:ext cx="432000" cy="180000"/>
          </a:xfrm>
          <a:prstGeom prst="roundRect">
            <a:avLst/>
          </a:prstGeom>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altLang="zh-TW" sz="1000" b="1" dirty="0" smtClean="0"/>
              <a:t>Listed</a:t>
            </a:r>
          </a:p>
        </p:txBody>
      </p:sp>
      <p:sp>
        <p:nvSpPr>
          <p:cNvPr id="15" name="圓角矩形 14"/>
          <p:cNvSpPr/>
          <p:nvPr/>
        </p:nvSpPr>
        <p:spPr>
          <a:xfrm>
            <a:off x="1907699" y="2761472"/>
            <a:ext cx="432000" cy="180000"/>
          </a:xfrm>
          <a:prstGeom prst="roundRect">
            <a:avLst/>
          </a:prstGeom>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altLang="zh-TW" sz="1000" b="1" dirty="0" smtClean="0"/>
              <a:t>Listed</a:t>
            </a:r>
          </a:p>
        </p:txBody>
      </p:sp>
      <p:sp>
        <p:nvSpPr>
          <p:cNvPr id="21" name="圓角矩形 20"/>
          <p:cNvSpPr/>
          <p:nvPr/>
        </p:nvSpPr>
        <p:spPr>
          <a:xfrm>
            <a:off x="4139952" y="5949280"/>
            <a:ext cx="432000" cy="180000"/>
          </a:xfrm>
          <a:prstGeom prst="roundRect">
            <a:avLst/>
          </a:prstGeom>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altLang="zh-TW" sz="1000" b="1" dirty="0" smtClean="0"/>
              <a:t>Listed</a:t>
            </a:r>
          </a:p>
        </p:txBody>
      </p:sp>
      <p:graphicFrame>
        <p:nvGraphicFramePr>
          <p:cNvPr id="4" name="表格 3"/>
          <p:cNvGraphicFramePr>
            <a:graphicFrameLocks noGrp="1"/>
          </p:cNvGraphicFramePr>
          <p:nvPr>
            <p:extLst>
              <p:ext uri="{D42A27DB-BD31-4B8C-83A1-F6EECF244321}">
                <p14:modId xmlns:p14="http://schemas.microsoft.com/office/powerpoint/2010/main" val="3685118100"/>
              </p:ext>
            </p:extLst>
          </p:nvPr>
        </p:nvGraphicFramePr>
        <p:xfrm>
          <a:off x="6876256" y="4581128"/>
          <a:ext cx="2160000" cy="804664"/>
        </p:xfrm>
        <a:graphic>
          <a:graphicData uri="http://schemas.openxmlformats.org/drawingml/2006/table">
            <a:tbl>
              <a:tblPr firstRow="1" bandRow="1">
                <a:tableStyleId>{37CE84F3-28C3-443E-9E96-99CF82512B78}</a:tableStyleId>
              </a:tblPr>
              <a:tblGrid>
                <a:gridCol w="2160000"/>
              </a:tblGrid>
              <a:tr h="216000">
                <a:tc>
                  <a:txBody>
                    <a:bodyPr/>
                    <a:lstStyle/>
                    <a:p>
                      <a:pPr algn="ctr"/>
                      <a:r>
                        <a:rPr lang="zh-TW" altLang="en-US" sz="1600" b="1" dirty="0" smtClean="0">
                          <a:solidFill>
                            <a:schemeClr val="tx1"/>
                          </a:solidFill>
                          <a:latin typeface="+mn-lt"/>
                          <a:ea typeface="Arial Unicode MS" pitchFamily="34" charset="-120"/>
                          <a:cs typeface="Arial Unicode MS" pitchFamily="34" charset="-120"/>
                        </a:rPr>
                        <a:t>印度</a:t>
                      </a:r>
                      <a:r>
                        <a:rPr lang="en-US" altLang="zh-TW" sz="1600" b="1" dirty="0" smtClean="0">
                          <a:solidFill>
                            <a:schemeClr val="tx1"/>
                          </a:solidFill>
                          <a:latin typeface="+mn-lt"/>
                          <a:ea typeface="Arial Unicode MS" pitchFamily="34" charset="-120"/>
                          <a:cs typeface="Arial Unicode MS" pitchFamily="34" charset="-120"/>
                        </a:rPr>
                        <a:t> [2]</a:t>
                      </a:r>
                      <a:endParaRPr lang="zh-TW" altLang="en-US" sz="1600" b="1" dirty="0">
                        <a:solidFill>
                          <a:schemeClr val="tx1"/>
                        </a:solidFill>
                        <a:latin typeface="+mn-lt"/>
                        <a:ea typeface="Arial Unicode MS" pitchFamily="34" charset="-120"/>
                        <a:cs typeface="Arial Unicode MS" pitchFamily="34" charset="-120"/>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r>
              <a:tr h="2407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b="0" kern="1200" baseline="0" dirty="0" smtClean="0">
                          <a:solidFill>
                            <a:schemeClr val="tx1"/>
                          </a:solidFill>
                          <a:latin typeface="+mn-lt"/>
                          <a:ea typeface="+mn-ea"/>
                          <a:cs typeface="+mn-cs"/>
                        </a:rPr>
                        <a:t>FEELER COSMOS (</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b="0" kern="1200" baseline="0" dirty="0" smtClean="0">
                          <a:solidFill>
                            <a:schemeClr val="tx1"/>
                          </a:solidFill>
                          <a:latin typeface="+mn-lt"/>
                          <a:ea typeface="+mn-ea"/>
                          <a:cs typeface="+mn-cs"/>
                        </a:rPr>
                        <a:t>Mag Bangalore (Machine Tool)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522816872"/>
              </p:ext>
            </p:extLst>
          </p:nvPr>
        </p:nvGraphicFramePr>
        <p:xfrm>
          <a:off x="6880408" y="3458184"/>
          <a:ext cx="2160000" cy="1117800"/>
        </p:xfrm>
        <a:graphic>
          <a:graphicData uri="http://schemas.openxmlformats.org/drawingml/2006/table">
            <a:tbl>
              <a:tblPr firstRow="1" bandRow="1">
                <a:tableStyleId>{37CE84F3-28C3-443E-9E96-99CF82512B78}</a:tableStyleId>
              </a:tblPr>
              <a:tblGrid>
                <a:gridCol w="2160000"/>
              </a:tblGrid>
              <a:tr h="432000">
                <a:tc>
                  <a:txBody>
                    <a:bodyPr/>
                    <a:lstStyle/>
                    <a:p>
                      <a:pPr algn="ctr"/>
                      <a:r>
                        <a:rPr lang="zh-TW" altLang="en-US" sz="1600" b="1" dirty="0" smtClean="0">
                          <a:solidFill>
                            <a:schemeClr val="bg1"/>
                          </a:solidFill>
                          <a:latin typeface="+mn-lt"/>
                          <a:ea typeface="Arial Unicode MS" pitchFamily="34" charset="-120"/>
                          <a:cs typeface="Arial Unicode MS" pitchFamily="34" charset="-120"/>
                        </a:rPr>
                        <a:t>韓國</a:t>
                      </a:r>
                      <a:r>
                        <a:rPr lang="en-US" altLang="zh-TW" sz="1600" b="1" dirty="0" smtClean="0">
                          <a:solidFill>
                            <a:schemeClr val="bg1"/>
                          </a:solidFill>
                          <a:latin typeface="+mn-lt"/>
                          <a:ea typeface="Arial Unicode MS" pitchFamily="34" charset="-120"/>
                          <a:cs typeface="Arial Unicode MS" pitchFamily="34" charset="-120"/>
                        </a:rPr>
                        <a:t> [3]</a:t>
                      </a:r>
                      <a:endParaRPr lang="zh-TW" altLang="en-US" sz="1600" b="1" dirty="0">
                        <a:solidFill>
                          <a:schemeClr val="bg1"/>
                        </a:solidFill>
                        <a:latin typeface="+mn-lt"/>
                        <a:ea typeface="Arial Unicode MS" pitchFamily="34" charset="-120"/>
                        <a:cs typeface="Arial Unicode MS" pitchFamily="34" charset="-12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FF"/>
                    </a:solidFill>
                  </a:tcPr>
                </a:tc>
              </a:tr>
              <a:tr h="216000">
                <a:tc>
                  <a:txBody>
                    <a:bodyPr/>
                    <a:lstStyle/>
                    <a:p>
                      <a:r>
                        <a:rPr lang="en-US" altLang="zh-TW" sz="900" b="0" kern="1200" baseline="0" dirty="0" smtClean="0">
                          <a:solidFill>
                            <a:schemeClr val="tx1"/>
                          </a:solidFill>
                          <a:latin typeface="+mn-lt"/>
                          <a:ea typeface="+mn-ea"/>
                          <a:cs typeface="+mn-cs"/>
                        </a:rPr>
                        <a:t>Takeuchi Co., Ltd. (PCB</a:t>
                      </a:r>
                      <a:r>
                        <a:rPr lang="zh-TW" altLang="en-US" sz="900" b="0" kern="1200" baseline="0" dirty="0" smtClean="0">
                          <a:solidFill>
                            <a:schemeClr val="tx1"/>
                          </a:solidFill>
                          <a:latin typeface="+mn-lt"/>
                          <a:ea typeface="+mn-ea"/>
                          <a:cs typeface="+mn-cs"/>
                        </a:rPr>
                        <a:t>雷射鑽孔機 </a:t>
                      </a:r>
                      <a:r>
                        <a:rPr lang="en-US" altLang="zh-TW" sz="900" b="0" kern="1200" baseline="0" dirty="0" smtClean="0">
                          <a:solidFill>
                            <a:schemeClr val="tx1"/>
                          </a:solidFill>
                          <a:latin typeface="+mn-lt"/>
                          <a:ea typeface="+mn-ea"/>
                          <a:cs typeface="+mn-cs"/>
                        </a:rPr>
                        <a:t>)</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6000">
                <a:tc>
                  <a:txBody>
                    <a:bodyPr/>
                    <a:lstStyle/>
                    <a:p>
                      <a:r>
                        <a:rPr lang="en-US" altLang="zh-TW" sz="900" b="0" kern="1200" baseline="0" dirty="0" smtClean="0">
                          <a:solidFill>
                            <a:schemeClr val="tx1"/>
                          </a:solidFill>
                          <a:latin typeface="+mn-lt"/>
                          <a:ea typeface="+mn-ea"/>
                          <a:cs typeface="+mn-cs"/>
                        </a:rPr>
                        <a:t>FFG DMC  (</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6000">
                <a:tc>
                  <a:txBody>
                    <a:bodyPr/>
                    <a:lstStyle/>
                    <a:p>
                      <a:r>
                        <a:rPr lang="en-US" altLang="zh-TW" sz="900" b="0" kern="1200" baseline="0" dirty="0" smtClean="0">
                          <a:solidFill>
                            <a:schemeClr val="tx1"/>
                          </a:solidFill>
                          <a:latin typeface="+mn-lt"/>
                          <a:ea typeface="+mn-ea"/>
                          <a:cs typeface="+mn-cs"/>
                        </a:rPr>
                        <a:t>DSK(</a:t>
                      </a:r>
                      <a:r>
                        <a:rPr lang="zh-TW" altLang="en-US" sz="900" b="0" kern="1200" baseline="0" dirty="0" smtClean="0">
                          <a:solidFill>
                            <a:schemeClr val="tx1"/>
                          </a:solidFill>
                          <a:latin typeface="+mn-lt"/>
                          <a:ea typeface="+mn-ea"/>
                          <a:cs typeface="+mn-cs"/>
                        </a:rPr>
                        <a:t>工具機廠</a:t>
                      </a:r>
                      <a:r>
                        <a:rPr lang="en-US" altLang="zh-TW" sz="900" b="0" kern="1200" baseline="0" dirty="0" smtClean="0">
                          <a:solidFill>
                            <a:schemeClr val="tx1"/>
                          </a:solidFill>
                          <a:latin typeface="+mn-lt"/>
                          <a:ea typeface="+mn-ea"/>
                          <a:cs typeface="+mn-cs"/>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1396624159"/>
              </p:ext>
            </p:extLst>
          </p:nvPr>
        </p:nvGraphicFramePr>
        <p:xfrm>
          <a:off x="6880408" y="5402400"/>
          <a:ext cx="2160000" cy="1219418"/>
        </p:xfrm>
        <a:graphic>
          <a:graphicData uri="http://schemas.openxmlformats.org/drawingml/2006/table">
            <a:tbl>
              <a:tblPr firstRow="1" bandRow="1">
                <a:tableStyleId>{E929F9F4-4A8F-4326-A1B4-22849713DDAB}</a:tableStyleId>
              </a:tblPr>
              <a:tblGrid>
                <a:gridCol w="2160000"/>
              </a:tblGrid>
              <a:tr h="3155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tx1"/>
                          </a:solidFill>
                          <a:latin typeface="+mn-lt"/>
                          <a:ea typeface="+mj-ea"/>
                          <a:cs typeface="Arial Unicode MS" pitchFamily="34" charset="-120"/>
                        </a:rPr>
                        <a:t>美國</a:t>
                      </a:r>
                      <a:r>
                        <a:rPr lang="en-US" altLang="zh-TW" sz="1600" b="0" kern="1200" dirty="0" smtClean="0">
                          <a:solidFill>
                            <a:schemeClr val="tx1"/>
                          </a:solidFill>
                          <a:latin typeface="+mn-lt"/>
                          <a:ea typeface="+mj-ea"/>
                          <a:cs typeface="Arial Unicode MS" pitchFamily="34" charset="-120"/>
                        </a:rPr>
                        <a:t> [4]</a:t>
                      </a:r>
                      <a:endParaRPr lang="zh-TW" altLang="en-US" sz="1600" b="0" kern="1200" dirty="0" smtClean="0">
                        <a:solidFill>
                          <a:schemeClr val="tx1"/>
                        </a:solidFill>
                        <a:latin typeface="+mn-lt"/>
                        <a:ea typeface="+mj-ea"/>
                        <a:cs typeface="Arial Unicode MS" pitchFamily="34" charset="-120"/>
                      </a:endParaRPr>
                    </a:p>
                  </a:txBody>
                  <a:tcPr marL="91449" marR="91449" marT="45727" marB="45727" anchor="ctr">
                    <a:lnL>
                      <a:noFill/>
                    </a:lnL>
                    <a:lnR>
                      <a:noFill/>
                    </a:lnR>
                    <a:lnT w="12700" cap="flat" cmpd="sng" algn="ctr">
                      <a:solidFill>
                        <a:srgbClr val="7030A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46140">
                <a:tc>
                  <a:txBody>
                    <a:bodyPr/>
                    <a:lstStyle/>
                    <a:p>
                      <a:r>
                        <a:rPr lang="en-US" altLang="zh-TW" sz="850" b="0" dirty="0" smtClean="0">
                          <a:solidFill>
                            <a:schemeClr val="tx1"/>
                          </a:solidFill>
                        </a:rPr>
                        <a:t>Saginaw. Machine. System. (</a:t>
                      </a:r>
                      <a:r>
                        <a:rPr lang="zh-TW" altLang="en-US" sz="850" b="0" dirty="0" smtClean="0">
                          <a:solidFill>
                            <a:schemeClr val="tx1"/>
                          </a:solidFill>
                        </a:rPr>
                        <a:t>工具機</a:t>
                      </a:r>
                      <a:r>
                        <a:rPr lang="en-US" altLang="zh-TW" sz="850" b="0" dirty="0" smtClean="0">
                          <a:solidFill>
                            <a:schemeClr val="tx1"/>
                          </a:solidFill>
                        </a:rPr>
                        <a:t>)</a:t>
                      </a:r>
                      <a:endParaRPr lang="zh-TW" altLang="en-US" sz="850" b="0" dirty="0">
                        <a:solidFill>
                          <a:schemeClr val="tx1"/>
                        </a:solidFill>
                        <a:latin typeface="+mn-lt"/>
                        <a:ea typeface="Arial Unicode MS" pitchFamily="34" charset="-120"/>
                        <a:cs typeface="Arial Unicode MS" pitchFamily="34" charset="-120"/>
                      </a:endParaRPr>
                    </a:p>
                  </a:txBody>
                  <a:tcPr>
                    <a:lnT w="12700" cap="flat" cmpd="sng" algn="ctr">
                      <a:no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r>
              <a:tr h="1411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dirty="0" smtClean="0">
                          <a:solidFill>
                            <a:schemeClr val="tx1"/>
                          </a:solidFill>
                          <a:latin typeface="+mn-lt"/>
                          <a:ea typeface="Arial Unicode MS" pitchFamily="34" charset="-120"/>
                          <a:cs typeface="Arial Unicode MS" pitchFamily="34" charset="-120"/>
                        </a:rPr>
                        <a:t>JOBS</a:t>
                      </a:r>
                      <a:r>
                        <a:rPr lang="zh-TW" altLang="en-US" sz="850" b="0" dirty="0" smtClean="0">
                          <a:solidFill>
                            <a:schemeClr val="tx1"/>
                          </a:solidFill>
                          <a:latin typeface="+mn-lt"/>
                          <a:ea typeface="Arial Unicode MS" pitchFamily="34" charset="-120"/>
                          <a:cs typeface="Arial Unicode MS" pitchFamily="34" charset="-120"/>
                        </a:rPr>
                        <a:t> </a:t>
                      </a:r>
                      <a:r>
                        <a:rPr lang="en-US" altLang="zh-TW" sz="850" b="0" dirty="0" smtClean="0">
                          <a:solidFill>
                            <a:schemeClr val="tx1"/>
                          </a:solidFill>
                          <a:latin typeface="+mn-lt"/>
                          <a:ea typeface="Arial Unicode MS" pitchFamily="34" charset="-120"/>
                          <a:cs typeface="Arial Unicode MS" pitchFamily="34" charset="-120"/>
                        </a:rPr>
                        <a:t>U.S.A. (</a:t>
                      </a:r>
                      <a:r>
                        <a:rPr lang="zh-TW" altLang="en-US" sz="850" b="0" dirty="0" smtClean="0">
                          <a:solidFill>
                            <a:schemeClr val="tx1"/>
                          </a:solidFill>
                          <a:latin typeface="+mn-lt"/>
                          <a:ea typeface="Arial Unicode MS" pitchFamily="34" charset="-120"/>
                          <a:cs typeface="Arial Unicode MS" pitchFamily="34" charset="-120"/>
                        </a:rPr>
                        <a:t>工具機</a:t>
                      </a:r>
                      <a:r>
                        <a:rPr lang="en-US" altLang="zh-TW" sz="850" b="0" dirty="0" smtClean="0">
                          <a:solidFill>
                            <a:schemeClr val="tx1"/>
                          </a:solidFill>
                          <a:latin typeface="+mn-lt"/>
                          <a:ea typeface="Arial Unicode MS" pitchFamily="34" charset="-120"/>
                          <a:cs typeface="Arial Unicode MS" pitchFamily="34" charset="-120"/>
                        </a:rPr>
                        <a:t>)</a:t>
                      </a:r>
                      <a:endParaRPr lang="zh-TW" altLang="en-US" sz="850" b="0" dirty="0" smtClean="0">
                        <a:solidFill>
                          <a:schemeClr val="tx1"/>
                        </a:solidFill>
                        <a:latin typeface="+mn-lt"/>
                        <a:ea typeface="Arial Unicode MS" pitchFamily="34" charset="-120"/>
                        <a:cs typeface="Arial Unicode MS" pitchFamily="34" charset="-120"/>
                      </a:endParaRPr>
                    </a:p>
                  </a:txBody>
                  <a:tcP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r>
              <a:tr h="208060">
                <a:tc>
                  <a:txBody>
                    <a:bodyPr/>
                    <a:lstStyle/>
                    <a:p>
                      <a:r>
                        <a:rPr lang="en-US" altLang="zh-TW" sz="850" b="0" dirty="0" smtClean="0">
                          <a:solidFill>
                            <a:schemeClr val="tx1"/>
                          </a:solidFill>
                          <a:latin typeface="+mn-lt"/>
                          <a:ea typeface="Arial Unicode MS" pitchFamily="34" charset="-120"/>
                          <a:cs typeface="Arial Unicode MS" pitchFamily="34" charset="-120"/>
                        </a:rPr>
                        <a:t>MAG Sterling Heights (</a:t>
                      </a:r>
                      <a:r>
                        <a:rPr lang="zh-TW" altLang="en-US" sz="850" b="0" dirty="0" smtClean="0">
                          <a:solidFill>
                            <a:schemeClr val="tx1"/>
                          </a:solidFill>
                          <a:latin typeface="+mn-lt"/>
                          <a:ea typeface="Arial Unicode MS" pitchFamily="34" charset="-120"/>
                          <a:cs typeface="Arial Unicode MS" pitchFamily="34" charset="-120"/>
                        </a:rPr>
                        <a:t>工具機</a:t>
                      </a:r>
                      <a:r>
                        <a:rPr lang="en-US" altLang="zh-TW" sz="850" b="0" baseline="0" dirty="0" smtClean="0">
                          <a:solidFill>
                            <a:schemeClr val="tx1"/>
                          </a:solidFill>
                          <a:latin typeface="+mn-lt"/>
                          <a:ea typeface="Arial Unicode MS" pitchFamily="34" charset="-120"/>
                          <a:cs typeface="Arial Unicode MS" pitchFamily="34" charset="-120"/>
                        </a:rPr>
                        <a:t>)</a:t>
                      </a:r>
                      <a:endParaRPr lang="zh-TW" altLang="en-US" sz="850" b="0" dirty="0">
                        <a:solidFill>
                          <a:schemeClr val="tx1"/>
                        </a:solidFill>
                        <a:latin typeface="+mn-lt"/>
                        <a:ea typeface="Arial Unicode MS" pitchFamily="34" charset="-120"/>
                        <a:cs typeface="Arial Unicode MS" pitchFamily="34" charset="-120"/>
                      </a:endParaRPr>
                    </a:p>
                  </a:txBody>
                  <a:tcPr marL="91449" marR="91449" marT="45771" marB="45771">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r>
              <a:tr h="208060">
                <a:tc>
                  <a:txBody>
                    <a:bodyPr/>
                    <a:lstStyle/>
                    <a:p>
                      <a:r>
                        <a:rPr lang="en-US" altLang="zh-TW" sz="850" b="0" dirty="0" smtClean="0">
                          <a:solidFill>
                            <a:schemeClr val="tx1"/>
                          </a:solidFill>
                          <a:latin typeface="+mn-lt"/>
                          <a:ea typeface="Arial Unicode MS" pitchFamily="34" charset="-120"/>
                          <a:cs typeface="Arial Unicode MS" pitchFamily="34" charset="-120"/>
                        </a:rPr>
                        <a:t>MAG</a:t>
                      </a:r>
                      <a:r>
                        <a:rPr lang="en-US" altLang="zh-TW" sz="850" b="0" baseline="0" dirty="0" smtClean="0">
                          <a:solidFill>
                            <a:schemeClr val="tx1"/>
                          </a:solidFill>
                          <a:latin typeface="+mn-lt"/>
                          <a:ea typeface="Arial Unicode MS" pitchFamily="34" charset="-120"/>
                          <a:cs typeface="Arial Unicode MS" pitchFamily="34" charset="-120"/>
                        </a:rPr>
                        <a:t> </a:t>
                      </a:r>
                      <a:r>
                        <a:rPr lang="en-US" altLang="zh-TW" sz="850" b="0" dirty="0" smtClean="0">
                          <a:solidFill>
                            <a:schemeClr val="tx1"/>
                          </a:solidFill>
                          <a:latin typeface="+mn-lt"/>
                          <a:ea typeface="Arial Unicode MS" pitchFamily="34" charset="-120"/>
                          <a:cs typeface="Arial Unicode MS" pitchFamily="34" charset="-120"/>
                        </a:rPr>
                        <a:t>Port</a:t>
                      </a:r>
                      <a:r>
                        <a:rPr lang="en-US" altLang="zh-TW" sz="850" b="0" baseline="0" dirty="0" smtClean="0">
                          <a:solidFill>
                            <a:schemeClr val="tx1"/>
                          </a:solidFill>
                          <a:latin typeface="+mn-lt"/>
                          <a:ea typeface="Arial Unicode MS" pitchFamily="34" charset="-120"/>
                          <a:cs typeface="Arial Unicode MS" pitchFamily="34" charset="-120"/>
                        </a:rPr>
                        <a:t> Huron (</a:t>
                      </a:r>
                      <a:r>
                        <a:rPr lang="zh-TW" altLang="en-US" sz="850" b="0" baseline="0" dirty="0" smtClean="0">
                          <a:solidFill>
                            <a:schemeClr val="tx1"/>
                          </a:solidFill>
                          <a:latin typeface="+mn-lt"/>
                          <a:ea typeface="Arial Unicode MS" pitchFamily="34" charset="-120"/>
                          <a:cs typeface="Arial Unicode MS" pitchFamily="34" charset="-120"/>
                        </a:rPr>
                        <a:t>工具機</a:t>
                      </a:r>
                      <a:r>
                        <a:rPr lang="en-US" altLang="zh-TW" sz="850" b="0" baseline="0" dirty="0" smtClean="0">
                          <a:solidFill>
                            <a:schemeClr val="tx1"/>
                          </a:solidFill>
                          <a:latin typeface="+mn-lt"/>
                          <a:ea typeface="Arial Unicode MS" pitchFamily="34" charset="-120"/>
                          <a:cs typeface="Arial Unicode MS" pitchFamily="34" charset="-120"/>
                        </a:rPr>
                        <a:t>)</a:t>
                      </a:r>
                      <a:endParaRPr lang="zh-TW" altLang="en-US" sz="850" b="0" dirty="0">
                        <a:solidFill>
                          <a:schemeClr val="tx1"/>
                        </a:solidFill>
                        <a:latin typeface="+mn-lt"/>
                        <a:ea typeface="Arial Unicode MS" pitchFamily="34" charset="-120"/>
                        <a:cs typeface="Arial Unicode MS" pitchFamily="34" charset="-120"/>
                      </a:endParaRPr>
                    </a:p>
                  </a:txBody>
                  <a:tcPr marL="91449" marR="91449" marT="45771" marB="45771">
                    <a:lnT w="12700" cap="flat" cmpd="sng" algn="ctr">
                      <a:solidFill>
                        <a:schemeClr val="accent5">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2" name="表格 21"/>
          <p:cNvGraphicFramePr>
            <a:graphicFrameLocks noGrp="1"/>
          </p:cNvGraphicFramePr>
          <p:nvPr>
            <p:extLst>
              <p:ext uri="{D42A27DB-BD31-4B8C-83A1-F6EECF244321}">
                <p14:modId xmlns:p14="http://schemas.microsoft.com/office/powerpoint/2010/main" val="3057987369"/>
              </p:ext>
            </p:extLst>
          </p:nvPr>
        </p:nvGraphicFramePr>
        <p:xfrm>
          <a:off x="4644008" y="6257102"/>
          <a:ext cx="2160000" cy="556274"/>
        </p:xfrm>
        <a:graphic>
          <a:graphicData uri="http://schemas.openxmlformats.org/drawingml/2006/table">
            <a:tbl>
              <a:tblPr firstRow="1" bandRow="1">
                <a:tableStyleId>{E929F9F4-4A8F-4326-A1B4-22849713DDAB}</a:tableStyleId>
              </a:tblPr>
              <a:tblGrid>
                <a:gridCol w="2160000"/>
              </a:tblGrid>
              <a:tr h="315531">
                <a:tc>
                  <a:txBody>
                    <a:bodyPr/>
                    <a:lstStyle/>
                    <a:p>
                      <a:pPr algn="ctr"/>
                      <a:r>
                        <a:rPr lang="zh-TW" altLang="en-US" sz="1600" baseline="0" dirty="0" smtClean="0"/>
                        <a:t>匈牙利</a:t>
                      </a:r>
                      <a:r>
                        <a:rPr lang="en-US" altLang="zh-TW" sz="1600" baseline="0" dirty="0" smtClean="0"/>
                        <a:t> </a:t>
                      </a:r>
                      <a:r>
                        <a:rPr lang="en-US" altLang="zh-TW" sz="1600" dirty="0" smtClean="0"/>
                        <a:t>[1]</a:t>
                      </a:r>
                      <a:endParaRPr lang="zh-TW" altLang="en-US" sz="1600" dirty="0"/>
                    </a:p>
                  </a:txBody>
                  <a:tcPr anchor="ctr">
                    <a:solidFill>
                      <a:schemeClr val="tx1">
                        <a:lumMod val="65000"/>
                        <a:lumOff val="35000"/>
                      </a:schemeClr>
                    </a:solidFill>
                  </a:tcPr>
                </a:tc>
              </a:tr>
              <a:tr h="2079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kern="1200" dirty="0" smtClean="0">
                          <a:solidFill>
                            <a:schemeClr val="tx1"/>
                          </a:solidFill>
                          <a:latin typeface="+mn-lt"/>
                          <a:ea typeface="+mn-ea"/>
                          <a:cs typeface="+mn-cs"/>
                        </a:rPr>
                        <a:t>MAG Kecskemet </a:t>
                      </a:r>
                      <a:r>
                        <a:rPr lang="zh-TW" altLang="en-US" sz="850" kern="1200" dirty="0" smtClean="0">
                          <a:solidFill>
                            <a:schemeClr val="tx1"/>
                          </a:solidFill>
                          <a:latin typeface="+mn-lt"/>
                          <a:ea typeface="+mn-ea"/>
                          <a:cs typeface="+mn-cs"/>
                        </a:rPr>
                        <a:t>匈牙利</a:t>
                      </a:r>
                      <a:r>
                        <a:rPr lang="en-US" altLang="zh-TW" sz="850" kern="1200" dirty="0" smtClean="0">
                          <a:solidFill>
                            <a:schemeClr val="tx1"/>
                          </a:solidFill>
                          <a:latin typeface="+mn-lt"/>
                          <a:ea typeface="+mn-ea"/>
                          <a:cs typeface="+mn-cs"/>
                        </a:rPr>
                        <a:t> (</a:t>
                      </a:r>
                      <a:r>
                        <a:rPr kumimoji="0" lang="zh-TW" altLang="en-US" sz="850" b="0" i="0" u="none" strike="noStrike" kern="1200" cap="none" spc="0" normalizeH="0" baseline="0" noProof="0" dirty="0" smtClean="0">
                          <a:ln>
                            <a:noFill/>
                          </a:ln>
                          <a:solidFill>
                            <a:prstClr val="black"/>
                          </a:solidFill>
                          <a:effectLst/>
                          <a:uLnTx/>
                          <a:uFillTx/>
                          <a:latin typeface="+mn-lt"/>
                          <a:ea typeface="+mn-ea"/>
                          <a:cs typeface="+mn-cs"/>
                        </a:rPr>
                        <a:t>工具機廠</a:t>
                      </a:r>
                      <a:r>
                        <a:rPr lang="en-US" altLang="zh-TW" sz="850" kern="1200" baseline="0" dirty="0" smtClean="0">
                          <a:solidFill>
                            <a:schemeClr val="tx1"/>
                          </a:solidFill>
                          <a:latin typeface="+mn-lt"/>
                          <a:ea typeface="+mn-ea"/>
                          <a:cs typeface="+mn-cs"/>
                        </a:rPr>
                        <a:t>)</a:t>
                      </a:r>
                      <a:endParaRPr lang="zh-TW" altLang="en-US" sz="850" kern="1200" dirty="0" smtClean="0">
                        <a:solidFill>
                          <a:schemeClr val="tx1"/>
                        </a:solidFill>
                        <a:latin typeface="+mn-lt"/>
                        <a:ea typeface="+mn-ea"/>
                        <a:cs typeface="+mn-cs"/>
                      </a:endParaRPr>
                    </a:p>
                  </a:txBody>
                  <a:tcPr marL="91449" marR="91449" marT="45727" marB="45727">
                    <a:lnB w="12700" cap="flat" cmpd="sng" algn="ctr">
                      <a:solidFill>
                        <a:srgbClr val="7030A0"/>
                      </a:solidFill>
                      <a:prstDash val="solid"/>
                      <a:round/>
                      <a:headEnd type="none" w="med" len="med"/>
                      <a:tailEnd type="none" w="med" len="med"/>
                    </a:lnB>
                    <a:solidFill>
                      <a:schemeClr val="bg1"/>
                    </a:solidFill>
                  </a:tcPr>
                </a:tc>
              </a:tr>
            </a:tbl>
          </a:graphicData>
        </a:graphic>
      </p:graphicFrame>
      <p:graphicFrame>
        <p:nvGraphicFramePr>
          <p:cNvPr id="24" name="表格 23"/>
          <p:cNvGraphicFramePr>
            <a:graphicFrameLocks noGrp="1"/>
          </p:cNvGraphicFramePr>
          <p:nvPr>
            <p:extLst>
              <p:ext uri="{D42A27DB-BD31-4B8C-83A1-F6EECF244321}">
                <p14:modId xmlns:p14="http://schemas.microsoft.com/office/powerpoint/2010/main" val="3057924845"/>
              </p:ext>
            </p:extLst>
          </p:nvPr>
        </p:nvGraphicFramePr>
        <p:xfrm>
          <a:off x="4644248" y="476672"/>
          <a:ext cx="2160000" cy="3208118"/>
        </p:xfrm>
        <a:graphic>
          <a:graphicData uri="http://schemas.openxmlformats.org/drawingml/2006/table">
            <a:tbl>
              <a:tblPr firstRow="1" bandRow="1">
                <a:tableStyleId>{E929F9F4-4A8F-4326-A1B4-22849713DDAB}</a:tableStyleId>
              </a:tblPr>
              <a:tblGrid>
                <a:gridCol w="2160000"/>
              </a:tblGrid>
              <a:tr h="315531">
                <a:tc>
                  <a:txBody>
                    <a:bodyPr/>
                    <a:lstStyle/>
                    <a:p>
                      <a:pPr algn="ctr"/>
                      <a:r>
                        <a:rPr lang="zh-TW" altLang="en-US" sz="1600" baseline="0" dirty="0" smtClean="0"/>
                        <a:t>德國</a:t>
                      </a:r>
                      <a:r>
                        <a:rPr lang="en-US" altLang="zh-TW" sz="1600" baseline="0" dirty="0" smtClean="0"/>
                        <a:t> </a:t>
                      </a:r>
                      <a:r>
                        <a:rPr lang="en-US" altLang="zh-TW" sz="1600" dirty="0" smtClean="0"/>
                        <a:t>[13]</a:t>
                      </a:r>
                      <a:endParaRPr lang="zh-TW" altLang="en-US" sz="1600" dirty="0"/>
                    </a:p>
                  </a:txBody>
                  <a:tcPr anchor="ctr">
                    <a:solidFill>
                      <a:schemeClr val="tx1"/>
                    </a:solidFill>
                  </a:tcPr>
                </a:tc>
              </a:tr>
              <a:tr h="158558">
                <a:tc>
                  <a:txBody>
                    <a:bodyPr/>
                    <a:lstStyle/>
                    <a:p>
                      <a:r>
                        <a:rPr lang="en-US" altLang="zh-TW" sz="850" b="0" kern="1200" dirty="0" smtClean="0">
                          <a:solidFill>
                            <a:schemeClr val="tx1"/>
                          </a:solidFill>
                          <a:latin typeface="+mn-lt"/>
                          <a:ea typeface="+mn-ea"/>
                          <a:cs typeface="+mn-cs"/>
                        </a:rPr>
                        <a:t>FFG Europe </a:t>
                      </a:r>
                      <a:r>
                        <a:rPr lang="en-US" altLang="zh-TW" sz="850" b="0" kern="1200" dirty="0" err="1" smtClean="0">
                          <a:solidFill>
                            <a:schemeClr val="tx1"/>
                          </a:solidFill>
                          <a:latin typeface="+mn-lt"/>
                          <a:ea typeface="+mn-ea"/>
                          <a:cs typeface="+mn-cs"/>
                        </a:rPr>
                        <a:t>S.p.A</a:t>
                      </a:r>
                      <a:r>
                        <a:rPr lang="en-US" altLang="zh-TW" sz="850" b="0" kern="1200" dirty="0" smtClean="0">
                          <a:solidFill>
                            <a:schemeClr val="tx1"/>
                          </a:solidFill>
                          <a:latin typeface="+mn-lt"/>
                          <a:ea typeface="+mn-ea"/>
                          <a:cs typeface="+mn-cs"/>
                        </a:rPr>
                        <a:t>. </a:t>
                      </a:r>
                      <a:endParaRPr lang="zh-TW" altLang="en-US" sz="850" b="0" kern="1200" dirty="0">
                        <a:solidFill>
                          <a:schemeClr val="tx1"/>
                        </a:solidFill>
                        <a:latin typeface="+mn-lt"/>
                        <a:ea typeface="+mn-ea"/>
                        <a:cs typeface="+mn-cs"/>
                      </a:endParaRPr>
                    </a:p>
                  </a:txBody>
                  <a:tcPr>
                    <a:lnB w="12700" cap="flat" cmpd="sng" algn="ctr">
                      <a:solidFill>
                        <a:srgbClr val="7030A0"/>
                      </a:solidFill>
                      <a:prstDash val="solid"/>
                      <a:round/>
                      <a:headEnd type="none" w="med" len="med"/>
                      <a:tailEnd type="none" w="med" len="med"/>
                    </a:lnB>
                    <a:solidFill>
                      <a:schemeClr val="bg1"/>
                    </a:solidFill>
                  </a:tcPr>
                </a:tc>
              </a:tr>
              <a:tr h="158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smtClean="0">
                          <a:solidFill>
                            <a:schemeClr val="tx1"/>
                          </a:solidFill>
                          <a:latin typeface="+mn-lt"/>
                          <a:ea typeface="+mn-ea"/>
                          <a:cs typeface="+mn-cs"/>
                        </a:rPr>
                        <a:t>JOBS</a:t>
                      </a:r>
                      <a:r>
                        <a:rPr lang="zh-TW" altLang="en-US" sz="850" b="0" kern="1200" dirty="0" smtClean="0">
                          <a:solidFill>
                            <a:schemeClr val="tx1"/>
                          </a:solidFill>
                          <a:latin typeface="+mn-lt"/>
                          <a:ea typeface="+mn-ea"/>
                          <a:cs typeface="+mn-cs"/>
                        </a:rPr>
                        <a:t> 德國</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工具機廠</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158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smtClean="0">
                          <a:solidFill>
                            <a:schemeClr val="tx1"/>
                          </a:solidFill>
                          <a:latin typeface="+mn-lt"/>
                          <a:ea typeface="+mn-ea"/>
                          <a:cs typeface="+mn-cs"/>
                        </a:rPr>
                        <a:t>Huller </a:t>
                      </a:r>
                      <a:r>
                        <a:rPr lang="en-US" altLang="zh-TW" sz="850" b="0" kern="1200" dirty="0" err="1" smtClean="0">
                          <a:solidFill>
                            <a:schemeClr val="tx1"/>
                          </a:solidFill>
                          <a:latin typeface="+mn-lt"/>
                          <a:ea typeface="+mn-ea"/>
                          <a:cs typeface="+mn-cs"/>
                        </a:rPr>
                        <a:t>Hille</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德國 </a:t>
                      </a:r>
                      <a:r>
                        <a:rPr lang="en-US" altLang="zh-TW" sz="850" b="0" kern="1200" dirty="0" smtClean="0">
                          <a:solidFill>
                            <a:schemeClr val="tx1"/>
                          </a:solidFill>
                          <a:latin typeface="+mn-lt"/>
                          <a:ea typeface="+mn-ea"/>
                          <a:cs typeface="+mn-cs"/>
                        </a:rPr>
                        <a:t>(</a:t>
                      </a:r>
                      <a:r>
                        <a:rPr lang="zh-TW" altLang="en-US" sz="850" b="0" kern="1200" dirty="0" smtClean="0">
                          <a:solidFill>
                            <a:schemeClr val="tx1"/>
                          </a:solidFill>
                          <a:latin typeface="+mn-lt"/>
                          <a:ea typeface="+mn-ea"/>
                          <a:cs typeface="+mn-cs"/>
                        </a:rPr>
                        <a:t>工具機廠 </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158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err="1" smtClean="0">
                          <a:solidFill>
                            <a:schemeClr val="tx1"/>
                          </a:solidFill>
                          <a:latin typeface="+mn-lt"/>
                          <a:ea typeface="+mn-ea"/>
                          <a:cs typeface="+mn-cs"/>
                        </a:rPr>
                        <a:t>Hessapp</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德國 </a:t>
                      </a:r>
                      <a:r>
                        <a:rPr lang="en-US" altLang="zh-TW" sz="850" b="0" kern="1200" dirty="0" smtClean="0">
                          <a:solidFill>
                            <a:schemeClr val="tx1"/>
                          </a:solidFill>
                          <a:latin typeface="+mn-lt"/>
                          <a:ea typeface="+mn-ea"/>
                          <a:cs typeface="+mn-cs"/>
                        </a:rPr>
                        <a:t>(</a:t>
                      </a:r>
                      <a:r>
                        <a:rPr lang="zh-TW" altLang="en-US" sz="850" b="0" kern="1200" dirty="0" smtClean="0">
                          <a:solidFill>
                            <a:schemeClr val="tx1"/>
                          </a:solidFill>
                          <a:latin typeface="+mn-lt"/>
                          <a:ea typeface="+mn-ea"/>
                          <a:cs typeface="+mn-cs"/>
                        </a:rPr>
                        <a:t>工具機廠 </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158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err="1" smtClean="0">
                          <a:solidFill>
                            <a:schemeClr val="tx1"/>
                          </a:solidFill>
                          <a:latin typeface="+mn-lt"/>
                          <a:ea typeface="+mn-ea"/>
                          <a:cs typeface="+mn-cs"/>
                        </a:rPr>
                        <a:t>Witzig</a:t>
                      </a:r>
                      <a:r>
                        <a:rPr lang="en-US" altLang="zh-TW" sz="850" b="0" kern="1200" dirty="0" smtClean="0">
                          <a:solidFill>
                            <a:schemeClr val="tx1"/>
                          </a:solidFill>
                          <a:latin typeface="+mn-lt"/>
                          <a:ea typeface="+mn-ea"/>
                          <a:cs typeface="+mn-cs"/>
                        </a:rPr>
                        <a:t> &amp; Frank </a:t>
                      </a:r>
                      <a:r>
                        <a:rPr lang="zh-TW" altLang="en-US" sz="850" b="0" kern="1200" dirty="0" smtClean="0">
                          <a:solidFill>
                            <a:schemeClr val="tx1"/>
                          </a:solidFill>
                          <a:latin typeface="+mn-lt"/>
                          <a:ea typeface="+mn-ea"/>
                          <a:cs typeface="+mn-cs"/>
                        </a:rPr>
                        <a:t>德國 </a:t>
                      </a:r>
                      <a:r>
                        <a:rPr lang="en-US" altLang="zh-TW" sz="850" b="0" kern="1200" dirty="0" smtClean="0">
                          <a:solidFill>
                            <a:schemeClr val="tx1"/>
                          </a:solidFill>
                          <a:latin typeface="+mn-lt"/>
                          <a:ea typeface="+mn-ea"/>
                          <a:cs typeface="+mn-cs"/>
                        </a:rPr>
                        <a:t>(</a:t>
                      </a:r>
                      <a:r>
                        <a:rPr lang="zh-TW" altLang="en-US" sz="850" b="0" kern="1200" dirty="0" smtClean="0">
                          <a:solidFill>
                            <a:schemeClr val="tx1"/>
                          </a:solidFill>
                          <a:latin typeface="+mn-lt"/>
                          <a:ea typeface="+mn-ea"/>
                          <a:cs typeface="+mn-cs"/>
                        </a:rPr>
                        <a:t>工具機廠 </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158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err="1" smtClean="0">
                          <a:solidFill>
                            <a:schemeClr val="tx1"/>
                          </a:solidFill>
                          <a:latin typeface="+mn-lt"/>
                          <a:ea typeface="+mn-ea"/>
                          <a:cs typeface="+mn-cs"/>
                        </a:rPr>
                        <a:t>Modul</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德國 </a:t>
                      </a:r>
                      <a:r>
                        <a:rPr lang="en-US" altLang="zh-TW" sz="850" b="0" kern="1200" dirty="0" smtClean="0">
                          <a:solidFill>
                            <a:schemeClr val="tx1"/>
                          </a:solidFill>
                          <a:latin typeface="+mn-lt"/>
                          <a:ea typeface="+mn-ea"/>
                          <a:cs typeface="+mn-cs"/>
                        </a:rPr>
                        <a:t>(</a:t>
                      </a:r>
                      <a:r>
                        <a:rPr lang="zh-TW" altLang="en-US" sz="850" b="0" kern="1200" dirty="0" smtClean="0">
                          <a:solidFill>
                            <a:schemeClr val="tx1"/>
                          </a:solidFill>
                          <a:latin typeface="+mn-lt"/>
                          <a:ea typeface="+mn-ea"/>
                          <a:cs typeface="+mn-cs"/>
                        </a:rPr>
                        <a:t>工具機廠 </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158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smtClean="0">
                          <a:solidFill>
                            <a:schemeClr val="tx1"/>
                          </a:solidFill>
                          <a:latin typeface="+mn-lt"/>
                          <a:ea typeface="+mn-ea"/>
                          <a:cs typeface="+mn-cs"/>
                        </a:rPr>
                        <a:t>VDF </a:t>
                      </a:r>
                      <a:r>
                        <a:rPr lang="en-US" altLang="zh-TW" sz="850" b="0" kern="1200" dirty="0" err="1" smtClean="0">
                          <a:solidFill>
                            <a:schemeClr val="tx1"/>
                          </a:solidFill>
                          <a:latin typeface="+mn-lt"/>
                          <a:ea typeface="+mn-ea"/>
                          <a:cs typeface="+mn-cs"/>
                        </a:rPr>
                        <a:t>Boehringer</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德國 </a:t>
                      </a:r>
                      <a:r>
                        <a:rPr lang="en-US" altLang="zh-TW" sz="850" b="0" kern="1200" dirty="0" smtClean="0">
                          <a:solidFill>
                            <a:schemeClr val="tx1"/>
                          </a:solidFill>
                          <a:latin typeface="+mn-lt"/>
                          <a:ea typeface="+mn-ea"/>
                          <a:cs typeface="+mn-cs"/>
                        </a:rPr>
                        <a:t>(</a:t>
                      </a:r>
                      <a:r>
                        <a:rPr lang="zh-TW" altLang="en-US" sz="850" b="0" kern="1200" dirty="0" smtClean="0">
                          <a:solidFill>
                            <a:schemeClr val="tx1"/>
                          </a:solidFill>
                          <a:latin typeface="+mn-lt"/>
                          <a:ea typeface="+mn-ea"/>
                          <a:cs typeface="+mn-cs"/>
                        </a:rPr>
                        <a:t>工具機廠 </a:t>
                      </a:r>
                      <a:r>
                        <a:rPr lang="en-US" altLang="zh-TW" sz="850" b="0" kern="1200" dirty="0" smtClean="0">
                          <a:solidFill>
                            <a:schemeClr val="tx1"/>
                          </a:solidFill>
                          <a:latin typeface="+mn-lt"/>
                          <a:ea typeface="+mn-ea"/>
                          <a:cs typeface="+mn-cs"/>
                        </a:rPr>
                        <a:t>)</a:t>
                      </a:r>
                      <a:endParaRPr lang="zh-TW" altLang="en-US" sz="850" b="0" kern="1200" dirty="0">
                        <a:solidFill>
                          <a:schemeClr val="tx1"/>
                        </a:solidFill>
                        <a:latin typeface="+mn-lt"/>
                        <a:ea typeface="+mn-ea"/>
                        <a:cs typeface="+mn-cs"/>
                      </a:endParaRPr>
                    </a:p>
                  </a:txBody>
                  <a:tcPr marL="91449" marR="91449" marT="45727" marB="45727">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158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err="1" smtClean="0">
                          <a:solidFill>
                            <a:schemeClr val="tx1"/>
                          </a:solidFill>
                          <a:latin typeface="+mn-lt"/>
                          <a:ea typeface="+mn-ea"/>
                          <a:cs typeface="+mn-cs"/>
                        </a:rPr>
                        <a:t>Honsberg</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德國 </a:t>
                      </a:r>
                      <a:r>
                        <a:rPr lang="en-US" altLang="zh-TW" sz="850" b="0" kern="1200" dirty="0" smtClean="0">
                          <a:solidFill>
                            <a:schemeClr val="tx1"/>
                          </a:solidFill>
                          <a:latin typeface="+mn-lt"/>
                          <a:ea typeface="+mn-ea"/>
                          <a:cs typeface="+mn-cs"/>
                        </a:rPr>
                        <a:t>(</a:t>
                      </a:r>
                      <a:r>
                        <a:rPr lang="zh-TW" altLang="en-US" sz="850" b="0" kern="1200" dirty="0" smtClean="0">
                          <a:solidFill>
                            <a:schemeClr val="tx1"/>
                          </a:solidFill>
                          <a:latin typeface="+mn-lt"/>
                          <a:ea typeface="+mn-ea"/>
                          <a:cs typeface="+mn-cs"/>
                        </a:rPr>
                        <a:t>工具機廠</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marL="91449" marR="91449" marT="45727" marB="45727">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158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smtClean="0">
                          <a:solidFill>
                            <a:schemeClr val="tx1"/>
                          </a:solidFill>
                          <a:latin typeface="+mn-lt"/>
                          <a:ea typeface="+mn-ea"/>
                          <a:cs typeface="+mn-cs"/>
                        </a:rPr>
                        <a:t>FFG </a:t>
                      </a:r>
                      <a:r>
                        <a:rPr lang="en-US" altLang="zh-TW" sz="850" b="0" kern="1200" dirty="0" err="1" smtClean="0">
                          <a:solidFill>
                            <a:schemeClr val="tx1"/>
                          </a:solidFill>
                          <a:latin typeface="+mn-lt"/>
                          <a:ea typeface="+mn-ea"/>
                          <a:cs typeface="+mn-cs"/>
                        </a:rPr>
                        <a:t>Werke</a:t>
                      </a:r>
                      <a:r>
                        <a:rPr lang="en-US" altLang="zh-TW" sz="850" b="0" kern="1200" dirty="0" smtClean="0">
                          <a:solidFill>
                            <a:schemeClr val="tx1"/>
                          </a:solidFill>
                          <a:latin typeface="+mn-lt"/>
                          <a:ea typeface="+mn-ea"/>
                          <a:cs typeface="+mn-cs"/>
                        </a:rPr>
                        <a:t> GmbH (</a:t>
                      </a:r>
                      <a:r>
                        <a:rPr lang="zh-TW" altLang="en-US" sz="850" b="0" kern="1200" dirty="0" smtClean="0">
                          <a:solidFill>
                            <a:schemeClr val="tx1"/>
                          </a:solidFill>
                          <a:latin typeface="+mn-lt"/>
                          <a:ea typeface="+mn-ea"/>
                          <a:cs typeface="+mn-cs"/>
                        </a:rPr>
                        <a:t>工具機廠</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marL="91449" marR="91449" marT="45727" marB="45727">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207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50" b="0" dirty="0" smtClean="0">
                          <a:solidFill>
                            <a:schemeClr val="tx1"/>
                          </a:solidFill>
                        </a:rPr>
                        <a:t>PFIFFNER</a:t>
                      </a:r>
                      <a:r>
                        <a:rPr kumimoji="0" lang="en-US" altLang="zh-TW" sz="850" b="0" i="0" u="none" strike="noStrike" kern="1200" cap="none" spc="0" normalizeH="0" baseline="0" noProof="0" dirty="0" smtClean="0">
                          <a:ln>
                            <a:noFill/>
                          </a:ln>
                          <a:solidFill>
                            <a:prstClr val="black"/>
                          </a:solidFill>
                          <a:effectLst/>
                          <a:uLnTx/>
                          <a:uFillTx/>
                          <a:latin typeface="+mn-lt"/>
                          <a:ea typeface="+mn-ea"/>
                          <a:cs typeface="+mn-cs"/>
                        </a:rPr>
                        <a:t>  </a:t>
                      </a:r>
                      <a:r>
                        <a:rPr kumimoji="0" lang="zh-TW" altLang="en-US" sz="850" b="0" i="0" u="none" strike="noStrike" kern="1200" cap="none" spc="0" normalizeH="0" baseline="0" noProof="0" dirty="0" smtClean="0">
                          <a:ln>
                            <a:noFill/>
                          </a:ln>
                          <a:solidFill>
                            <a:prstClr val="black"/>
                          </a:solidFill>
                          <a:effectLst/>
                          <a:uLnTx/>
                          <a:uFillTx/>
                          <a:latin typeface="+mn-lt"/>
                          <a:ea typeface="+mn-ea"/>
                          <a:cs typeface="+mn-cs"/>
                        </a:rPr>
                        <a:t>德國 </a:t>
                      </a:r>
                      <a:r>
                        <a:rPr kumimoji="0" lang="en-US" altLang="zh-TW" sz="850" b="0" i="0" u="none" strike="noStrike" kern="1200" cap="none" spc="0" normalizeH="0" baseline="0" noProof="0" dirty="0" smtClean="0">
                          <a:ln>
                            <a:noFill/>
                          </a:ln>
                          <a:solidFill>
                            <a:prstClr val="black"/>
                          </a:solidFill>
                          <a:effectLst/>
                          <a:uLnTx/>
                          <a:uFillTx/>
                          <a:latin typeface="+mn-lt"/>
                          <a:ea typeface="+mn-ea"/>
                          <a:cs typeface="+mn-cs"/>
                        </a:rPr>
                        <a:t>(</a:t>
                      </a:r>
                      <a:r>
                        <a:rPr kumimoji="0" lang="zh-TW" altLang="en-US" sz="850" b="0" i="0" u="none" strike="noStrike" kern="1200" cap="none" spc="0" normalizeH="0" baseline="0" noProof="0" dirty="0" smtClean="0">
                          <a:ln>
                            <a:noFill/>
                          </a:ln>
                          <a:solidFill>
                            <a:prstClr val="black"/>
                          </a:solidFill>
                          <a:effectLst/>
                          <a:uLnTx/>
                          <a:uFillTx/>
                          <a:latin typeface="+mn-lt"/>
                          <a:ea typeface="+mn-ea"/>
                          <a:cs typeface="+mn-cs"/>
                        </a:rPr>
                        <a:t>工具機廠</a:t>
                      </a:r>
                      <a:r>
                        <a:rPr kumimoji="0" lang="en-US" altLang="zh-TW" sz="850" b="0" i="0" u="none" strike="noStrike" kern="1200" cap="none" spc="0" normalizeH="0" baseline="0" noProof="0" dirty="0" smtClean="0">
                          <a:ln>
                            <a:noFill/>
                          </a:ln>
                          <a:solidFill>
                            <a:prstClr val="black"/>
                          </a:solidFill>
                          <a:effectLst/>
                          <a:uLnTx/>
                          <a:uFillTx/>
                          <a:latin typeface="+mn-lt"/>
                          <a:ea typeface="+mn-ea"/>
                          <a:cs typeface="+mn-cs"/>
                        </a:rPr>
                        <a:t>)</a:t>
                      </a:r>
                      <a:endParaRPr kumimoji="0" lang="zh-TW" altLang="en-US" sz="850" b="0" i="0" u="none" strike="noStrike" kern="1200" cap="none" spc="0" normalizeH="0" baseline="0" noProof="0" dirty="0" smtClean="0">
                        <a:ln>
                          <a:noFill/>
                        </a:ln>
                        <a:solidFill>
                          <a:prstClr val="black"/>
                        </a:solidFill>
                        <a:effectLst/>
                        <a:uLnTx/>
                        <a:uFillTx/>
                        <a:latin typeface="+mn-lt"/>
                        <a:ea typeface="+mn-ea"/>
                        <a:cs typeface="+mn-cs"/>
                      </a:endParaRPr>
                    </a:p>
                  </a:txBody>
                  <a:tcPr marL="91449" marR="91449" marT="45727" marB="45727">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207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kern="1200" baseline="0" dirty="0" smtClean="0">
                          <a:solidFill>
                            <a:schemeClr val="tx1"/>
                          </a:solidFill>
                          <a:latin typeface="+mn-lt"/>
                          <a:ea typeface="+mn-ea"/>
                          <a:cs typeface="+mn-cs"/>
                        </a:rPr>
                        <a:t>MAG </a:t>
                      </a:r>
                      <a:r>
                        <a:rPr lang="en-US" altLang="zh-TW" sz="850" kern="1200" baseline="0" dirty="0" err="1" smtClean="0">
                          <a:solidFill>
                            <a:schemeClr val="tx1"/>
                          </a:solidFill>
                          <a:latin typeface="+mn-lt"/>
                          <a:ea typeface="+mn-ea"/>
                          <a:cs typeface="+mn-cs"/>
                        </a:rPr>
                        <a:t>Eislingen</a:t>
                      </a:r>
                      <a:r>
                        <a:rPr lang="en-US" altLang="zh-TW" sz="850" kern="1200" baseline="0" dirty="0" smtClean="0">
                          <a:solidFill>
                            <a:schemeClr val="tx1"/>
                          </a:solidFill>
                          <a:latin typeface="+mn-lt"/>
                          <a:ea typeface="+mn-ea"/>
                          <a:cs typeface="+mn-cs"/>
                        </a:rPr>
                        <a:t> /</a:t>
                      </a:r>
                      <a:r>
                        <a:rPr lang="en-US" altLang="zh-TW" sz="850" kern="1200" baseline="0" dirty="0" err="1" smtClean="0">
                          <a:solidFill>
                            <a:schemeClr val="tx1"/>
                          </a:solidFill>
                          <a:latin typeface="+mn-lt"/>
                          <a:ea typeface="+mn-ea"/>
                          <a:cs typeface="+mn-cs"/>
                        </a:rPr>
                        <a:t>Fils</a:t>
                      </a:r>
                      <a:r>
                        <a:rPr lang="en-US" altLang="zh-TW" sz="850" kern="1200" baseline="0" dirty="0" smtClean="0">
                          <a:solidFill>
                            <a:schemeClr val="tx1"/>
                          </a:solidFill>
                          <a:latin typeface="+mn-lt"/>
                          <a:ea typeface="+mn-ea"/>
                          <a:cs typeface="+mn-cs"/>
                        </a:rPr>
                        <a:t>  </a:t>
                      </a:r>
                      <a:r>
                        <a:rPr lang="zh-TW" altLang="en-US" sz="850" kern="1200" baseline="0" dirty="0" smtClean="0">
                          <a:solidFill>
                            <a:schemeClr val="tx1"/>
                          </a:solidFill>
                          <a:latin typeface="+mn-lt"/>
                          <a:ea typeface="+mn-ea"/>
                          <a:cs typeface="+mn-cs"/>
                        </a:rPr>
                        <a:t>德國</a:t>
                      </a:r>
                      <a:r>
                        <a:rPr lang="en-US" altLang="zh-TW" sz="850" kern="1200" baseline="0" dirty="0" smtClean="0">
                          <a:solidFill>
                            <a:schemeClr val="tx1"/>
                          </a:solidFill>
                          <a:latin typeface="+mn-lt"/>
                          <a:ea typeface="+mn-ea"/>
                          <a:cs typeface="+mn-cs"/>
                        </a:rPr>
                        <a:t> (</a:t>
                      </a:r>
                      <a:r>
                        <a:rPr kumimoji="0" lang="zh-TW" altLang="en-US" sz="850" b="0" i="0" u="none" strike="noStrike" kern="1200" cap="none" spc="0" normalizeH="0" baseline="0" noProof="0" dirty="0" smtClean="0">
                          <a:ln>
                            <a:noFill/>
                          </a:ln>
                          <a:solidFill>
                            <a:prstClr val="black"/>
                          </a:solidFill>
                          <a:effectLst/>
                          <a:uLnTx/>
                          <a:uFillTx/>
                          <a:latin typeface="+mn-lt"/>
                          <a:ea typeface="+mn-ea"/>
                          <a:cs typeface="+mn-cs"/>
                        </a:rPr>
                        <a:t>工具機廠</a:t>
                      </a:r>
                      <a:r>
                        <a:rPr kumimoji="0" lang="en-US" altLang="zh-TW" sz="850" b="0" i="0" u="none" strike="noStrike" kern="1200" cap="none" spc="0" normalizeH="0" baseline="0" noProof="0" dirty="0" smtClean="0">
                          <a:ln>
                            <a:noFill/>
                          </a:ln>
                          <a:solidFill>
                            <a:prstClr val="black"/>
                          </a:solidFill>
                          <a:effectLst/>
                          <a:uLnTx/>
                          <a:uFillTx/>
                          <a:latin typeface="+mn-lt"/>
                          <a:ea typeface="+mn-ea"/>
                          <a:cs typeface="+mn-cs"/>
                        </a:rPr>
                        <a:t>)</a:t>
                      </a:r>
                      <a:endParaRPr lang="en-US" altLang="zh-TW" sz="850" kern="1200" baseline="0" dirty="0" smtClean="0">
                        <a:solidFill>
                          <a:schemeClr val="tx1"/>
                        </a:solidFill>
                        <a:latin typeface="+mn-lt"/>
                        <a:ea typeface="+mn-ea"/>
                        <a:cs typeface="+mn-cs"/>
                      </a:endParaRPr>
                    </a:p>
                  </a:txBody>
                  <a:tcPr marL="91449" marR="91449" marT="45727" marB="45727">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207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kern="1200" baseline="0" dirty="0" smtClean="0">
                          <a:solidFill>
                            <a:schemeClr val="tx1"/>
                          </a:solidFill>
                          <a:latin typeface="+mn-lt"/>
                          <a:ea typeface="+mn-ea"/>
                          <a:cs typeface="+mn-cs"/>
                        </a:rPr>
                        <a:t>MAG </a:t>
                      </a:r>
                      <a:r>
                        <a:rPr lang="en-US" altLang="zh-TW" sz="850" kern="1200" baseline="0" dirty="0" err="1" smtClean="0">
                          <a:solidFill>
                            <a:schemeClr val="tx1"/>
                          </a:solidFill>
                          <a:latin typeface="+mn-lt"/>
                          <a:ea typeface="+mn-ea"/>
                          <a:cs typeface="+mn-cs"/>
                        </a:rPr>
                        <a:t>Rottenburg</a:t>
                      </a:r>
                      <a:r>
                        <a:rPr lang="en-US" altLang="zh-TW" sz="850" kern="1200" baseline="0" dirty="0" smtClean="0">
                          <a:solidFill>
                            <a:schemeClr val="tx1"/>
                          </a:solidFill>
                          <a:latin typeface="+mn-lt"/>
                          <a:ea typeface="+mn-ea"/>
                          <a:cs typeface="+mn-cs"/>
                        </a:rPr>
                        <a:t>  </a:t>
                      </a:r>
                      <a:r>
                        <a:rPr lang="zh-TW" altLang="en-US" sz="850" kern="1200" baseline="0" dirty="0" smtClean="0">
                          <a:solidFill>
                            <a:schemeClr val="tx1"/>
                          </a:solidFill>
                          <a:latin typeface="+mn-lt"/>
                          <a:ea typeface="+mn-ea"/>
                          <a:cs typeface="+mn-cs"/>
                        </a:rPr>
                        <a:t>德國</a:t>
                      </a:r>
                      <a:r>
                        <a:rPr lang="en-US" altLang="zh-TW" sz="850" kern="1200" baseline="0" dirty="0" smtClean="0">
                          <a:solidFill>
                            <a:schemeClr val="tx1"/>
                          </a:solidFill>
                          <a:latin typeface="+mn-lt"/>
                          <a:ea typeface="+mn-ea"/>
                          <a:cs typeface="+mn-cs"/>
                        </a:rPr>
                        <a:t>(</a:t>
                      </a:r>
                      <a:r>
                        <a:rPr lang="zh-TW" altLang="en-US" sz="850" kern="1200" baseline="0" dirty="0" smtClean="0">
                          <a:solidFill>
                            <a:schemeClr val="tx1"/>
                          </a:solidFill>
                          <a:latin typeface="+mn-lt"/>
                          <a:ea typeface="+mn-ea"/>
                          <a:cs typeface="+mn-cs"/>
                        </a:rPr>
                        <a:t>工具機廠</a:t>
                      </a:r>
                      <a:r>
                        <a:rPr lang="en-US" altLang="zh-TW" sz="850" kern="1200" baseline="0" dirty="0" smtClean="0">
                          <a:solidFill>
                            <a:schemeClr val="tx1"/>
                          </a:solidFill>
                          <a:latin typeface="+mn-lt"/>
                          <a:ea typeface="+mn-ea"/>
                          <a:cs typeface="+mn-cs"/>
                        </a:rPr>
                        <a:t>)</a:t>
                      </a:r>
                    </a:p>
                  </a:txBody>
                  <a:tcPr marL="91449" marR="91449" marT="45727" marB="45727">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r h="207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kern="1200" baseline="0" dirty="0" err="1" smtClean="0">
                          <a:solidFill>
                            <a:schemeClr val="tx1"/>
                          </a:solidFill>
                          <a:latin typeface="+mn-lt"/>
                          <a:ea typeface="+mn-ea"/>
                          <a:cs typeface="+mn-cs"/>
                        </a:rPr>
                        <a:t>Wohlengerg</a:t>
                      </a:r>
                      <a:r>
                        <a:rPr lang="en-US" altLang="zh-TW" sz="850" kern="1200" baseline="0" dirty="0" smtClean="0">
                          <a:solidFill>
                            <a:schemeClr val="tx1"/>
                          </a:solidFill>
                          <a:latin typeface="+mn-lt"/>
                          <a:ea typeface="+mn-ea"/>
                          <a:cs typeface="+mn-cs"/>
                        </a:rPr>
                        <a:t> </a:t>
                      </a:r>
                      <a:r>
                        <a:rPr lang="zh-TW" altLang="en-US" sz="850" kern="1200" baseline="0" dirty="0" smtClean="0">
                          <a:solidFill>
                            <a:schemeClr val="tx1"/>
                          </a:solidFill>
                          <a:latin typeface="+mn-lt"/>
                          <a:ea typeface="+mn-ea"/>
                          <a:cs typeface="+mn-cs"/>
                        </a:rPr>
                        <a:t>德國 </a:t>
                      </a:r>
                      <a:r>
                        <a:rPr lang="en-US" altLang="zh-TW" sz="850" kern="1200" baseline="0" dirty="0" smtClean="0">
                          <a:solidFill>
                            <a:schemeClr val="tx1"/>
                          </a:solidFill>
                          <a:latin typeface="+mn-lt"/>
                          <a:ea typeface="+mn-ea"/>
                          <a:cs typeface="+mn-cs"/>
                        </a:rPr>
                        <a:t>(</a:t>
                      </a:r>
                      <a:r>
                        <a:rPr lang="zh-TW" altLang="en-US" sz="850" kern="1200" baseline="0" dirty="0" smtClean="0">
                          <a:solidFill>
                            <a:schemeClr val="tx1"/>
                          </a:solidFill>
                          <a:latin typeface="+mn-lt"/>
                          <a:ea typeface="+mn-ea"/>
                          <a:cs typeface="+mn-cs"/>
                        </a:rPr>
                        <a:t>工具機廠</a:t>
                      </a:r>
                      <a:r>
                        <a:rPr lang="en-US" altLang="zh-TW" sz="850" kern="1200" baseline="0" dirty="0" smtClean="0">
                          <a:solidFill>
                            <a:schemeClr val="tx1"/>
                          </a:solidFill>
                          <a:latin typeface="+mn-lt"/>
                          <a:ea typeface="+mn-ea"/>
                          <a:cs typeface="+mn-cs"/>
                        </a:rPr>
                        <a:t>)</a:t>
                      </a:r>
                    </a:p>
                  </a:txBody>
                  <a:tcPr marL="91449" marR="91449" marT="45727" marB="45727">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r>
            </a:tbl>
          </a:graphicData>
        </a:graphic>
      </p:graphicFrame>
      <p:graphicFrame>
        <p:nvGraphicFramePr>
          <p:cNvPr id="25" name="表格 24"/>
          <p:cNvGraphicFramePr>
            <a:graphicFrameLocks noGrp="1"/>
          </p:cNvGraphicFramePr>
          <p:nvPr>
            <p:extLst>
              <p:ext uri="{D42A27DB-BD31-4B8C-83A1-F6EECF244321}">
                <p14:modId xmlns:p14="http://schemas.microsoft.com/office/powerpoint/2010/main" val="2658047524"/>
              </p:ext>
            </p:extLst>
          </p:nvPr>
        </p:nvGraphicFramePr>
        <p:xfrm>
          <a:off x="4644008" y="5690940"/>
          <a:ext cx="2160000" cy="556260"/>
        </p:xfrm>
        <a:graphic>
          <a:graphicData uri="http://schemas.openxmlformats.org/drawingml/2006/table">
            <a:tbl>
              <a:tblPr firstRow="1" bandRow="1">
                <a:tableStyleId>{E929F9F4-4A8F-4326-A1B4-22849713DDAB}</a:tableStyleId>
              </a:tblPr>
              <a:tblGrid>
                <a:gridCol w="2160000"/>
              </a:tblGrid>
              <a:tr h="315531">
                <a:tc>
                  <a:txBody>
                    <a:bodyPr/>
                    <a:lstStyle/>
                    <a:p>
                      <a:pPr algn="ctr"/>
                      <a:r>
                        <a:rPr lang="zh-TW" altLang="en-US" sz="1600" baseline="0" dirty="0" smtClean="0"/>
                        <a:t>法國</a:t>
                      </a:r>
                      <a:r>
                        <a:rPr lang="en-US" altLang="zh-TW" sz="1600" baseline="0" dirty="0" smtClean="0"/>
                        <a:t> </a:t>
                      </a:r>
                      <a:r>
                        <a:rPr lang="en-US" altLang="zh-TW" sz="1600" dirty="0" smtClean="0"/>
                        <a:t>[1]</a:t>
                      </a:r>
                      <a:endParaRPr lang="zh-TW" altLang="en-US" sz="1600" dirty="0"/>
                    </a:p>
                  </a:txBody>
                  <a:tcPr anchor="ctr">
                    <a:solidFill>
                      <a:schemeClr val="accent3">
                        <a:lumMod val="75000"/>
                      </a:schemeClr>
                    </a:solidFill>
                  </a:tcPr>
                </a:tc>
              </a:tr>
              <a:tr h="207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smtClean="0">
                          <a:solidFill>
                            <a:schemeClr val="tx1"/>
                          </a:solidFill>
                          <a:latin typeface="+mn-lt"/>
                          <a:ea typeface="+mn-ea"/>
                          <a:cs typeface="+mn-cs"/>
                        </a:rPr>
                        <a:t>JOBS</a:t>
                      </a:r>
                      <a:r>
                        <a:rPr lang="zh-TW" altLang="en-US" sz="850" b="0" kern="1200" dirty="0" smtClean="0">
                          <a:solidFill>
                            <a:schemeClr val="tx1"/>
                          </a:solidFill>
                          <a:latin typeface="+mn-lt"/>
                          <a:ea typeface="+mn-ea"/>
                          <a:cs typeface="+mn-cs"/>
                        </a:rPr>
                        <a:t> 法國</a:t>
                      </a:r>
                      <a:r>
                        <a:rPr lang="en-US" altLang="zh-TW" sz="850" b="0" kern="1200" dirty="0" smtClean="0">
                          <a:solidFill>
                            <a:schemeClr val="tx1"/>
                          </a:solidFill>
                          <a:latin typeface="+mn-lt"/>
                          <a:ea typeface="+mn-ea"/>
                          <a:cs typeface="+mn-cs"/>
                        </a:rPr>
                        <a:t> (</a:t>
                      </a:r>
                      <a:r>
                        <a:rPr lang="zh-TW" altLang="en-US" sz="850" b="0" kern="1200" dirty="0" smtClean="0">
                          <a:solidFill>
                            <a:schemeClr val="tx1"/>
                          </a:solidFill>
                          <a:latin typeface="+mn-lt"/>
                          <a:ea typeface="+mn-ea"/>
                          <a:cs typeface="+mn-cs"/>
                        </a:rPr>
                        <a:t>工具機廠</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a:lnB w="12700" cap="flat" cmpd="sng" algn="ctr">
                      <a:solidFill>
                        <a:srgbClr val="7030A0"/>
                      </a:solidFill>
                      <a:prstDash val="solid"/>
                      <a:round/>
                      <a:headEnd type="none" w="med" len="med"/>
                      <a:tailEnd type="none" w="med" len="med"/>
                    </a:lnB>
                    <a:solidFill>
                      <a:schemeClr val="bg1"/>
                    </a:solidFill>
                  </a:tcPr>
                </a:tc>
              </a:tr>
            </a:tbl>
          </a:graphicData>
        </a:graphic>
      </p:graphicFrame>
      <p:graphicFrame>
        <p:nvGraphicFramePr>
          <p:cNvPr id="26" name="表格 25"/>
          <p:cNvGraphicFramePr>
            <a:graphicFrameLocks noGrp="1"/>
          </p:cNvGraphicFramePr>
          <p:nvPr>
            <p:extLst>
              <p:ext uri="{D42A27DB-BD31-4B8C-83A1-F6EECF244321}">
                <p14:modId xmlns:p14="http://schemas.microsoft.com/office/powerpoint/2010/main" val="1511097548"/>
              </p:ext>
            </p:extLst>
          </p:nvPr>
        </p:nvGraphicFramePr>
        <p:xfrm>
          <a:off x="4644008" y="5157732"/>
          <a:ext cx="2160000" cy="556274"/>
        </p:xfrm>
        <a:graphic>
          <a:graphicData uri="http://schemas.openxmlformats.org/drawingml/2006/table">
            <a:tbl>
              <a:tblPr firstRow="1" bandRow="1">
                <a:tableStyleId>{E929F9F4-4A8F-4326-A1B4-22849713DDAB}</a:tableStyleId>
              </a:tblPr>
              <a:tblGrid>
                <a:gridCol w="2160000"/>
              </a:tblGrid>
              <a:tr h="227582">
                <a:tc>
                  <a:txBody>
                    <a:bodyPr/>
                    <a:lstStyle/>
                    <a:p>
                      <a:pPr algn="ctr"/>
                      <a:r>
                        <a:rPr lang="zh-TW" altLang="en-US" sz="1600" baseline="0" dirty="0" smtClean="0"/>
                        <a:t>瑞士</a:t>
                      </a:r>
                      <a:r>
                        <a:rPr lang="en-US" altLang="zh-TW" sz="1600" baseline="0" dirty="0" smtClean="0"/>
                        <a:t> </a:t>
                      </a:r>
                      <a:r>
                        <a:rPr lang="en-US" altLang="zh-TW" sz="1600" dirty="0" smtClean="0"/>
                        <a:t>[2]</a:t>
                      </a:r>
                      <a:endParaRPr lang="zh-TW" altLang="en-US" sz="1600" dirty="0"/>
                    </a:p>
                  </a:txBody>
                  <a:tcPr anchor="ctr">
                    <a:solidFill>
                      <a:schemeClr val="accent2">
                        <a:lumMod val="60000"/>
                        <a:lumOff val="40000"/>
                      </a:schemeClr>
                    </a:solidFill>
                  </a:tcPr>
                </a:tc>
              </a:tr>
              <a:tr h="20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50" b="0" dirty="0" smtClean="0">
                          <a:solidFill>
                            <a:schemeClr val="tx1"/>
                          </a:solidFill>
                        </a:rPr>
                        <a:t>PFIFFNER</a:t>
                      </a:r>
                      <a:r>
                        <a:rPr kumimoji="0" lang="en-US" altLang="zh-TW" sz="850" b="0" i="0" u="none" strike="noStrike" kern="1200" cap="none" spc="0" normalizeH="0" baseline="0" noProof="0" dirty="0" smtClean="0">
                          <a:ln>
                            <a:noFill/>
                          </a:ln>
                          <a:solidFill>
                            <a:prstClr val="black"/>
                          </a:solidFill>
                          <a:effectLst/>
                          <a:uLnTx/>
                          <a:uFillTx/>
                          <a:latin typeface="+mn-lt"/>
                          <a:ea typeface="+mn-ea"/>
                          <a:cs typeface="+mn-cs"/>
                        </a:rPr>
                        <a:t>  </a:t>
                      </a:r>
                      <a:r>
                        <a:rPr kumimoji="0" lang="zh-TW" altLang="en-US" sz="850" b="0" i="0" u="none" strike="noStrike" kern="1200" cap="none" spc="0" normalizeH="0" baseline="0" noProof="0" dirty="0" smtClean="0">
                          <a:ln>
                            <a:noFill/>
                          </a:ln>
                          <a:solidFill>
                            <a:prstClr val="black"/>
                          </a:solidFill>
                          <a:effectLst/>
                          <a:uLnTx/>
                          <a:uFillTx/>
                          <a:latin typeface="+mn-lt"/>
                          <a:ea typeface="+mn-ea"/>
                          <a:cs typeface="+mn-cs"/>
                        </a:rPr>
                        <a:t>瑞士</a:t>
                      </a:r>
                      <a:r>
                        <a:rPr kumimoji="0" lang="en-US" altLang="zh-TW" sz="850" b="0" i="0" u="none" strike="noStrike" kern="1200" cap="none" spc="0" normalizeH="0" baseline="0" noProof="0" dirty="0" smtClean="0">
                          <a:ln>
                            <a:noFill/>
                          </a:ln>
                          <a:solidFill>
                            <a:prstClr val="black"/>
                          </a:solidFill>
                          <a:effectLst/>
                          <a:uLnTx/>
                          <a:uFillTx/>
                          <a:latin typeface="+mn-lt"/>
                          <a:ea typeface="+mn-ea"/>
                          <a:cs typeface="+mn-cs"/>
                        </a:rPr>
                        <a:t>(</a:t>
                      </a:r>
                      <a:r>
                        <a:rPr kumimoji="0" lang="zh-TW" altLang="en-US" sz="850" b="0" i="0" u="none" strike="noStrike" kern="1200" cap="none" spc="0" normalizeH="0" baseline="0" noProof="0" dirty="0" smtClean="0">
                          <a:ln>
                            <a:noFill/>
                          </a:ln>
                          <a:solidFill>
                            <a:prstClr val="black"/>
                          </a:solidFill>
                          <a:effectLst/>
                          <a:uLnTx/>
                          <a:uFillTx/>
                          <a:latin typeface="+mn-lt"/>
                          <a:ea typeface="+mn-ea"/>
                          <a:cs typeface="+mn-cs"/>
                        </a:rPr>
                        <a:t>工具機廠</a:t>
                      </a:r>
                      <a:r>
                        <a:rPr kumimoji="0" lang="en-US" altLang="zh-TW" sz="850" b="0" i="0" u="none" strike="noStrike" kern="1200" cap="none" spc="0" normalizeH="0" baseline="0" noProof="0" dirty="0" smtClean="0">
                          <a:ln>
                            <a:noFill/>
                          </a:ln>
                          <a:solidFill>
                            <a:prstClr val="black"/>
                          </a:solidFill>
                          <a:effectLst/>
                          <a:uLnTx/>
                          <a:uFillTx/>
                          <a:latin typeface="+mn-lt"/>
                          <a:ea typeface="+mn-ea"/>
                          <a:cs typeface="+mn-cs"/>
                        </a:rPr>
                        <a:t>)</a:t>
                      </a:r>
                      <a:r>
                        <a:rPr kumimoji="0" lang="zh-TW" altLang="en-US" sz="85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zh-TW" sz="850" b="0" i="0" u="none" strike="noStrike" kern="1200" cap="none" spc="0" normalizeH="0" baseline="0" noProof="0" dirty="0" smtClean="0">
                          <a:ln>
                            <a:noFill/>
                          </a:ln>
                          <a:solidFill>
                            <a:schemeClr val="tx1"/>
                          </a:solidFill>
                          <a:effectLst/>
                          <a:uLnTx/>
                          <a:uFillTx/>
                          <a:latin typeface="+mn-lt"/>
                          <a:ea typeface="+mn-ea"/>
                          <a:cs typeface="+mn-cs"/>
                        </a:rPr>
                        <a:t>X 2</a:t>
                      </a:r>
                      <a:endParaRPr kumimoji="0" lang="zh-TW" altLang="en-US" sz="850" b="0" i="0" u="none" strike="noStrike" kern="1200" cap="none" spc="0" normalizeH="0" baseline="0" noProof="0" dirty="0" smtClean="0">
                        <a:ln>
                          <a:noFill/>
                        </a:ln>
                        <a:solidFill>
                          <a:prstClr val="black"/>
                        </a:solidFill>
                        <a:effectLst/>
                        <a:uLnTx/>
                        <a:uFillTx/>
                        <a:latin typeface="+mn-lt"/>
                        <a:ea typeface="+mn-ea"/>
                        <a:cs typeface="+mn-cs"/>
                      </a:endParaRPr>
                    </a:p>
                  </a:txBody>
                  <a:tcPr marL="91449" marR="91449" marT="45727" marB="45727">
                    <a:lnB w="12700" cap="flat" cmpd="sng" algn="ctr">
                      <a:solidFill>
                        <a:srgbClr val="7030A0"/>
                      </a:solidFill>
                      <a:prstDash val="solid"/>
                      <a:round/>
                      <a:headEnd type="none" w="med" len="med"/>
                      <a:tailEnd type="none" w="med" len="med"/>
                    </a:lnB>
                    <a:solidFill>
                      <a:schemeClr val="bg1"/>
                    </a:solidFill>
                  </a:tcPr>
                </a:tc>
              </a:tr>
            </a:tbl>
          </a:graphicData>
        </a:graphic>
      </p:graphicFrame>
      <p:graphicFrame>
        <p:nvGraphicFramePr>
          <p:cNvPr id="27" name="表格 26"/>
          <p:cNvGraphicFramePr>
            <a:graphicFrameLocks noGrp="1"/>
          </p:cNvGraphicFramePr>
          <p:nvPr>
            <p:extLst>
              <p:ext uri="{D42A27DB-BD31-4B8C-83A1-F6EECF244321}">
                <p14:modId xmlns:p14="http://schemas.microsoft.com/office/powerpoint/2010/main" val="3164021117"/>
              </p:ext>
            </p:extLst>
          </p:nvPr>
        </p:nvGraphicFramePr>
        <p:xfrm>
          <a:off x="2411760" y="6185094"/>
          <a:ext cx="2160000" cy="556274"/>
        </p:xfrm>
        <a:graphic>
          <a:graphicData uri="http://schemas.openxmlformats.org/drawingml/2006/table">
            <a:tbl>
              <a:tblPr firstRow="1" bandRow="1">
                <a:tableStyleId>{E929F9F4-4A8F-4326-A1B4-22849713DDAB}</a:tableStyleId>
              </a:tblPr>
              <a:tblGrid>
                <a:gridCol w="2160000"/>
              </a:tblGrid>
              <a:tr h="315531">
                <a:tc>
                  <a:txBody>
                    <a:bodyPr/>
                    <a:lstStyle/>
                    <a:p>
                      <a:pPr algn="ctr"/>
                      <a:r>
                        <a:rPr lang="zh-TW" altLang="en-US" sz="1600" baseline="0" dirty="0" smtClean="0"/>
                        <a:t>俄羅斯</a:t>
                      </a:r>
                      <a:r>
                        <a:rPr lang="en-US" altLang="zh-TW" sz="1600" baseline="0" dirty="0" smtClean="0"/>
                        <a:t> </a:t>
                      </a:r>
                      <a:r>
                        <a:rPr lang="en-US" altLang="zh-TW" sz="1600" dirty="0" smtClean="0"/>
                        <a:t>[1]</a:t>
                      </a:r>
                      <a:endParaRPr lang="zh-TW" altLang="en-US" sz="1600" dirty="0"/>
                    </a:p>
                  </a:txBody>
                  <a:tcPr anchor="ctr">
                    <a:solidFill>
                      <a:srgbClr val="002060"/>
                    </a:solidFill>
                  </a:tcPr>
                </a:tc>
              </a:tr>
              <a:tr h="2079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b="0" kern="1200" dirty="0" smtClean="0">
                          <a:solidFill>
                            <a:schemeClr val="tx1"/>
                          </a:solidFill>
                          <a:latin typeface="+mn-lt"/>
                          <a:ea typeface="+mn-ea"/>
                          <a:cs typeface="+mn-cs"/>
                        </a:rPr>
                        <a:t>FFG Russia </a:t>
                      </a:r>
                      <a:r>
                        <a:rPr lang="zh-TW" altLang="en-US" sz="850" b="0" kern="1200" dirty="0" smtClean="0">
                          <a:solidFill>
                            <a:schemeClr val="tx1"/>
                          </a:solidFill>
                          <a:latin typeface="+mn-lt"/>
                          <a:ea typeface="+mn-ea"/>
                          <a:cs typeface="+mn-cs"/>
                        </a:rPr>
                        <a:t>俄羅斯</a:t>
                      </a:r>
                      <a:r>
                        <a:rPr lang="en-US" altLang="zh-TW" sz="850" b="0" kern="1200" dirty="0" smtClean="0">
                          <a:solidFill>
                            <a:schemeClr val="tx1"/>
                          </a:solidFill>
                          <a:latin typeface="+mn-lt"/>
                          <a:ea typeface="+mn-ea"/>
                          <a:cs typeface="+mn-cs"/>
                        </a:rPr>
                        <a:t>(</a:t>
                      </a:r>
                      <a:r>
                        <a:rPr lang="zh-TW" altLang="en-US" sz="850" b="0" kern="1200" dirty="0" smtClean="0">
                          <a:solidFill>
                            <a:schemeClr val="tx1"/>
                          </a:solidFill>
                          <a:latin typeface="+mn-lt"/>
                          <a:ea typeface="+mn-ea"/>
                          <a:cs typeface="+mn-cs"/>
                        </a:rPr>
                        <a:t>自動化</a:t>
                      </a:r>
                      <a:r>
                        <a:rPr lang="en-US" altLang="zh-TW" sz="850" b="0" kern="1200" dirty="0" smtClean="0">
                          <a:solidFill>
                            <a:schemeClr val="tx1"/>
                          </a:solidFill>
                          <a:latin typeface="+mn-lt"/>
                          <a:ea typeface="+mn-ea"/>
                          <a:cs typeface="+mn-cs"/>
                        </a:rPr>
                        <a:t>)</a:t>
                      </a:r>
                      <a:endParaRPr lang="zh-TW" altLang="en-US" sz="850" b="0" kern="1200" dirty="0" smtClean="0">
                        <a:solidFill>
                          <a:schemeClr val="tx1"/>
                        </a:solidFill>
                        <a:latin typeface="+mn-lt"/>
                        <a:ea typeface="+mn-ea"/>
                        <a:cs typeface="+mn-cs"/>
                      </a:endParaRPr>
                    </a:p>
                  </a:txBody>
                  <a:tcPr marL="91449" marR="91449" marT="45727" marB="45727">
                    <a:lnB w="12700" cap="flat" cmpd="sng" algn="ctr">
                      <a:solidFill>
                        <a:srgbClr val="7030A0"/>
                      </a:solidFill>
                      <a:prstDash val="solid"/>
                      <a:round/>
                      <a:headEnd type="none" w="med" len="med"/>
                      <a:tailEnd type="none" w="med" len="med"/>
                    </a:lnB>
                    <a:solidFill>
                      <a:schemeClr val="bg1"/>
                    </a:solidFill>
                  </a:tcPr>
                </a:tc>
              </a:tr>
            </a:tbl>
          </a:graphicData>
        </a:graphic>
      </p:graphicFrame>
      <p:sp>
        <p:nvSpPr>
          <p:cNvPr id="6" name="矩形 5"/>
          <p:cNvSpPr/>
          <p:nvPr/>
        </p:nvSpPr>
        <p:spPr>
          <a:xfrm>
            <a:off x="251520" y="5920816"/>
            <a:ext cx="1679792" cy="461665"/>
          </a:xfrm>
          <a:prstGeom prst="rect">
            <a:avLst/>
          </a:prstGeom>
          <a:solidFill>
            <a:srgbClr val="93FFE3"/>
          </a:solidFill>
          <a:ln w="12700">
            <a:solidFill>
              <a:srgbClr val="93FFE3"/>
            </a:solidFill>
          </a:ln>
          <a:effectLst>
            <a:glow rad="63500">
              <a:schemeClr val="accent1">
                <a:satMod val="175000"/>
                <a:alpha val="40000"/>
              </a:schemeClr>
            </a:glow>
          </a:effectLst>
        </p:spPr>
        <p:txBody>
          <a:bodyPr wrap="square">
            <a:spAutoFit/>
          </a:bodyPr>
          <a:lstStyle/>
          <a:p>
            <a:r>
              <a:rPr lang="zh-TW" altLang="en-US" sz="1200" dirty="0"/>
              <a:t>國內共</a:t>
            </a:r>
            <a:r>
              <a:rPr lang="en-US" altLang="zh-TW" sz="1200" dirty="0"/>
              <a:t>21</a:t>
            </a:r>
            <a:r>
              <a:rPr lang="zh-TW" altLang="en-US" sz="1200" dirty="0"/>
              <a:t>家  </a:t>
            </a:r>
            <a:r>
              <a:rPr lang="en-US" altLang="zh-TW" sz="1200" dirty="0"/>
              <a:t>(</a:t>
            </a:r>
            <a:r>
              <a:rPr lang="en-US" altLang="zh-TW" sz="1200" dirty="0" smtClean="0"/>
              <a:t>24%)</a:t>
            </a:r>
            <a:endParaRPr lang="en-US" altLang="zh-TW" sz="1200" dirty="0"/>
          </a:p>
          <a:p>
            <a:r>
              <a:rPr lang="zh-TW" altLang="en-US" sz="1200" dirty="0"/>
              <a:t>海外共</a:t>
            </a:r>
            <a:r>
              <a:rPr lang="en-US" altLang="zh-TW" sz="1200" dirty="0" smtClean="0"/>
              <a:t>65</a:t>
            </a:r>
            <a:r>
              <a:rPr lang="zh-TW" altLang="en-US" sz="1200" dirty="0" smtClean="0"/>
              <a:t>家  </a:t>
            </a:r>
            <a:r>
              <a:rPr lang="en-US" altLang="zh-TW" sz="1200" dirty="0"/>
              <a:t>(</a:t>
            </a:r>
            <a:r>
              <a:rPr lang="en-US" altLang="zh-TW" sz="1200" dirty="0" smtClean="0"/>
              <a:t>76%)</a:t>
            </a:r>
            <a:endParaRPr lang="zh-TW" altLang="en-US" sz="1200" dirty="0"/>
          </a:p>
        </p:txBody>
      </p:sp>
    </p:spTree>
    <p:extLst>
      <p:ext uri="{BB962C8B-B14F-4D97-AF65-F5344CB8AC3E}">
        <p14:creationId xmlns:p14="http://schemas.microsoft.com/office/powerpoint/2010/main" val="541592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13"/>
          <p:cNvGrpSpPr>
            <a:grpSpLocks/>
          </p:cNvGrpSpPr>
          <p:nvPr/>
        </p:nvGrpSpPr>
        <p:grpSpPr bwMode="auto">
          <a:xfrm>
            <a:off x="1177105" y="764704"/>
            <a:ext cx="963613" cy="339725"/>
            <a:chOff x="1728" y="432"/>
            <a:chExt cx="1012" cy="351"/>
          </a:xfrm>
        </p:grpSpPr>
        <p:pic>
          <p:nvPicPr>
            <p:cNvPr id="56" name="圖片 6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28" y="432"/>
              <a:ext cx="336"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7" name="Group 15"/>
            <p:cNvGrpSpPr>
              <a:grpSpLocks/>
            </p:cNvGrpSpPr>
            <p:nvPr/>
          </p:nvGrpSpPr>
          <p:grpSpPr bwMode="auto">
            <a:xfrm>
              <a:off x="2076" y="453"/>
              <a:ext cx="664" cy="330"/>
              <a:chOff x="2075" y="452"/>
              <a:chExt cx="565" cy="280"/>
            </a:xfrm>
          </p:grpSpPr>
          <p:pic>
            <p:nvPicPr>
              <p:cNvPr id="58" name="圖片 6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90" y="452"/>
                <a:ext cx="49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圖片 6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75" y="600"/>
                <a:ext cx="56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61" name="Picture 14" descr="C:\Users\1355\Desktop\ft_logo001.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07825" y="1258749"/>
            <a:ext cx="10541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06" descr="http://www.seeklogo.com/images/A/Anest_Iwata-logo-644AC12CAC-seeklogo.com.gif"/>
          <p:cNvPicPr>
            <a:picLocks noChangeAspect="1" noChangeArrowheads="1"/>
          </p:cNvPicPr>
          <p:nvPr/>
        </p:nvPicPr>
        <p:blipFill>
          <a:blip r:embed="rId6" cstate="email">
            <a:extLst>
              <a:ext uri="{28A0092B-C50C-407E-A947-70E740481C1C}">
                <a14:useLocalDpi xmlns:a14="http://schemas.microsoft.com/office/drawing/2010/main"/>
              </a:ext>
            </a:extLst>
          </a:blip>
          <a:srcRect t="26688" b="29088"/>
          <a:stretch>
            <a:fillRect/>
          </a:stretch>
        </p:blipFill>
        <p:spPr bwMode="auto">
          <a:xfrm>
            <a:off x="1334765" y="1611993"/>
            <a:ext cx="90963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69942" y="2118083"/>
            <a:ext cx="8667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6" descr="日本ケーブル株式会社"/>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30672" y="4291023"/>
            <a:ext cx="1081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479519" y="3375685"/>
            <a:ext cx="661199" cy="48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格 2"/>
          <p:cNvGraphicFramePr>
            <a:graphicFrameLocks noGrp="1"/>
          </p:cNvGraphicFramePr>
          <p:nvPr>
            <p:extLst>
              <p:ext uri="{D42A27DB-BD31-4B8C-83A1-F6EECF244321}">
                <p14:modId xmlns:p14="http://schemas.microsoft.com/office/powerpoint/2010/main" val="2199914578"/>
              </p:ext>
            </p:extLst>
          </p:nvPr>
        </p:nvGraphicFramePr>
        <p:xfrm>
          <a:off x="899592" y="144016"/>
          <a:ext cx="7776865" cy="6237888"/>
        </p:xfrm>
        <a:graphic>
          <a:graphicData uri="http://schemas.openxmlformats.org/drawingml/2006/table">
            <a:tbl>
              <a:tblPr firstRow="1" bandRow="1">
                <a:tableStyleId>{5940675A-B579-460E-94D1-54222C63F5DA}</a:tableStyleId>
              </a:tblPr>
              <a:tblGrid>
                <a:gridCol w="2088232"/>
                <a:gridCol w="5688633"/>
              </a:tblGrid>
              <a:tr h="596688">
                <a:tc>
                  <a:txBody>
                    <a:bodyPr/>
                    <a:lstStyle/>
                    <a:p>
                      <a:pPr algn="ctr" eaLnBrk="1" hangingPunct="1"/>
                      <a:r>
                        <a:rPr kumimoji="0" lang="zh-TW" altLang="en-US" sz="2500" b="1" dirty="0" smtClean="0">
                          <a:solidFill>
                            <a:schemeClr val="tx1"/>
                          </a:solidFill>
                          <a:latin typeface="微軟正黑體" pitchFamily="34" charset="-120"/>
                          <a:ea typeface="微軟正黑體" pitchFamily="34" charset="-120"/>
                        </a:rPr>
                        <a:t>國際</a:t>
                      </a:r>
                      <a:r>
                        <a:rPr kumimoji="0" lang="en-US" altLang="zh-TW" sz="2500" b="1" dirty="0" smtClean="0">
                          <a:solidFill>
                            <a:schemeClr val="tx1"/>
                          </a:solidFill>
                          <a:latin typeface="微軟正黑體" pitchFamily="34" charset="-120"/>
                          <a:ea typeface="微軟正黑體" pitchFamily="34" charset="-120"/>
                        </a:rPr>
                        <a:t>JV</a:t>
                      </a:r>
                      <a:r>
                        <a:rPr kumimoji="0" lang="zh-TW" altLang="en-US" sz="2500" b="1" dirty="0" smtClean="0">
                          <a:solidFill>
                            <a:schemeClr val="tx1"/>
                          </a:solidFill>
                          <a:latin typeface="微軟正黑體" pitchFamily="34" charset="-120"/>
                          <a:ea typeface="微軟正黑體" pitchFamily="34" charset="-120"/>
                        </a:rPr>
                        <a:t>合資</a:t>
                      </a:r>
                      <a:endParaRPr kumimoji="0" lang="en-US" altLang="zh-TW" sz="2500" b="1" dirty="0" smtClean="0">
                        <a:solidFill>
                          <a:schemeClr val="tx1"/>
                        </a:solidFill>
                        <a:latin typeface="微軟正黑體" pitchFamily="34" charset="-120"/>
                        <a:ea typeface="微軟正黑體" pitchFamily="34" charset="-12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zh-TW" altLang="en-US" sz="2500" b="1" kern="1200" dirty="0" smtClean="0">
                          <a:solidFill>
                            <a:schemeClr val="tx1"/>
                          </a:solidFill>
                          <a:latin typeface="微軟正黑體" pitchFamily="34" charset="-120"/>
                          <a:ea typeface="微軟正黑體" pitchFamily="34" charset="-120"/>
                          <a:cs typeface="+mn-cs"/>
                        </a:rPr>
                        <a:t>  共</a:t>
                      </a:r>
                      <a:r>
                        <a:rPr kumimoji="0" lang="en-US" altLang="zh-TW" sz="2500" b="1" kern="1200" dirty="0" smtClean="0">
                          <a:solidFill>
                            <a:srgbClr val="FF0000"/>
                          </a:solidFill>
                          <a:latin typeface="微軟正黑體" pitchFamily="34" charset="-120"/>
                          <a:ea typeface="微軟正黑體" pitchFamily="34" charset="-120"/>
                          <a:cs typeface="+mn-cs"/>
                        </a:rPr>
                        <a:t>13</a:t>
                      </a:r>
                      <a:r>
                        <a:rPr kumimoji="0" lang="zh-TW" altLang="en-US" sz="2500" b="1" kern="1200" dirty="0" smtClean="0">
                          <a:solidFill>
                            <a:srgbClr val="FF0000"/>
                          </a:solidFill>
                          <a:latin typeface="微軟正黑體" pitchFamily="34" charset="-120"/>
                          <a:ea typeface="微軟正黑體" pitchFamily="34" charset="-120"/>
                          <a:cs typeface="+mn-cs"/>
                        </a:rPr>
                        <a:t>家</a:t>
                      </a:r>
                      <a:r>
                        <a:rPr kumimoji="0" lang="zh-TW" altLang="en-US" sz="2500" b="1" kern="1200" dirty="0" smtClean="0">
                          <a:solidFill>
                            <a:schemeClr val="tx1"/>
                          </a:solidFill>
                          <a:latin typeface="微軟正黑體" pitchFamily="34" charset="-120"/>
                          <a:ea typeface="微軟正黑體" pitchFamily="34" charset="-120"/>
                          <a:cs typeface="+mn-cs"/>
                        </a:rPr>
                        <a:t>合資夥伴</a:t>
                      </a:r>
                      <a:endParaRPr kumimoji="0" lang="en-US" altLang="zh-TW" sz="2500" b="1" kern="1200" dirty="0" smtClean="0">
                        <a:solidFill>
                          <a:schemeClr val="tx1"/>
                        </a:solidFill>
                        <a:latin typeface="微軟正黑體" pitchFamily="34" charset="-120"/>
                        <a:ea typeface="微軟正黑體" pitchFamily="34" charset="-12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r>
              <a:tr h="432000">
                <a:tc>
                  <a:txBody>
                    <a:bodyPr/>
                    <a:lstStyle/>
                    <a:p>
                      <a:endParaRPr lang="zh-TW" altLang="en-US" dirty="0"/>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smtClean="0">
                          <a:solidFill>
                            <a:schemeClr val="tx1"/>
                          </a:solidFill>
                          <a:latin typeface="Adobe 繁黑體 Std B" pitchFamily="34" charset="-120"/>
                          <a:ea typeface="Adobe 繁黑體 Std B" pitchFamily="34" charset="-120"/>
                        </a:rPr>
                        <a:t>日本豐田通商年營業額</a:t>
                      </a:r>
                      <a:r>
                        <a:rPr lang="en-US" altLang="zh-TW" sz="1200" b="0" dirty="0" smtClean="0">
                          <a:solidFill>
                            <a:srgbClr val="FF0000"/>
                          </a:solidFill>
                          <a:latin typeface="Adobe 繁黑體 Std B" pitchFamily="34" charset="-120"/>
                          <a:ea typeface="Adobe 繁黑體 Std B" pitchFamily="34" charset="-120"/>
                        </a:rPr>
                        <a:t>4.6</a:t>
                      </a:r>
                      <a:r>
                        <a:rPr lang="zh-TW" altLang="en-US" sz="1200" b="0" dirty="0" smtClean="0">
                          <a:solidFill>
                            <a:srgbClr val="FF0000"/>
                          </a:solidFill>
                          <a:latin typeface="Adobe 繁黑體 Std B" pitchFamily="34" charset="-120"/>
                          <a:ea typeface="Adobe 繁黑體 Std B" pitchFamily="34" charset="-120"/>
                        </a:rPr>
                        <a:t>兆</a:t>
                      </a:r>
                      <a:r>
                        <a:rPr lang="zh-TW" altLang="en-US" sz="1200" b="0" dirty="0" smtClean="0">
                          <a:solidFill>
                            <a:schemeClr val="tx1"/>
                          </a:solidFill>
                          <a:latin typeface="Adobe 繁黑體 Std B" pitchFamily="34" charset="-120"/>
                          <a:ea typeface="Adobe 繁黑體 Std B" pitchFamily="34" charset="-120"/>
                        </a:rPr>
                        <a:t>日圓，東京</a:t>
                      </a:r>
                      <a:r>
                        <a:rPr lang="zh-TW" altLang="en-US" sz="1200" b="0" dirty="0" smtClean="0">
                          <a:solidFill>
                            <a:srgbClr val="FF0000"/>
                          </a:solidFill>
                          <a:latin typeface="Adobe 繁黑體 Std B" pitchFamily="34" charset="-120"/>
                          <a:ea typeface="Adobe 繁黑體 Std B" pitchFamily="34" charset="-120"/>
                        </a:rPr>
                        <a:t>上市</a:t>
                      </a:r>
                      <a:r>
                        <a:rPr lang="zh-TW" altLang="en-US" sz="1200" b="0" dirty="0" smtClean="0">
                          <a:solidFill>
                            <a:schemeClr val="tx1"/>
                          </a:solidFill>
                          <a:latin typeface="Adobe 繁黑體 Std B" pitchFamily="34" charset="-120"/>
                          <a:ea typeface="Adobe 繁黑體 Std B" pitchFamily="34" charset="-120"/>
                        </a:rPr>
                        <a:t>公司。</a:t>
                      </a:r>
                    </a:p>
                  </a:txBody>
                  <a:tcPr anchor="ct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endParaRPr lang="zh-TW" altLang="en-US" dirty="0"/>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日本前五大商社年營業額</a:t>
                      </a:r>
                      <a:r>
                        <a:rPr lang="en-US" altLang="zh-TW" sz="1200" dirty="0" smtClean="0">
                          <a:solidFill>
                            <a:srgbClr val="FF0000"/>
                          </a:solidFill>
                          <a:latin typeface="Adobe 繁黑體 Std B" pitchFamily="34" charset="-120"/>
                          <a:ea typeface="Adobe 繁黑體 Std B" pitchFamily="34" charset="-120"/>
                        </a:rPr>
                        <a:t>10</a:t>
                      </a:r>
                      <a:r>
                        <a:rPr lang="zh-TW" altLang="en-US" sz="1200" dirty="0" smtClean="0">
                          <a:solidFill>
                            <a:srgbClr val="FF0000"/>
                          </a:solidFill>
                          <a:latin typeface="Adobe 繁黑體 Std B" pitchFamily="34" charset="-120"/>
                          <a:ea typeface="Adobe 繁黑體 Std B" pitchFamily="34" charset="-120"/>
                        </a:rPr>
                        <a:t>兆</a:t>
                      </a:r>
                      <a:r>
                        <a:rPr lang="zh-TW" altLang="en-US" sz="1200" dirty="0" smtClean="0">
                          <a:solidFill>
                            <a:schemeClr val="tx1"/>
                          </a:solidFill>
                          <a:latin typeface="Adobe 繁黑體 Std B" pitchFamily="34" charset="-120"/>
                          <a:ea typeface="Adobe 繁黑體 Std B" pitchFamily="34" charset="-120"/>
                        </a:rPr>
                        <a:t>日圓，</a:t>
                      </a:r>
                      <a:r>
                        <a:rPr lang="zh-TW" altLang="en-US" sz="1200" b="0" dirty="0" smtClean="0">
                          <a:solidFill>
                            <a:schemeClr val="tx1"/>
                          </a:solidFill>
                          <a:latin typeface="Adobe 繁黑體 Std B" pitchFamily="34" charset="-120"/>
                          <a:ea typeface="Adobe 繁黑體 Std B" pitchFamily="34" charset="-120"/>
                        </a:rPr>
                        <a:t>東京</a:t>
                      </a:r>
                      <a:r>
                        <a:rPr lang="zh-TW" altLang="en-US" sz="1200" b="0" dirty="0" smtClean="0">
                          <a:solidFill>
                            <a:srgbClr val="FF0000"/>
                          </a:solidFill>
                          <a:latin typeface="Adobe 繁黑體 Std B" pitchFamily="34" charset="-120"/>
                          <a:ea typeface="Adobe 繁黑體 Std B" pitchFamily="34" charset="-120"/>
                        </a:rPr>
                        <a:t>上市</a:t>
                      </a:r>
                      <a:r>
                        <a:rPr lang="zh-TW" altLang="en-US" sz="1200" b="0" dirty="0" smtClean="0">
                          <a:solidFill>
                            <a:schemeClr val="tx1"/>
                          </a:solidFill>
                          <a:latin typeface="Adobe 繁黑體 Std B" pitchFamily="34" charset="-120"/>
                          <a:ea typeface="Adobe 繁黑體 Std B" pitchFamily="34" charset="-120"/>
                        </a:rPr>
                        <a:t>公司。</a:t>
                      </a:r>
                      <a:endParaRPr lang="en-US" altLang="zh-TW" sz="1200" b="0" dirty="0" smtClean="0">
                        <a:solidFill>
                          <a:schemeClr val="tx1"/>
                        </a:solidFill>
                        <a:latin typeface="Adobe 繁黑體 Std B" pitchFamily="34" charset="-120"/>
                        <a:ea typeface="Adobe 繁黑體 Std B"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chemeClr val="tx1"/>
                          </a:solidFill>
                          <a:latin typeface="Adobe 繁黑體 Std B" pitchFamily="34" charset="-120"/>
                          <a:ea typeface="Adobe 繁黑體 Std B" pitchFamily="34" charset="-120"/>
                          <a:cs typeface="細明體-ExtB" pitchFamily="18" charset="-120"/>
                        </a:rPr>
                        <a:t>(</a:t>
                      </a:r>
                      <a:r>
                        <a:rPr lang="zh-TW" altLang="en-US" sz="1200" b="1" dirty="0" smtClean="0">
                          <a:solidFill>
                            <a:schemeClr val="tx1"/>
                          </a:solidFill>
                          <a:latin typeface="Adobe 繁黑體 Std B" pitchFamily="34" charset="-120"/>
                          <a:ea typeface="Adobe 繁黑體 Std B" pitchFamily="34" charset="-120"/>
                          <a:cs typeface="細明體-ExtB" pitchFamily="18" charset="-120"/>
                        </a:rPr>
                        <a:t>曾有在</a:t>
                      </a:r>
                      <a:r>
                        <a:rPr lang="en-US" altLang="zh-TW" sz="1200" b="1" dirty="0" smtClean="0">
                          <a:solidFill>
                            <a:schemeClr val="tx1"/>
                          </a:solidFill>
                          <a:latin typeface="Adobe 繁黑體 Std B" pitchFamily="34" charset="-120"/>
                          <a:ea typeface="Adobe 繁黑體 Std B" pitchFamily="34" charset="-120"/>
                          <a:cs typeface="細明體-ExtB" pitchFamily="18" charset="-120"/>
                        </a:rPr>
                        <a:t>2</a:t>
                      </a:r>
                      <a:r>
                        <a:rPr lang="zh-TW" altLang="en-US" sz="1200" b="1" dirty="0" smtClean="0">
                          <a:solidFill>
                            <a:schemeClr val="tx1"/>
                          </a:solidFill>
                          <a:latin typeface="Adobe 繁黑體 Std B" pitchFamily="34" charset="-120"/>
                          <a:ea typeface="Adobe 繁黑體 Std B" pitchFamily="34" charset="-120"/>
                          <a:cs typeface="細明體-ExtB" pitchFamily="18" charset="-120"/>
                        </a:rPr>
                        <a:t>年間，合資</a:t>
                      </a:r>
                      <a:r>
                        <a:rPr lang="en-US" altLang="zh-TW" sz="1200" b="1" dirty="0" smtClean="0">
                          <a:solidFill>
                            <a:schemeClr val="tx1"/>
                          </a:solidFill>
                          <a:latin typeface="Adobe 繁黑體 Std B" pitchFamily="34" charset="-120"/>
                          <a:ea typeface="Adobe 繁黑體 Std B" pitchFamily="34" charset="-120"/>
                          <a:cs typeface="細明體-ExtB" pitchFamily="18" charset="-120"/>
                        </a:rPr>
                        <a:t>2</a:t>
                      </a:r>
                      <a:r>
                        <a:rPr lang="zh-TW" altLang="en-US" sz="1200" b="1" dirty="0" smtClean="0">
                          <a:solidFill>
                            <a:schemeClr val="tx1"/>
                          </a:solidFill>
                          <a:latin typeface="Adobe 繁黑體 Std B" pitchFamily="34" charset="-120"/>
                          <a:ea typeface="Adobe 繁黑體 Std B" pitchFamily="34" charset="-120"/>
                          <a:cs typeface="細明體-ExtB" pitchFamily="18" charset="-120"/>
                        </a:rPr>
                        <a:t>家公司的實績</a:t>
                      </a:r>
                      <a:r>
                        <a:rPr lang="en-US" altLang="zh-TW" sz="1200" b="1" dirty="0" smtClean="0">
                          <a:solidFill>
                            <a:schemeClr val="tx1"/>
                          </a:solidFill>
                          <a:latin typeface="Adobe 繁黑體 Std B" pitchFamily="34" charset="-120"/>
                          <a:ea typeface="Adobe 繁黑體 Std B" pitchFamily="34" charset="-120"/>
                          <a:cs typeface="細明體-ExtB" pitchFamily="18" charset="-120"/>
                        </a:rPr>
                        <a:t>)</a:t>
                      </a:r>
                      <a:endParaRPr lang="zh-TW" altLang="en-US" sz="1200" b="1" dirty="0" smtClean="0">
                        <a:solidFill>
                          <a:schemeClr val="tx1"/>
                        </a:solidFill>
                        <a:latin typeface="Adobe 繁黑體 Std B" pitchFamily="34" charset="-120"/>
                        <a:ea typeface="Adobe 繁黑體 Std B" pitchFamily="34" charset="-120"/>
                        <a:cs typeface="細明體-ExtB" pitchFamily="18" charset="-120"/>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endParaRPr lang="zh-TW" altLang="en-US" dirty="0"/>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日本最大塗裝設備廠年營業額三百億日圓，</a:t>
                      </a:r>
                      <a:r>
                        <a:rPr lang="zh-TW" altLang="en-US" sz="1200" b="0" dirty="0" smtClean="0">
                          <a:solidFill>
                            <a:schemeClr val="tx1"/>
                          </a:solidFill>
                          <a:latin typeface="Adobe 繁黑體 Std B" pitchFamily="34" charset="-120"/>
                          <a:ea typeface="Adobe 繁黑體 Std B" pitchFamily="34" charset="-120"/>
                        </a:rPr>
                        <a:t>東京</a:t>
                      </a:r>
                      <a:r>
                        <a:rPr lang="zh-TW" altLang="en-US" sz="1200" b="0" dirty="0" smtClean="0">
                          <a:solidFill>
                            <a:srgbClr val="FF0000"/>
                          </a:solidFill>
                          <a:latin typeface="Adobe 繁黑體 Std B" pitchFamily="34" charset="-120"/>
                          <a:ea typeface="Adobe 繁黑體 Std B" pitchFamily="34" charset="-120"/>
                        </a:rPr>
                        <a:t>上市</a:t>
                      </a:r>
                      <a:r>
                        <a:rPr lang="zh-TW" altLang="en-US" sz="1200" b="0" dirty="0" smtClean="0">
                          <a:solidFill>
                            <a:schemeClr val="tx1"/>
                          </a:solidFill>
                          <a:latin typeface="Adobe 繁黑體 Std B" pitchFamily="34" charset="-120"/>
                          <a:ea typeface="Adobe 繁黑體 Std B" pitchFamily="34" charset="-120"/>
                        </a:rPr>
                        <a:t>公司。</a:t>
                      </a:r>
                      <a:r>
                        <a:rPr lang="en-US" altLang="zh-TW" sz="1200" b="1" dirty="0" smtClean="0">
                          <a:solidFill>
                            <a:srgbClr val="FF0000"/>
                          </a:solidFill>
                          <a:latin typeface="Adobe 繁黑體 Std B" pitchFamily="34" charset="-120"/>
                          <a:ea typeface="Adobe 繁黑體 Std B" pitchFamily="34" charset="-120"/>
                          <a:cs typeface="細明體-ExtB" pitchFamily="18" charset="-120"/>
                        </a:rPr>
                        <a:t>(2</a:t>
                      </a:r>
                      <a:r>
                        <a:rPr lang="zh-TW" altLang="en-US" sz="1200" b="1" dirty="0" smtClean="0">
                          <a:solidFill>
                            <a:srgbClr val="FF0000"/>
                          </a:solidFill>
                          <a:latin typeface="Adobe 繁黑體 Std B" pitchFamily="34" charset="-120"/>
                          <a:ea typeface="Adobe 繁黑體 Std B" pitchFamily="34" charset="-120"/>
                          <a:cs typeface="細明體-ExtB" pitchFamily="18" charset="-120"/>
                        </a:rPr>
                        <a:t>家合資</a:t>
                      </a:r>
                      <a:r>
                        <a:rPr lang="en-US" altLang="zh-TW" sz="1200" b="1" dirty="0" smtClean="0">
                          <a:solidFill>
                            <a:srgbClr val="FF0000"/>
                          </a:solidFill>
                          <a:latin typeface="Adobe 繁黑體 Std B" pitchFamily="34" charset="-120"/>
                          <a:ea typeface="Adobe 繁黑體 Std B" pitchFamily="34" charset="-120"/>
                          <a:cs typeface="細明體-ExtB" pitchFamily="18" charset="-120"/>
                        </a:rPr>
                        <a:t>)</a:t>
                      </a:r>
                      <a:endParaRPr lang="zh-TW" altLang="en-US" sz="1200" b="1" dirty="0" smtClean="0">
                        <a:solidFill>
                          <a:srgbClr val="FF0000"/>
                        </a:solidFill>
                        <a:latin typeface="Adobe 繁黑體 Std B" pitchFamily="34" charset="-120"/>
                        <a:ea typeface="Adobe 繁黑體 Std B" pitchFamily="34" charset="-120"/>
                        <a:cs typeface="細明體-ExtB" pitchFamily="18" charset="-120"/>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endParaRPr lang="zh-TW" altLang="en-US" dirty="0"/>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zh-TW" altLang="en-US" sz="1200" dirty="0" smtClean="0">
                          <a:solidFill>
                            <a:schemeClr val="tx1"/>
                          </a:solidFill>
                          <a:latin typeface="Adobe 繁黑體 Std B" pitchFamily="34" charset="-120"/>
                          <a:ea typeface="Adobe 繁黑體 Std B" pitchFamily="34" charset="-120"/>
                          <a:cs typeface="細明體-ExtB" pitchFamily="18" charset="-120"/>
                        </a:rPr>
                        <a:t>專業</a:t>
                      </a:r>
                      <a:r>
                        <a:rPr kumimoji="0" lang="en-US" altLang="zh-TW" sz="1200" dirty="0" smtClean="0">
                          <a:solidFill>
                            <a:schemeClr val="tx1"/>
                          </a:solidFill>
                          <a:latin typeface="Adobe 繁黑體 Std B" pitchFamily="34" charset="-120"/>
                          <a:ea typeface="Adobe 繁黑體 Std B" pitchFamily="34" charset="-120"/>
                          <a:cs typeface="細明體-ExtB" pitchFamily="18" charset="-120"/>
                        </a:rPr>
                        <a:t>CNC</a:t>
                      </a:r>
                      <a:r>
                        <a:rPr kumimoji="0" lang="zh-TW" altLang="en-US" sz="1200" dirty="0" smtClean="0">
                          <a:solidFill>
                            <a:schemeClr val="tx1"/>
                          </a:solidFill>
                          <a:latin typeface="Adobe 繁黑體 Std B" pitchFamily="34" charset="-120"/>
                          <a:ea typeface="Adobe 繁黑體 Std B" pitchFamily="34" charset="-120"/>
                          <a:cs typeface="細明體-ExtB" pitchFamily="18" charset="-120"/>
                        </a:rPr>
                        <a:t>車床製造東京股票</a:t>
                      </a:r>
                      <a:r>
                        <a:rPr kumimoji="0" lang="zh-TW" altLang="en-US" sz="1200" dirty="0" smtClean="0">
                          <a:solidFill>
                            <a:srgbClr val="FF0000"/>
                          </a:solidFill>
                          <a:latin typeface="Adobe 繁黑體 Std B" pitchFamily="34" charset="-120"/>
                          <a:ea typeface="Adobe 繁黑體 Std B" pitchFamily="34" charset="-120"/>
                          <a:cs typeface="細明體-ExtB" pitchFamily="18" charset="-120"/>
                        </a:rPr>
                        <a:t>上市</a:t>
                      </a:r>
                      <a:r>
                        <a:rPr kumimoji="0" lang="zh-TW" altLang="en-US" sz="1200" dirty="0" smtClean="0">
                          <a:solidFill>
                            <a:schemeClr val="tx1"/>
                          </a:solidFill>
                          <a:latin typeface="Adobe 繁黑體 Std B" pitchFamily="34" charset="-120"/>
                          <a:ea typeface="Adobe 繁黑體 Std B" pitchFamily="34" charset="-120"/>
                          <a:cs typeface="細明體-ExtB" pitchFamily="18" charset="-120"/>
                        </a:rPr>
                        <a:t>公司 </a:t>
                      </a:r>
                      <a:r>
                        <a:rPr kumimoji="0" lang="en-US" altLang="zh-TW" sz="1400" b="1" dirty="0" smtClean="0">
                          <a:solidFill>
                            <a:srgbClr val="FF0000"/>
                          </a:solidFill>
                          <a:latin typeface="Adobe 繁黑體 Std B" pitchFamily="34" charset="-120"/>
                          <a:ea typeface="Adobe 繁黑體 Std B" pitchFamily="34" charset="-120"/>
                          <a:cs typeface="細明體-ExtB" pitchFamily="18" charset="-120"/>
                        </a:rPr>
                        <a:t>(7</a:t>
                      </a:r>
                      <a:r>
                        <a:rPr kumimoji="0" lang="zh-TW" altLang="en-US" sz="1400" b="1" dirty="0" smtClean="0">
                          <a:solidFill>
                            <a:srgbClr val="FF0000"/>
                          </a:solidFill>
                          <a:latin typeface="Adobe 繁黑體 Std B" pitchFamily="34" charset="-120"/>
                          <a:ea typeface="Adobe 繁黑體 Std B" pitchFamily="34" charset="-120"/>
                          <a:cs typeface="細明體-ExtB" pitchFamily="18" charset="-120"/>
                        </a:rPr>
                        <a:t>年以來，合資</a:t>
                      </a:r>
                      <a:r>
                        <a:rPr kumimoji="0" lang="en-US" altLang="zh-TW" sz="1400" b="1" dirty="0" smtClean="0">
                          <a:solidFill>
                            <a:srgbClr val="FF0000"/>
                          </a:solidFill>
                          <a:latin typeface="Adobe 繁黑體 Std B" pitchFamily="34" charset="-120"/>
                          <a:ea typeface="Adobe 繁黑體 Std B" pitchFamily="34" charset="-120"/>
                          <a:cs typeface="細明體-ExtB" pitchFamily="18" charset="-120"/>
                        </a:rPr>
                        <a:t>6</a:t>
                      </a:r>
                      <a:r>
                        <a:rPr kumimoji="0" lang="zh-TW" altLang="en-US" sz="1400" b="1" dirty="0" smtClean="0">
                          <a:solidFill>
                            <a:srgbClr val="FF0000"/>
                          </a:solidFill>
                          <a:latin typeface="Adobe 繁黑體 Std B" pitchFamily="34" charset="-120"/>
                          <a:ea typeface="Adobe 繁黑體 Std B" pitchFamily="34" charset="-120"/>
                          <a:cs typeface="細明體-ExtB" pitchFamily="18" charset="-120"/>
                        </a:rPr>
                        <a:t>家</a:t>
                      </a:r>
                      <a:r>
                        <a:rPr kumimoji="0" lang="en-US" altLang="zh-TW" sz="1400" b="1" dirty="0" smtClean="0">
                          <a:solidFill>
                            <a:srgbClr val="FF0000"/>
                          </a:solidFill>
                          <a:latin typeface="Adobe 繁黑體 Std B" pitchFamily="34" charset="-120"/>
                          <a:ea typeface="Adobe 繁黑體 Std B" pitchFamily="34" charset="-120"/>
                          <a:cs typeface="細明體-ExtB" pitchFamily="18" charset="-120"/>
                        </a:rPr>
                        <a:t>)</a:t>
                      </a:r>
                      <a:endParaRPr kumimoji="0" lang="zh-TW" altLang="en-US" sz="1200" b="1" dirty="0" smtClean="0">
                        <a:solidFill>
                          <a:srgbClr val="FF0000"/>
                        </a:solidFill>
                        <a:latin typeface="Adobe 繁黑體 Std B" pitchFamily="34" charset="-120"/>
                        <a:ea typeface="Adobe 繁黑體 Std B" pitchFamily="34" charset="-120"/>
                        <a:cs typeface="細明體-ExtB" pitchFamily="18" charset="-120"/>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endParaRPr lang="zh-TW" altLang="en-US" dirty="0"/>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日本專業</a:t>
                      </a:r>
                      <a:r>
                        <a:rPr lang="en-US" altLang="zh-TW" sz="1200" dirty="0" smtClean="0">
                          <a:solidFill>
                            <a:schemeClr val="tx1"/>
                          </a:solidFill>
                          <a:latin typeface="Adobe 繁黑體 Std B" pitchFamily="34" charset="-120"/>
                          <a:ea typeface="Adobe 繁黑體 Std B" pitchFamily="34" charset="-120"/>
                        </a:rPr>
                        <a:t>CNC</a:t>
                      </a:r>
                      <a:r>
                        <a:rPr lang="zh-TW" altLang="en-US" sz="1200" dirty="0" smtClean="0">
                          <a:solidFill>
                            <a:schemeClr val="tx1"/>
                          </a:solidFill>
                          <a:latin typeface="Adobe 繁黑體 Std B" pitchFamily="34" charset="-120"/>
                          <a:ea typeface="Adobe 繁黑體 Std B" pitchFamily="34" charset="-120"/>
                        </a:rPr>
                        <a:t>工具機製造廠，</a:t>
                      </a:r>
                      <a:r>
                        <a:rPr lang="zh-TW" altLang="en-US" sz="1200" b="0" dirty="0" smtClean="0">
                          <a:solidFill>
                            <a:schemeClr val="tx1"/>
                          </a:solidFill>
                          <a:latin typeface="Adobe 繁黑體 Std B" pitchFamily="34" charset="-120"/>
                          <a:ea typeface="Adobe 繁黑體 Std B" pitchFamily="34" charset="-120"/>
                        </a:rPr>
                        <a:t>東京</a:t>
                      </a:r>
                      <a:r>
                        <a:rPr lang="zh-TW" altLang="en-US" sz="1200" b="0" dirty="0" smtClean="0">
                          <a:solidFill>
                            <a:srgbClr val="FF0000"/>
                          </a:solidFill>
                          <a:latin typeface="Adobe 繁黑體 Std B" pitchFamily="34" charset="-120"/>
                          <a:ea typeface="Adobe 繁黑體 Std B" pitchFamily="34" charset="-120"/>
                        </a:rPr>
                        <a:t>上市</a:t>
                      </a:r>
                      <a:r>
                        <a:rPr lang="zh-TW" altLang="en-US" sz="1200" b="0" dirty="0" smtClean="0">
                          <a:solidFill>
                            <a:schemeClr val="tx1"/>
                          </a:solidFill>
                          <a:latin typeface="Adobe 繁黑體 Std B" pitchFamily="34" charset="-120"/>
                          <a:ea typeface="Adobe 繁黑體 Std B" pitchFamily="34" charset="-120"/>
                        </a:rPr>
                        <a:t>公司。</a:t>
                      </a:r>
                      <a:r>
                        <a:rPr lang="en-US" altLang="zh-TW" sz="1200" b="0" dirty="0" smtClean="0">
                          <a:solidFill>
                            <a:schemeClr val="tx1"/>
                          </a:solidFill>
                          <a:latin typeface="Adobe 繁黑體 Std B" pitchFamily="34" charset="-120"/>
                          <a:ea typeface="Adobe 繁黑體 Std B" pitchFamily="34" charset="-120"/>
                        </a:rPr>
                        <a:t>(</a:t>
                      </a:r>
                      <a:r>
                        <a:rPr lang="zh-TW" altLang="en-US" sz="1200" b="0" dirty="0" smtClean="0">
                          <a:solidFill>
                            <a:schemeClr val="tx1"/>
                          </a:solidFill>
                          <a:latin typeface="Adobe 繁黑體 Std B" pitchFamily="34" charset="-120"/>
                          <a:ea typeface="Adobe 繁黑體 Std B" pitchFamily="34" charset="-120"/>
                        </a:rPr>
                        <a:t>曾有合資的實績</a:t>
                      </a:r>
                      <a:r>
                        <a:rPr lang="en-US" altLang="zh-TW" sz="1200" b="0" smtClean="0">
                          <a:solidFill>
                            <a:schemeClr val="tx1"/>
                          </a:solidFill>
                          <a:latin typeface="Adobe 繁黑體 Std B" pitchFamily="34" charset="-120"/>
                          <a:ea typeface="Adobe 繁黑體 Std B" pitchFamily="34" charset="-120"/>
                        </a:rPr>
                        <a:t>)</a:t>
                      </a:r>
                      <a:endParaRPr lang="zh-TW" altLang="en-US" sz="1200" b="0" dirty="0" smtClean="0">
                        <a:solidFill>
                          <a:schemeClr val="tx1"/>
                        </a:solidFill>
                        <a:latin typeface="Adobe 繁黑體 Std B" pitchFamily="34" charset="-120"/>
                        <a:ea typeface="Adobe 繁黑體 Std B" pitchFamily="34" charset="-120"/>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endParaRPr lang="zh-TW" altLang="en-US" dirty="0"/>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日本超精密磨床製造廠，</a:t>
                      </a:r>
                      <a:r>
                        <a:rPr lang="zh-TW" altLang="en-US" sz="1200" b="0" dirty="0" smtClean="0">
                          <a:solidFill>
                            <a:schemeClr val="tx1"/>
                          </a:solidFill>
                          <a:latin typeface="Adobe 繁黑體 Std B" pitchFamily="34" charset="-120"/>
                          <a:ea typeface="Adobe 繁黑體 Std B" pitchFamily="34" charset="-120"/>
                        </a:rPr>
                        <a:t>東京</a:t>
                      </a:r>
                      <a:r>
                        <a:rPr lang="zh-TW" altLang="en-US" sz="1200" b="0" dirty="0" smtClean="0">
                          <a:solidFill>
                            <a:srgbClr val="FF0000"/>
                          </a:solidFill>
                          <a:latin typeface="Adobe 繁黑體 Std B" pitchFamily="34" charset="-120"/>
                          <a:ea typeface="Adobe 繁黑體 Std B" pitchFamily="34" charset="-120"/>
                        </a:rPr>
                        <a:t>上市</a:t>
                      </a:r>
                      <a:r>
                        <a:rPr lang="zh-TW" altLang="en-US" sz="1200" b="0" dirty="0" smtClean="0">
                          <a:solidFill>
                            <a:schemeClr val="tx1"/>
                          </a:solidFill>
                          <a:latin typeface="Adobe 繁黑體 Std B" pitchFamily="34" charset="-120"/>
                          <a:ea typeface="Adobe 繁黑體 Std B" pitchFamily="34" charset="-120"/>
                        </a:rPr>
                        <a:t>公司。</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endParaRPr lang="zh-TW" altLang="en-US" dirty="0"/>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印度專業</a:t>
                      </a:r>
                      <a:r>
                        <a:rPr lang="en-US" altLang="zh-TW" sz="1200" dirty="0" smtClean="0">
                          <a:solidFill>
                            <a:schemeClr val="tx1"/>
                          </a:solidFill>
                          <a:latin typeface="Adobe 繁黑體 Std B" pitchFamily="34" charset="-120"/>
                          <a:ea typeface="Adobe 繁黑體 Std B" pitchFamily="34" charset="-120"/>
                        </a:rPr>
                        <a:t>CNC</a:t>
                      </a:r>
                      <a:r>
                        <a:rPr lang="zh-TW" altLang="en-US" sz="1200" dirty="0" smtClean="0">
                          <a:solidFill>
                            <a:schemeClr val="tx1"/>
                          </a:solidFill>
                          <a:latin typeface="Adobe 繁黑體 Std B" pitchFamily="34" charset="-120"/>
                          <a:ea typeface="Adobe 繁黑體 Std B" pitchFamily="34" charset="-120"/>
                        </a:rPr>
                        <a:t>工具機進口與零組件製造廠</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endParaRPr lang="zh-TW" altLang="en-US" dirty="0"/>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日本專業</a:t>
                      </a:r>
                      <a:r>
                        <a:rPr lang="en-US" altLang="zh-TW" sz="1200" dirty="0" smtClean="0">
                          <a:solidFill>
                            <a:schemeClr val="tx1"/>
                          </a:solidFill>
                          <a:latin typeface="Adobe 繁黑體 Std B" pitchFamily="34" charset="-120"/>
                          <a:ea typeface="Adobe 繁黑體 Std B" pitchFamily="34" charset="-120"/>
                        </a:rPr>
                        <a:t>CNC</a:t>
                      </a:r>
                      <a:r>
                        <a:rPr lang="zh-TW" altLang="en-US" sz="1200" dirty="0" smtClean="0">
                          <a:solidFill>
                            <a:schemeClr val="tx1"/>
                          </a:solidFill>
                          <a:latin typeface="Adobe 繁黑體 Std B" pitchFamily="34" charset="-120"/>
                          <a:ea typeface="Adobe 繁黑體 Std B" pitchFamily="34" charset="-120"/>
                        </a:rPr>
                        <a:t>工具機製造廠</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endParaRPr lang="zh-TW" altLang="en-US" dirty="0"/>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日本第一市占率</a:t>
                      </a:r>
                      <a:r>
                        <a:rPr lang="en-US" altLang="zh-TW" sz="1200" dirty="0" smtClean="0">
                          <a:solidFill>
                            <a:srgbClr val="FF0000"/>
                          </a:solidFill>
                          <a:latin typeface="Adobe 繁黑體 Std B" pitchFamily="34" charset="-120"/>
                          <a:ea typeface="Adobe 繁黑體 Std B" pitchFamily="34" charset="-120"/>
                        </a:rPr>
                        <a:t>95%</a:t>
                      </a:r>
                      <a:r>
                        <a:rPr lang="zh-TW" altLang="en-US" sz="1200" dirty="0" smtClean="0">
                          <a:solidFill>
                            <a:schemeClr val="tx1"/>
                          </a:solidFill>
                          <a:latin typeface="Adobe 繁黑體 Std B" pitchFamily="34" charset="-120"/>
                          <a:ea typeface="Adobe 繁黑體 Std B" pitchFamily="34" charset="-120"/>
                        </a:rPr>
                        <a:t>纜車製造廠，東京股票</a:t>
                      </a:r>
                      <a:r>
                        <a:rPr lang="zh-TW" altLang="en-US" sz="1200" dirty="0" smtClean="0">
                          <a:solidFill>
                            <a:srgbClr val="FF0000"/>
                          </a:solidFill>
                          <a:latin typeface="Adobe 繁黑體 Std B" pitchFamily="34" charset="-120"/>
                          <a:ea typeface="Adobe 繁黑體 Std B" pitchFamily="34" charset="-120"/>
                        </a:rPr>
                        <a:t>上市</a:t>
                      </a:r>
                      <a:r>
                        <a:rPr lang="zh-TW" altLang="en-US" sz="1200" dirty="0" smtClean="0">
                          <a:solidFill>
                            <a:schemeClr val="tx1"/>
                          </a:solidFill>
                          <a:latin typeface="Adobe 繁黑體 Std B" pitchFamily="34" charset="-120"/>
                          <a:ea typeface="Adobe 繁黑體 Std B" pitchFamily="34" charset="-120"/>
                        </a:rPr>
                        <a:t>公司。</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latin typeface="KaiTi" panose="02010609060101010101" pitchFamily="49" charset="-122"/>
                          <a:ea typeface="KaiTi" panose="02010609060101010101" pitchFamily="49" charset="-122"/>
                        </a:rPr>
                        <a:t>      </a:t>
                      </a:r>
                      <a:r>
                        <a:rPr lang="zh-TW" altLang="en-US" sz="1600" dirty="0" smtClean="0">
                          <a:solidFill>
                            <a:schemeClr val="tx1"/>
                          </a:solidFill>
                          <a:latin typeface="KaiTi" panose="02010609060101010101" pitchFamily="49" charset="-122"/>
                          <a:ea typeface="KaiTi" panose="02010609060101010101" pitchFamily="49" charset="-122"/>
                        </a:rPr>
                        <a:t>朝日電機</a:t>
                      </a:r>
                      <a:endParaRPr lang="en-US" altLang="zh-TW" sz="1600" dirty="0" smtClean="0">
                        <a:solidFill>
                          <a:schemeClr val="tx1"/>
                        </a:solidFill>
                        <a:latin typeface="KaiTi" panose="02010609060101010101" pitchFamily="49" charset="-122"/>
                        <a:ea typeface="KaiTi" panose="02010609060101010101" pitchFamily="49" charset="-122"/>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日本知名自動化公司</a:t>
                      </a:r>
                      <a:endParaRPr lang="en-US" altLang="zh-TW" sz="1200" dirty="0" smtClean="0">
                        <a:solidFill>
                          <a:schemeClr val="tx1"/>
                        </a:solidFill>
                        <a:latin typeface="Adobe 繁黑體 Std B" pitchFamily="34" charset="-120"/>
                        <a:ea typeface="Adobe 繁黑體 Std B" pitchFamily="34" charset="-120"/>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latin typeface="KaiTi" panose="02010609060101010101" pitchFamily="49" charset="-122"/>
                          <a:ea typeface="KaiTi" panose="02010609060101010101" pitchFamily="49" charset="-122"/>
                        </a:rPr>
                        <a:t>    </a:t>
                      </a:r>
                      <a:r>
                        <a:rPr lang="zh-TW" altLang="en-US" sz="1600" dirty="0" smtClean="0">
                          <a:solidFill>
                            <a:schemeClr val="tx1"/>
                          </a:solidFill>
                          <a:latin typeface="KaiTi" panose="02010609060101010101" pitchFamily="49" charset="-122"/>
                          <a:ea typeface="KaiTi" panose="02010609060101010101" pitchFamily="49" charset="-122"/>
                        </a:rPr>
                        <a:t>橫山株式會社</a:t>
                      </a:r>
                      <a:endParaRPr lang="en-US" altLang="zh-TW" sz="1600" dirty="0" smtClean="0">
                        <a:solidFill>
                          <a:schemeClr val="tx1"/>
                        </a:solidFill>
                        <a:latin typeface="KaiTi" panose="02010609060101010101" pitchFamily="49" charset="-122"/>
                        <a:ea typeface="KaiTi" panose="02010609060101010101" pitchFamily="49" charset="-122"/>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日本前十五大商社</a:t>
                      </a:r>
                      <a:endParaRPr lang="en-US" altLang="zh-TW" sz="1200" dirty="0" smtClean="0">
                        <a:solidFill>
                          <a:schemeClr val="tx1"/>
                        </a:solidFill>
                        <a:latin typeface="Adobe 繁黑體 Std B" pitchFamily="34" charset="-120"/>
                        <a:ea typeface="Adobe 繁黑體 Std B" pitchFamily="34" charset="-120"/>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KaiTi" panose="02010609060101010101" pitchFamily="49" charset="-122"/>
                          <a:ea typeface="KaiTi" panose="02010609060101010101" pitchFamily="49" charset="-122"/>
                        </a:rPr>
                        <a:t>    </a:t>
                      </a:r>
                      <a:r>
                        <a:rPr lang="en-US" altLang="zh-TW" sz="1600" dirty="0" smtClean="0">
                          <a:solidFill>
                            <a:schemeClr val="tx1"/>
                          </a:solidFill>
                          <a:latin typeface="KaiTi" panose="02010609060101010101" pitchFamily="49" charset="-122"/>
                          <a:ea typeface="KaiTi" panose="02010609060101010101" pitchFamily="49" charset="-122"/>
                        </a:rPr>
                        <a:t>YAMASAN TEKKO </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日本四十年以上營運歷史加工廠</a:t>
                      </a:r>
                      <a:endParaRPr lang="en-US" altLang="zh-TW" sz="1200" dirty="0" smtClean="0">
                        <a:solidFill>
                          <a:schemeClr val="tx1"/>
                        </a:solidFill>
                        <a:latin typeface="Adobe 繁黑體 Std B" pitchFamily="34" charset="-120"/>
                        <a:ea typeface="Adobe 繁黑體 Std B" pitchFamily="34" charset="-120"/>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3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KaiTi" panose="02010609060101010101" pitchFamily="49" charset="-122"/>
                          <a:ea typeface="KaiTi" panose="02010609060101010101" pitchFamily="49" charset="-122"/>
                        </a:rPr>
                        <a:t>    </a:t>
                      </a:r>
                      <a:r>
                        <a:rPr lang="en-US" altLang="zh-TW" sz="1600" dirty="0" smtClean="0">
                          <a:solidFill>
                            <a:schemeClr val="tx1"/>
                          </a:solidFill>
                          <a:latin typeface="KaiTi" panose="02010609060101010101" pitchFamily="49" charset="-122"/>
                          <a:ea typeface="KaiTi" panose="02010609060101010101" pitchFamily="49" charset="-122"/>
                        </a:rPr>
                        <a:t>SUMIZAWA TEKKO </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tx1"/>
                          </a:solidFill>
                          <a:latin typeface="Adobe 繁黑體 Std B" pitchFamily="34" charset="-120"/>
                          <a:ea typeface="Adobe 繁黑體 Std B" pitchFamily="34" charset="-120"/>
                        </a:rPr>
                        <a:t>日本四十年以上營運歷史加工廠</a:t>
                      </a:r>
                      <a:endParaRPr lang="en-US" altLang="zh-TW" sz="1200" dirty="0" smtClean="0">
                        <a:solidFill>
                          <a:schemeClr val="tx1"/>
                        </a:solidFill>
                        <a:latin typeface="Adobe 繁黑體 Std B" pitchFamily="34" charset="-120"/>
                        <a:ea typeface="Adobe 繁黑體 Std B" pitchFamily="34" charset="-120"/>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6"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356691" y="2531092"/>
            <a:ext cx="100647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6" descr="C:\Users\1355\Desktop\logo.gif"/>
          <p:cNvPicPr>
            <a:picLocks noChangeAspect="1" noChangeArrowheads="1"/>
          </p:cNvPicPr>
          <p:nvPr/>
        </p:nvPicPr>
        <p:blipFill>
          <a:blip r:embed="rId11" cstate="email">
            <a:extLst>
              <a:ext uri="{28A0092B-C50C-407E-A947-70E740481C1C}">
                <a14:useLocalDpi xmlns:a14="http://schemas.microsoft.com/office/drawing/2010/main"/>
              </a:ext>
            </a:extLst>
          </a:blip>
          <a:srcRect r="62801"/>
          <a:stretch>
            <a:fillRect/>
          </a:stretch>
        </p:blipFill>
        <p:spPr bwMode="auto">
          <a:xfrm>
            <a:off x="1398049" y="2972665"/>
            <a:ext cx="89693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mecmk2005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412428" y="3869954"/>
            <a:ext cx="91757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818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格 18"/>
          <p:cNvGraphicFramePr>
            <a:graphicFrameLocks noGrp="1"/>
          </p:cNvGraphicFramePr>
          <p:nvPr>
            <p:extLst>
              <p:ext uri="{D42A27DB-BD31-4B8C-83A1-F6EECF244321}">
                <p14:modId xmlns:p14="http://schemas.microsoft.com/office/powerpoint/2010/main" val="1982366875"/>
              </p:ext>
            </p:extLst>
          </p:nvPr>
        </p:nvGraphicFramePr>
        <p:xfrm>
          <a:off x="971600" y="764704"/>
          <a:ext cx="7333714" cy="2774058"/>
        </p:xfrm>
        <a:graphic>
          <a:graphicData uri="http://schemas.openxmlformats.org/drawingml/2006/table">
            <a:tbl>
              <a:tblPr/>
              <a:tblGrid>
                <a:gridCol w="1795673"/>
                <a:gridCol w="1795674"/>
                <a:gridCol w="1795673"/>
                <a:gridCol w="1946694"/>
              </a:tblGrid>
              <a:tr h="411138">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700" b="1" i="0" u="none" strike="noStrike" cap="none" normalizeH="0" baseline="0" dirty="0" smtClean="0">
                          <a:ln>
                            <a:noFill/>
                          </a:ln>
                          <a:solidFill>
                            <a:schemeClr val="bg1"/>
                          </a:solidFill>
                          <a:effectLst/>
                          <a:latin typeface="+mj-lt"/>
                          <a:ea typeface="Adobe 黑体 Std R" pitchFamily="34" charset="-128"/>
                        </a:rPr>
                        <a:t>1999</a:t>
                      </a:r>
                      <a:r>
                        <a:rPr kumimoji="1" lang="zh-TW" altLang="en-US" sz="1700" b="1" i="0" u="none" strike="noStrike" cap="none" normalizeH="0" baseline="0" dirty="0" smtClean="0">
                          <a:ln>
                            <a:noFill/>
                          </a:ln>
                          <a:solidFill>
                            <a:schemeClr val="bg1"/>
                          </a:solidFill>
                          <a:effectLst/>
                          <a:latin typeface="+mj-lt"/>
                          <a:ea typeface="Adobe 黑体 Std R" pitchFamily="34" charset="-128"/>
                        </a:rPr>
                        <a:t>年</a:t>
                      </a: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58ED5"/>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700" b="1" i="0" u="none" strike="noStrike" cap="none" normalizeH="0" baseline="0" dirty="0" smtClean="0">
                          <a:ln>
                            <a:noFill/>
                          </a:ln>
                          <a:solidFill>
                            <a:schemeClr val="bg1"/>
                          </a:solidFill>
                          <a:effectLst/>
                          <a:latin typeface="+mj-lt"/>
                          <a:ea typeface="Adobe 黑体 Std R" pitchFamily="34" charset="-128"/>
                        </a:rPr>
                        <a:t>2006</a:t>
                      </a:r>
                      <a:r>
                        <a:rPr kumimoji="1" lang="zh-TW" altLang="en-US" sz="1700" b="1" i="0" u="none" strike="noStrike" cap="none" normalizeH="0" baseline="0" dirty="0" smtClean="0">
                          <a:ln>
                            <a:noFill/>
                          </a:ln>
                          <a:solidFill>
                            <a:schemeClr val="bg1"/>
                          </a:solidFill>
                          <a:effectLst/>
                          <a:latin typeface="+mj-lt"/>
                          <a:ea typeface="Adobe 黑体 Std R" pitchFamily="34" charset="-128"/>
                        </a:rPr>
                        <a:t>年</a:t>
                      </a: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58ED5"/>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700" b="1" i="0" u="none" strike="noStrike" cap="none" normalizeH="0" baseline="0" dirty="0" smtClean="0">
                          <a:ln>
                            <a:noFill/>
                          </a:ln>
                          <a:solidFill>
                            <a:schemeClr val="bg1"/>
                          </a:solidFill>
                          <a:effectLst/>
                          <a:latin typeface="+mj-lt"/>
                          <a:ea typeface="Adobe 黑体 Std R" pitchFamily="34" charset="-128"/>
                        </a:rPr>
                        <a:t>2007</a:t>
                      </a:r>
                      <a:r>
                        <a:rPr kumimoji="1" lang="zh-TW" altLang="en-US" sz="1700" b="1" i="0" u="none" strike="noStrike" cap="none" normalizeH="0" baseline="0" dirty="0" smtClean="0">
                          <a:ln>
                            <a:noFill/>
                          </a:ln>
                          <a:solidFill>
                            <a:schemeClr val="bg1"/>
                          </a:solidFill>
                          <a:effectLst/>
                          <a:latin typeface="+mj-lt"/>
                          <a:ea typeface="Adobe 黑体 Std R" pitchFamily="34" charset="-128"/>
                        </a:rPr>
                        <a:t>年</a:t>
                      </a: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9694"/>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700" b="0" i="0" u="none" strike="noStrike" cap="none" normalizeH="0" baseline="0" dirty="0" smtClean="0">
                          <a:ln>
                            <a:noFill/>
                          </a:ln>
                          <a:solidFill>
                            <a:schemeClr val="bg1"/>
                          </a:solidFill>
                          <a:effectLst/>
                          <a:latin typeface="+mj-lt"/>
                          <a:ea typeface="Adobe 黑体 Std R" pitchFamily="34" charset="-128"/>
                        </a:rPr>
                        <a:t>2010</a:t>
                      </a:r>
                      <a:r>
                        <a:rPr kumimoji="1" lang="zh-TW" altLang="en-US" sz="1700" b="0" i="0" u="none" strike="noStrike" cap="none" normalizeH="0" baseline="0" dirty="0" smtClean="0">
                          <a:ln>
                            <a:noFill/>
                          </a:ln>
                          <a:solidFill>
                            <a:schemeClr val="bg1"/>
                          </a:solidFill>
                          <a:effectLst/>
                          <a:latin typeface="+mj-lt"/>
                          <a:ea typeface="Adobe 黑体 Std R" pitchFamily="34" charset="-128"/>
                        </a:rPr>
                        <a:t>年</a:t>
                      </a: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3D69B"/>
                    </a:solidFill>
                  </a:tcPr>
                </a:tc>
              </a:tr>
              <a:tr h="842229">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r>
                        <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rPr>
                        <a:t>SAKASAKI(EMC)</a:t>
                      </a:r>
                      <a:r>
                        <a:rPr kumimoji="1" lang="en-US" altLang="zh-TW" sz="15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en-US" altLang="zh-CN" sz="15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TW" sz="15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rPr>
                        <a:t>TOKYO</a:t>
                      </a:r>
                    </a:p>
                    <a:p>
                      <a:pPr marL="0" marR="0" lvl="0" indent="0" algn="l" defTabSz="914400" rtl="0" eaLnBrk="0" fontAlgn="base" latinLnBrk="0" hangingPunct="0">
                        <a:lnSpc>
                          <a:spcPct val="90000"/>
                        </a:lnSpc>
                        <a:spcBef>
                          <a:spcPct val="0"/>
                        </a:spcBef>
                        <a:spcAft>
                          <a:spcPct val="0"/>
                        </a:spcAft>
                        <a:buClrTx/>
                        <a:buSzPct val="100000"/>
                        <a:buFontTx/>
                        <a:buNone/>
                        <a:tabLst/>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rPr>
                        <a:t>1922</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0"/>
                        </a:spcBef>
                        <a:spcAft>
                          <a:spcPct val="0"/>
                        </a:spcAft>
                        <a:buClrTx/>
                        <a:buSzPct val="100000"/>
                        <a:buFontTx/>
                        <a:buNone/>
                        <a:tabLst/>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rPr>
                        <a:t>94 </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rPr>
                        <a:t>TAKEUCHI (</a:t>
                      </a:r>
                      <a:r>
                        <a:rPr kumimoji="1" lang="zh-TW" altLang="en-US" sz="1300" b="1" i="0" u="none" strike="noStrike" cap="none" normalizeH="0" baseline="0" dirty="0" smtClean="0">
                          <a:ln>
                            <a:noFill/>
                          </a:ln>
                          <a:solidFill>
                            <a:srgbClr val="000000"/>
                          </a:solidFill>
                          <a:effectLst/>
                          <a:latin typeface="Adobe 繁黑體 Std B" pitchFamily="34" charset="-120"/>
                          <a:ea typeface="Adobe 繁黑體 Std B" pitchFamily="34" charset="-120"/>
                        </a:rPr>
                        <a:t>日本</a:t>
                      </a:r>
                      <a:r>
                        <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endPar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rPr>
                        <a:t>SMS  </a:t>
                      </a:r>
                      <a:r>
                        <a:rPr kumimoji="1" lang="en-US" altLang="zh-CN" sz="13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TW" altLang="en-US" sz="1300" b="1" i="0" u="none" strike="noStrike" cap="none" normalizeH="0" baseline="0" dirty="0" smtClean="0">
                          <a:ln>
                            <a:noFill/>
                          </a:ln>
                          <a:solidFill>
                            <a:srgbClr val="000000"/>
                          </a:solidFill>
                          <a:effectLst/>
                          <a:latin typeface="Adobe 繁黑體 Std B" pitchFamily="34" charset="-120"/>
                          <a:ea typeface="Adobe 繁黑體 Std B" pitchFamily="34" charset="-120"/>
                        </a:rPr>
                        <a:t>美國</a:t>
                      </a:r>
                      <a:endPar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rPr>
                        <a:t>1854</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300" b="1" i="0" u="sng" strike="noStrike" cap="none" normalizeH="0" baseline="0" dirty="0" smtClean="0">
                          <a:ln>
                            <a:noFill/>
                          </a:ln>
                          <a:solidFill>
                            <a:srgbClr val="000000"/>
                          </a:solidFill>
                          <a:effectLst/>
                          <a:latin typeface="Adobe 繁黑體 Std B" pitchFamily="34" charset="-120"/>
                          <a:ea typeface="Adobe 繁黑體 Std B" pitchFamily="34" charset="-120"/>
                        </a:rPr>
                        <a:t>162</a:t>
                      </a:r>
                      <a:r>
                        <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r>
                        <a:rPr kumimoji="1" lang="zh-TW"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endPar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rPr>
                        <a:t>RAMBAUDI </a:t>
                      </a:r>
                      <a:r>
                        <a:rPr kumimoji="1" lang="en-US" altLang="zh-CN" sz="13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TW" altLang="en-US" sz="1300" b="1" i="0" u="none" strike="noStrike" cap="none" normalizeH="0" baseline="0" dirty="0" smtClean="0">
                          <a:ln>
                            <a:noFill/>
                          </a:ln>
                          <a:solidFill>
                            <a:srgbClr val="000000"/>
                          </a:solidFill>
                          <a:effectLst/>
                          <a:latin typeface="Adobe 繁黑體 Std B" pitchFamily="34" charset="-120"/>
                          <a:ea typeface="Adobe 繁黑體 Std B" pitchFamily="34" charset="-120"/>
                        </a:rPr>
                        <a:t>義大利</a:t>
                      </a:r>
                      <a:endPar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rPr>
                        <a:t>1945</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rPr>
                        <a:t>71     </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r h="1013220">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300" b="1" i="0" u="none" strike="noStrike" cap="none" normalizeH="0" baseline="0" smtClean="0">
                        <a:ln>
                          <a:noFill/>
                        </a:ln>
                        <a:solidFill>
                          <a:srgbClr val="000000"/>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300" b="1" i="0" u="none" strike="noStrike" cap="none" normalizeH="0" baseline="0" smtClean="0">
                        <a:ln>
                          <a:noFill/>
                        </a:ln>
                        <a:solidFill>
                          <a:srgbClr val="000000"/>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r h="507471">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rPr>
                        <a:t>自動化生產線，精密數控雕刻機，</a:t>
                      </a: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en-US" altLang="zh-TW" sz="1100" b="1" i="0" u="none" strike="noStrike" cap="none" normalizeH="0" baseline="0" smtClean="0">
                          <a:ln>
                            <a:noFill/>
                          </a:ln>
                          <a:solidFill>
                            <a:srgbClr val="000000"/>
                          </a:solidFill>
                          <a:effectLst/>
                          <a:latin typeface="Adobe 繁黑體 Std B" pitchFamily="34" charset="-120"/>
                          <a:ea typeface="Adobe 繁黑體 Std B" pitchFamily="34" charset="-120"/>
                        </a:rPr>
                        <a:t>PCB</a:t>
                      </a:r>
                      <a:r>
                        <a:rPr kumimoji="1" lang="zh-TW" altLang="en-US" sz="1100" b="1" i="0" u="none" strike="noStrike" cap="none" normalizeH="0" baseline="0" smtClean="0">
                          <a:ln>
                            <a:noFill/>
                          </a:ln>
                          <a:solidFill>
                            <a:srgbClr val="000000"/>
                          </a:solidFill>
                          <a:effectLst/>
                          <a:latin typeface="Adobe 繁黑體 Std B" pitchFamily="34" charset="-120"/>
                          <a:ea typeface="Adobe 繁黑體 Std B" pitchFamily="34" charset="-120"/>
                        </a:rPr>
                        <a:t>鑽孔機</a:t>
                      </a: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r>
                        <a:rPr kumimoji="1" lang="zh-TW" altLang="en-US" sz="1100" b="1" i="0" u="none" strike="noStrike" cap="none" normalizeH="0" baseline="0" smtClean="0">
                          <a:ln>
                            <a:noFill/>
                          </a:ln>
                          <a:solidFill>
                            <a:srgbClr val="000000"/>
                          </a:solidFill>
                          <a:effectLst/>
                          <a:latin typeface="Adobe 繁黑體 Std B" pitchFamily="34" charset="-120"/>
                          <a:ea typeface="Adobe 繁黑體 Std B" pitchFamily="34" charset="-120"/>
                        </a:rPr>
                        <a:t>立車</a:t>
                      </a:r>
                      <a:r>
                        <a:rPr kumimoji="1" lang="en-US" altLang="zh-TW" sz="1100" b="1" i="0" u="none" strike="noStrike" cap="none" normalizeH="0" baseline="0" smtClean="0">
                          <a:ln>
                            <a:noFill/>
                          </a:ln>
                          <a:solidFill>
                            <a:srgbClr val="000000"/>
                          </a:solidFill>
                          <a:effectLst/>
                          <a:latin typeface="Adobe 繁黑體 Std B" pitchFamily="34" charset="-120"/>
                          <a:ea typeface="Adobe 繁黑體 Std B" pitchFamily="34" charset="-120"/>
                        </a:rPr>
                        <a:t>/</a:t>
                      </a:r>
                      <a:r>
                        <a:rPr kumimoji="1" lang="zh-TW" altLang="en-US" sz="1100" b="1" i="0" u="none" strike="noStrike" cap="none" normalizeH="0" baseline="0" smtClean="0">
                          <a:ln>
                            <a:noFill/>
                          </a:ln>
                          <a:solidFill>
                            <a:srgbClr val="000000"/>
                          </a:solidFill>
                          <a:effectLst/>
                          <a:latin typeface="Adobe 繁黑體 Std B" pitchFamily="34" charset="-120"/>
                          <a:ea typeface="Adobe 繁黑體 Std B" pitchFamily="34" charset="-120"/>
                        </a:rPr>
                        <a:t>倒立車，汽車整廠自動生產線</a:t>
                      </a: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r>
                        <a:rPr kumimoji="1" lang="zh-CN"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rPr>
                        <a:t>五軸龍門加工中心</a:t>
                      </a:r>
                      <a:r>
                        <a:rPr kumimoji="1" lang="zh-TW"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zh-CN"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rPr>
                        <a:t>高精度五軸頭</a:t>
                      </a:r>
                      <a:endParaRPr kumimoji="1" lang="zh-CN" altLang="en-US" sz="110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graphicFrame>
        <p:nvGraphicFramePr>
          <p:cNvPr id="26" name="Group 122"/>
          <p:cNvGraphicFramePr>
            <a:graphicFrameLocks noGrp="1"/>
          </p:cNvGraphicFramePr>
          <p:nvPr>
            <p:extLst>
              <p:ext uri="{D42A27DB-BD31-4B8C-83A1-F6EECF244321}">
                <p14:modId xmlns:p14="http://schemas.microsoft.com/office/powerpoint/2010/main" val="2445738916"/>
              </p:ext>
            </p:extLst>
          </p:nvPr>
        </p:nvGraphicFramePr>
        <p:xfrm>
          <a:off x="971602" y="3573014"/>
          <a:ext cx="5374078" cy="2722518"/>
        </p:xfrm>
        <a:graphic>
          <a:graphicData uri="http://schemas.openxmlformats.org/drawingml/2006/table">
            <a:tbl>
              <a:tblPr/>
              <a:tblGrid>
                <a:gridCol w="1791359"/>
                <a:gridCol w="1846105"/>
                <a:gridCol w="1736614"/>
              </a:tblGrid>
              <a:tr h="411138">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700" b="1" i="0" u="none" strike="noStrike" cap="none" normalizeH="0" baseline="0" dirty="0" smtClean="0">
                          <a:ln>
                            <a:noFill/>
                          </a:ln>
                          <a:solidFill>
                            <a:schemeClr val="bg1"/>
                          </a:solidFill>
                          <a:effectLst/>
                          <a:latin typeface="+mj-lt"/>
                          <a:ea typeface="Adobe 繁黑體 Std B" pitchFamily="34" charset="-120"/>
                        </a:rPr>
                        <a:t>2011</a:t>
                      </a:r>
                      <a:r>
                        <a:rPr kumimoji="1" lang="zh-TW" altLang="en-US" sz="1700" b="1" i="0" u="none" strike="noStrike" cap="none" normalizeH="0" baseline="0" dirty="0" smtClean="0">
                          <a:ln>
                            <a:noFill/>
                          </a:ln>
                          <a:solidFill>
                            <a:schemeClr val="bg1"/>
                          </a:solidFill>
                          <a:effectLst/>
                          <a:latin typeface="+mj-lt"/>
                          <a:ea typeface="Adobe 繁黑體 Std B" pitchFamily="34" charset="-120"/>
                        </a:rPr>
                        <a:t>年</a:t>
                      </a:r>
                    </a:p>
                  </a:txBody>
                  <a:tcPr marL="99086" marR="99086" marT="49543" marB="49543" anchor="ctr"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FF9900"/>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700" b="1" i="0" u="none" strike="noStrike" cap="none" normalizeH="0" baseline="0" dirty="0" smtClean="0">
                          <a:ln>
                            <a:noFill/>
                          </a:ln>
                          <a:solidFill>
                            <a:schemeClr val="bg1"/>
                          </a:solidFill>
                          <a:effectLst/>
                          <a:latin typeface="+mj-lt"/>
                          <a:ea typeface="Adobe 繁黑體 Std B" pitchFamily="34" charset="-120"/>
                        </a:rPr>
                        <a:t>2011</a:t>
                      </a:r>
                      <a:r>
                        <a:rPr kumimoji="1" lang="zh-TW" altLang="en-US" sz="1700" b="1" i="0" u="none" strike="noStrike" cap="none" normalizeH="0" baseline="0" dirty="0" smtClean="0">
                          <a:ln>
                            <a:noFill/>
                          </a:ln>
                          <a:solidFill>
                            <a:schemeClr val="bg1"/>
                          </a:solidFill>
                          <a:effectLst/>
                          <a:latin typeface="+mj-lt"/>
                          <a:ea typeface="Adobe 繁黑體 Std B" pitchFamily="34" charset="-120"/>
                        </a:rPr>
                        <a:t>年</a:t>
                      </a:r>
                    </a:p>
                  </a:txBody>
                  <a:tcPr marL="99086" marR="99086" marT="49543" marB="49543" anchor="ctr"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FF9900"/>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700" b="1" i="0" u="none" strike="noStrike" cap="none" normalizeH="0" baseline="0" dirty="0" smtClean="0">
                          <a:ln>
                            <a:noFill/>
                          </a:ln>
                          <a:solidFill>
                            <a:schemeClr val="bg1"/>
                          </a:solidFill>
                          <a:effectLst/>
                          <a:latin typeface="+mj-lt"/>
                          <a:ea typeface="Adobe 繁黑體 Std B" pitchFamily="34" charset="-120"/>
                        </a:rPr>
                        <a:t>2011</a:t>
                      </a:r>
                      <a:r>
                        <a:rPr kumimoji="1" lang="zh-TW" altLang="en-US" sz="1700" b="1" i="0" u="none" strike="noStrike" cap="none" normalizeH="0" baseline="0" dirty="0" smtClean="0">
                          <a:ln>
                            <a:noFill/>
                          </a:ln>
                          <a:solidFill>
                            <a:schemeClr val="bg1"/>
                          </a:solidFill>
                          <a:effectLst/>
                          <a:latin typeface="+mj-lt"/>
                          <a:ea typeface="Adobe 繁黑體 Std B" pitchFamily="34" charset="-120"/>
                        </a:rPr>
                        <a:t>年</a:t>
                      </a:r>
                    </a:p>
                  </a:txBody>
                  <a:tcPr marL="99086" marR="99086" marT="49543" marB="49543" anchor="ctr" horzOverflow="overflow">
                    <a:lnL w="12700" cap="flat" cmpd="sng" algn="ctr">
                      <a:solidFill>
                        <a:srgbClr val="D9D9D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FF9900"/>
                    </a:solidFill>
                  </a:tcPr>
                </a:tc>
              </a:tr>
              <a:tr h="634149">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rPr>
                        <a:t>JOBS  </a:t>
                      </a:r>
                      <a:r>
                        <a:rPr kumimoji="1" lang="en-US" altLang="zh-CN" sz="13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TW" altLang="en-US" sz="1300" b="1" i="0" u="none" strike="noStrike" cap="none" normalizeH="0" baseline="0" dirty="0" smtClean="0">
                          <a:ln>
                            <a:noFill/>
                          </a:ln>
                          <a:solidFill>
                            <a:srgbClr val="000000"/>
                          </a:solidFill>
                          <a:effectLst/>
                          <a:latin typeface="Adobe 繁黑體 Std B" pitchFamily="34" charset="-120"/>
                          <a:ea typeface="Adobe 繁黑體 Std B" pitchFamily="34" charset="-120"/>
                        </a:rPr>
                        <a:t>義大利</a:t>
                      </a:r>
                      <a:endPar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rPr>
                        <a:t>1978</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rPr>
                        <a:t>38     </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anchor="ctr"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rPr>
                        <a:t>SACHMAN</a:t>
                      </a:r>
                      <a:r>
                        <a:rPr kumimoji="1" lang="zh-TW" altLang="en-US" sz="13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en-US" altLang="zh-CN" sz="13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TW" altLang="en-US" sz="1300" b="1" i="0" u="none" strike="noStrike" cap="none" normalizeH="0" baseline="0" dirty="0" smtClean="0">
                          <a:ln>
                            <a:noFill/>
                          </a:ln>
                          <a:solidFill>
                            <a:srgbClr val="000000"/>
                          </a:solidFill>
                          <a:effectLst/>
                          <a:latin typeface="Adobe 繁黑體 Std B" pitchFamily="34" charset="-120"/>
                          <a:ea typeface="Adobe 繁黑體 Std B" pitchFamily="34" charset="-120"/>
                        </a:rPr>
                        <a:t>義大利</a:t>
                      </a:r>
                      <a:r>
                        <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rPr>
                        <a:t>1962</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rPr>
                        <a:t>54     </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anchor="ctr"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en-US"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rPr>
                        <a:t>SIGMA  </a:t>
                      </a:r>
                      <a:r>
                        <a:rPr kumimoji="1" lang="en-US" altLang="zh-CN" sz="13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TW" altLang="en-US" sz="1300" b="1" i="0" u="none" strike="noStrike" cap="none" normalizeH="0" baseline="0" dirty="0" smtClean="0">
                          <a:ln>
                            <a:noFill/>
                          </a:ln>
                          <a:solidFill>
                            <a:srgbClr val="000000"/>
                          </a:solidFill>
                          <a:effectLst/>
                          <a:latin typeface="Adobe 繁黑體 Std B" pitchFamily="34" charset="-120"/>
                          <a:ea typeface="Adobe 繁黑體 Std B" pitchFamily="34" charset="-120"/>
                        </a:rPr>
                        <a:t>義大利</a:t>
                      </a:r>
                      <a:endPar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rPr>
                        <a:t>1950</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0"/>
                        </a:spcBef>
                        <a:spcAft>
                          <a:spcPct val="0"/>
                        </a:spcAft>
                        <a:buClrTx/>
                        <a:buSzPct val="100000"/>
                        <a:buFontTx/>
                        <a:buNone/>
                        <a:tabLst/>
                        <a:defRPr/>
                      </a:pP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300" b="0" i="0" u="none" strike="noStrike" cap="none" normalizeH="0" baseline="0" dirty="0" smtClean="0">
                          <a:ln>
                            <a:noFill/>
                          </a:ln>
                          <a:solidFill>
                            <a:srgbClr val="000000"/>
                          </a:solidFill>
                          <a:effectLst/>
                          <a:latin typeface="Adobe 繁黑體 Std B" pitchFamily="34" charset="-120"/>
                          <a:ea typeface="Adobe 繁黑體 Std B" pitchFamily="34" charset="-120"/>
                        </a:rPr>
                        <a:t>66     </a:t>
                      </a:r>
                      <a:r>
                        <a:rPr kumimoji="1" lang="zh-CN" altLang="en-US" sz="13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3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anchor="ctr" horzOverflow="overflow">
                    <a:lnL w="12700" cap="flat" cmpd="sng" algn="ctr">
                      <a:solidFill>
                        <a:srgbClr val="D9D9D9"/>
                      </a:solidFill>
                      <a:prstDash val="solid"/>
                      <a:round/>
                      <a:headEnd type="none" w="med" len="med"/>
                      <a:tailEnd type="none" w="med" len="med"/>
                    </a:lnL>
                    <a:lnR>
                      <a:noFill/>
                    </a:lnR>
                    <a:lnT>
                      <a:noFill/>
                    </a:lnT>
                    <a:lnB w="12700" cap="flat" cmpd="sng" algn="ctr">
                      <a:solidFill>
                        <a:srgbClr val="D9D9D9"/>
                      </a:solidFill>
                      <a:prstDash val="solid"/>
                      <a:round/>
                      <a:headEnd type="none" w="med" len="med"/>
                      <a:tailEnd type="none" w="med" len="med"/>
                    </a:lnB>
                    <a:lnTlToBr>
                      <a:noFill/>
                    </a:lnTlToBr>
                    <a:lnBlToTr>
                      <a:noFill/>
                    </a:lnBlToTr>
                    <a:solidFill>
                      <a:srgbClr val="FFFF99"/>
                    </a:solidFill>
                  </a:tcPr>
                </a:tc>
              </a:tr>
              <a:tr h="1013220">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300" b="1" i="0" u="none" strike="noStrike" cap="none" normalizeH="0" baseline="0" smtClean="0">
                        <a:ln>
                          <a:noFill/>
                        </a:ln>
                        <a:solidFill>
                          <a:srgbClr val="000000"/>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500" b="1" i="0" u="none" strike="noStrike" cap="none" normalizeH="0" baseline="0" smtClean="0">
                        <a:ln>
                          <a:noFill/>
                        </a:ln>
                        <a:solidFill>
                          <a:srgbClr val="000000"/>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5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solidFill>
                      <a:srgbClr val="FFFF99"/>
                    </a:solidFill>
                  </a:tcPr>
                </a:tc>
              </a:tr>
              <a:tr h="664011">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r>
                        <a:rPr kumimoji="1" lang="zh-TW"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rPr>
                        <a:t>龍門五軸</a:t>
                      </a:r>
                      <a:r>
                        <a:rPr kumimoji="1" lang="zh-CN"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rPr>
                        <a:t>加工中心</a:t>
                      </a:r>
                      <a:r>
                        <a:rPr kumimoji="1" lang="zh-TW"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rPr>
                        <a:t>機，龍門搪銑床，</a:t>
                      </a:r>
                      <a:r>
                        <a:rPr kumimoji="1" lang="zh-CN"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rPr>
                        <a:t>高精度五軸頭</a:t>
                      </a:r>
                      <a:endParaRPr kumimoji="1" lang="zh-CN" altLang="en-US" sz="110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a:noFill/>
                    </a:lnB>
                    <a:lnTlToBr>
                      <a:noFill/>
                    </a:lnTlToBr>
                    <a:lnBlToTr>
                      <a:noFill/>
                    </a:lnBlToTr>
                    <a:solidFill>
                      <a:srgbClr val="FFFF99"/>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r>
                        <a:rPr kumimoji="1" lang="zh-TW"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rPr>
                        <a:t>落地搪銑床，數控五軸搪銑床</a:t>
                      </a:r>
                      <a:endParaRPr kumimoji="1" lang="zh-CN"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a:noFill/>
                    </a:lnB>
                    <a:lnTlToBr>
                      <a:noFill/>
                    </a:lnTlToBr>
                    <a:lnBlToTr>
                      <a:noFill/>
                    </a:lnBlToTr>
                    <a:solidFill>
                      <a:srgbClr val="FFFF99"/>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r>
                        <a:rPr kumimoji="1" lang="zh-TW" altLang="en-US" sz="1100" b="1" i="0" u="none" strike="noStrike" cap="none" normalizeH="0" baseline="0" dirty="0" smtClean="0">
                          <a:ln>
                            <a:noFill/>
                          </a:ln>
                          <a:solidFill>
                            <a:srgbClr val="000000"/>
                          </a:solidFill>
                          <a:effectLst/>
                          <a:latin typeface="Adobe 繁黑體 Std B" pitchFamily="34" charset="-120"/>
                          <a:ea typeface="Adobe 繁黑體 Std B" pitchFamily="34" charset="-120"/>
                        </a:rPr>
                        <a:t>數控五軸立式加工中心機</a:t>
                      </a:r>
                      <a:endParaRPr kumimoji="1" lang="en-US" altLang="zh-CN" sz="11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99086" marR="99086" marT="49543" marB="49543" horzOverflow="overflow">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a:noFill/>
                    </a:lnB>
                    <a:lnTlToBr>
                      <a:noFill/>
                    </a:lnTlToBr>
                    <a:lnBlToTr>
                      <a:noFill/>
                    </a:lnBlToTr>
                    <a:solidFill>
                      <a:srgbClr val="FFFF99"/>
                    </a:solidFill>
                  </a:tcPr>
                </a:tc>
              </a:tr>
            </a:tbl>
          </a:graphicData>
        </a:graphic>
      </p:graphicFrame>
      <p:cxnSp>
        <p:nvCxnSpPr>
          <p:cNvPr id="15" name="直線接點 14"/>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五角星形 19"/>
          <p:cNvSpPr/>
          <p:nvPr/>
        </p:nvSpPr>
        <p:spPr>
          <a:xfrm>
            <a:off x="5796136" y="1709757"/>
            <a:ext cx="351091" cy="35109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341510" y="44624"/>
            <a:ext cx="4144083" cy="523220"/>
          </a:xfrm>
          <a:prstGeom prst="rect">
            <a:avLst/>
          </a:prstGeom>
          <a:noFill/>
        </p:spPr>
        <p:txBody>
          <a:bodyPr wrap="none">
            <a:spAutoFit/>
          </a:bodyPr>
          <a:lstStyle/>
          <a:p>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lang="zh-TW" altLang="en-US" sz="2800" b="1" dirty="0" smtClean="0">
                <a:latin typeface="微軟正黑體" pitchFamily="34" charset="-120"/>
                <a:ea typeface="微軟正黑體" pitchFamily="34" charset="-120"/>
              </a:rPr>
              <a:t>國際</a:t>
            </a:r>
            <a:r>
              <a:rPr lang="zh-TW" altLang="en-US" sz="2800" b="1" dirty="0">
                <a:latin typeface="微軟正黑體" pitchFamily="34" charset="-120"/>
                <a:ea typeface="微軟正黑體" pitchFamily="34" charset="-120"/>
              </a:rPr>
              <a:t>併購歷程</a:t>
            </a:r>
            <a:endParaRPr lang="en-US" altLang="zh-TW" sz="2800" b="1" dirty="0">
              <a:latin typeface="微軟正黑體" pitchFamily="34" charset="-120"/>
              <a:ea typeface="微軟正黑體" pitchFamily="34" charset="-120"/>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216" y="2105793"/>
            <a:ext cx="1619149" cy="856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626" y="4657399"/>
            <a:ext cx="1345671" cy="80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47498" y="2050538"/>
            <a:ext cx="1225925" cy="94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9832" y="2060848"/>
            <a:ext cx="1214730" cy="95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55170" y="2060848"/>
            <a:ext cx="1228463" cy="901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83091" y="4653136"/>
            <a:ext cx="1311117" cy="90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49129" y="4653136"/>
            <a:ext cx="1230451" cy="89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81320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5" name="表格 14"/>
          <p:cNvGraphicFramePr>
            <a:graphicFrameLocks noGrp="1"/>
          </p:cNvGraphicFramePr>
          <p:nvPr>
            <p:extLst>
              <p:ext uri="{D42A27DB-BD31-4B8C-83A1-F6EECF244321}">
                <p14:modId xmlns:p14="http://schemas.microsoft.com/office/powerpoint/2010/main" val="2251510881"/>
              </p:ext>
            </p:extLst>
          </p:nvPr>
        </p:nvGraphicFramePr>
        <p:xfrm>
          <a:off x="467544" y="692696"/>
          <a:ext cx="7632848" cy="2952329"/>
        </p:xfrm>
        <a:graphic>
          <a:graphicData uri="http://schemas.openxmlformats.org/drawingml/2006/table">
            <a:tbl>
              <a:tblPr/>
              <a:tblGrid>
                <a:gridCol w="1994949"/>
                <a:gridCol w="1994949"/>
                <a:gridCol w="1890866"/>
                <a:gridCol w="1752084"/>
              </a:tblGrid>
              <a:tr h="384316">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2013</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2013</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2013</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2013</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75000"/>
                      </a:schemeClr>
                    </a:solidFill>
                  </a:tcPr>
                </a:tc>
              </a:tr>
              <a:tr h="957090">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400" b="1" i="0" u="none" strike="noStrike" kern="1200" cap="none" normalizeH="0" baseline="0" dirty="0" err="1" smtClean="0">
                          <a:ln>
                            <a:noFill/>
                          </a:ln>
                          <a:solidFill>
                            <a:srgbClr val="000000"/>
                          </a:solidFill>
                          <a:effectLst/>
                          <a:latin typeface="Adobe 繁黑體 Std B" pitchFamily="34" charset="-120"/>
                          <a:ea typeface="Adobe 繁黑體 Std B" pitchFamily="34" charset="-120"/>
                          <a:cs typeface="+mn-cs"/>
                        </a:rPr>
                        <a:t>Honsberg</a:t>
                      </a:r>
                      <a:r>
                        <a:rPr kumimoji="1" lang="en-US" altLang="zh-CN" sz="14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p>
                    <a:p>
                      <a:pPr marL="0" marR="0" lvl="0" indent="0" algn="l" defTabSz="914400" rtl="0" eaLnBrk="0" fontAlgn="base" latinLnBrk="0" hangingPunct="0">
                        <a:lnSpc>
                          <a:spcPct val="100000"/>
                        </a:lnSpc>
                        <a:spcBef>
                          <a:spcPct val="0"/>
                        </a:spcBef>
                        <a:spcAft>
                          <a:spcPct val="0"/>
                        </a:spcAft>
                        <a:buClrTx/>
                        <a:buSzPct val="100000"/>
                        <a:buFontTx/>
                        <a:buNone/>
                        <a:tabLst/>
                      </a:pPr>
                      <a:endParaRPr kumimoji="1" lang="en-US"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CN" sz="1200" b="0" i="0" u="none" strike="noStrike" cap="none" normalizeH="0" baseline="0" dirty="0" smtClean="0">
                          <a:ln>
                            <a:noFill/>
                          </a:ln>
                          <a:solidFill>
                            <a:srgbClr val="000000"/>
                          </a:solidFill>
                          <a:effectLst/>
                          <a:latin typeface="Adobe 繁黑體 Std B" pitchFamily="34" charset="-120"/>
                          <a:ea typeface="Adobe 繁黑體 Std B" pitchFamily="34" charset="-120"/>
                        </a:rPr>
                        <a:t>1798</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200" b="1" i="0" u="sng" strike="noStrike" cap="none" normalizeH="0" baseline="0" dirty="0" smtClean="0">
                          <a:ln>
                            <a:noFill/>
                          </a:ln>
                          <a:solidFill>
                            <a:srgbClr val="000000"/>
                          </a:solidFill>
                          <a:effectLst/>
                          <a:latin typeface="Adobe 繁黑體 Std B" pitchFamily="34" charset="-120"/>
                          <a:ea typeface="Adobe 繁黑體 Std B" pitchFamily="34" charset="-120"/>
                        </a:rPr>
                        <a:t>218</a:t>
                      </a:r>
                      <a:r>
                        <a:rPr kumimoji="1" lang="en-US" altLang="zh-CN" sz="12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rPr>
                        <a:t>VDF </a:t>
                      </a:r>
                      <a:r>
                        <a:rPr kumimoji="1" lang="en-US" altLang="zh-TW" sz="1400" b="1" i="0" u="none" strike="noStrike" cap="none" normalizeH="0" baseline="0" dirty="0" err="1" smtClean="0">
                          <a:ln>
                            <a:noFill/>
                          </a:ln>
                          <a:solidFill>
                            <a:srgbClr val="000000"/>
                          </a:solidFill>
                          <a:effectLst/>
                          <a:latin typeface="Adobe 繁黑體 Std B" pitchFamily="34" charset="-120"/>
                          <a:ea typeface="Adobe 繁黑體 Std B" pitchFamily="34" charset="-120"/>
                        </a:rPr>
                        <a:t>Boehringer</a:t>
                      </a:r>
                      <a:r>
                        <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en-US" altLang="zh-CN" sz="1200" b="1" i="0" u="none" strike="noStrike" cap="none" normalizeH="0" baseline="0" dirty="0" err="1" smtClean="0">
                          <a:ln>
                            <a:noFill/>
                          </a:ln>
                          <a:solidFill>
                            <a:srgbClr val="000000"/>
                          </a:solidFill>
                          <a:effectLst/>
                          <a:latin typeface="Adobe 繁黑體 Std B" pitchFamily="34" charset="-120"/>
                          <a:ea typeface="Adobe 繁黑體 Std B" pitchFamily="34" charset="-120"/>
                        </a:rPr>
                        <a:t>Gopingen</a:t>
                      </a:r>
                      <a:endParaRPr kumimoji="1" lang="en-US" altLang="zh-CN"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rPr>
                        <a:t>1844</a:t>
                      </a: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TW" sz="1200" b="1" i="0" u="sng" strike="noStrike" cap="none" normalizeH="0" baseline="0" dirty="0" smtClean="0">
                          <a:ln>
                            <a:noFill/>
                          </a:ln>
                          <a:solidFill>
                            <a:srgbClr val="000000"/>
                          </a:solidFill>
                          <a:effectLst/>
                          <a:latin typeface="Adobe 繁黑體 Std B" pitchFamily="34" charset="-120"/>
                          <a:ea typeface="Adobe 繁黑體 Std B" pitchFamily="34" charset="-120"/>
                        </a:rPr>
                        <a:t>172</a:t>
                      </a:r>
                      <a:r>
                        <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en-US" altLang="zh-TW" sz="1400" b="1" i="0" u="none" strike="noStrike" cap="none" normalizeH="0" baseline="0" dirty="0" err="1" smtClean="0">
                          <a:ln>
                            <a:noFill/>
                          </a:ln>
                          <a:solidFill>
                            <a:srgbClr val="000000"/>
                          </a:solidFill>
                          <a:effectLst/>
                          <a:latin typeface="Adobe 繁黑體 Std B" pitchFamily="34" charset="-120"/>
                          <a:ea typeface="Adobe 繁黑體 Std B" pitchFamily="34" charset="-120"/>
                        </a:rPr>
                        <a:t>Witzig</a:t>
                      </a:r>
                      <a:r>
                        <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rPr>
                        <a:t> &amp; Frank </a:t>
                      </a:r>
                      <a:r>
                        <a:rPr kumimoji="1" lang="en-US" altLang="zh-CN" sz="14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CN" sz="1200" b="1" i="0" u="none" strike="noStrike" cap="none" normalizeH="0" baseline="0" dirty="0" smtClean="0">
                          <a:ln>
                            <a:noFill/>
                          </a:ln>
                          <a:solidFill>
                            <a:srgbClr val="000000"/>
                          </a:solidFill>
                          <a:effectLst/>
                          <a:latin typeface="Adobe 繁黑體 Std B" pitchFamily="34" charset="-120"/>
                          <a:ea typeface="Adobe 繁黑體 Std B" pitchFamily="34" charset="-120"/>
                        </a:rPr>
                        <a:t>Offenburg</a:t>
                      </a: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rPr>
                        <a:t>1865</a:t>
                      </a: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TW" sz="1200" b="1" i="0" u="sng" strike="noStrike" cap="none" normalizeH="0" baseline="0" dirty="0" smtClean="0">
                          <a:ln>
                            <a:noFill/>
                          </a:ln>
                          <a:solidFill>
                            <a:srgbClr val="000000"/>
                          </a:solidFill>
                          <a:effectLst/>
                          <a:latin typeface="Adobe 繁黑體 Std B" pitchFamily="34" charset="-120"/>
                          <a:ea typeface="Adobe 繁黑體 Std B" pitchFamily="34" charset="-120"/>
                        </a:rPr>
                        <a:t>152</a:t>
                      </a:r>
                      <a:r>
                        <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800" b="1" i="0" u="none" strike="noStrike" cap="none" normalizeH="0" baseline="0" dirty="0" err="1" smtClean="0">
                          <a:ln>
                            <a:noFill/>
                          </a:ln>
                          <a:solidFill>
                            <a:srgbClr val="000000"/>
                          </a:solidFill>
                          <a:effectLst/>
                          <a:latin typeface="Adobe 繁黑體 Std B" pitchFamily="34" charset="-120"/>
                          <a:ea typeface="Adobe 繁黑體 Std B" pitchFamily="34" charset="-120"/>
                        </a:rPr>
                        <a:t>Modul</a:t>
                      </a:r>
                      <a:r>
                        <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en-US" altLang="zh-CN" sz="16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CN" sz="1400" b="1" i="0" u="none" strike="noStrike" cap="none" normalizeH="0" baseline="0" dirty="0" smtClean="0">
                          <a:ln>
                            <a:noFill/>
                          </a:ln>
                          <a:solidFill>
                            <a:srgbClr val="000000"/>
                          </a:solidFill>
                          <a:effectLst/>
                          <a:latin typeface="Adobe 繁黑體 Std B" pitchFamily="34" charset="-120"/>
                          <a:ea typeface="Adobe 繁黑體 Std B" pitchFamily="34" charset="-120"/>
                        </a:rPr>
                        <a:t>Chemnitz</a:t>
                      </a:r>
                      <a:endParaRPr kumimoji="1" lang="en-US" altLang="zh-TW" sz="1200" b="0" i="0" u="none" strike="noStrike" kern="1200" cap="none" spc="0" normalizeH="0" baseline="0" noProof="0" dirty="0" smtClean="0">
                        <a:ln>
                          <a:noFill/>
                        </a:ln>
                        <a:solidFill>
                          <a:srgbClr val="000000"/>
                        </a:solidFill>
                        <a:effectLst/>
                        <a:uLnTx/>
                        <a:uFillTx/>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rPr>
                        <a:t>1900</a:t>
                      </a: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TW" sz="1200" b="1" i="0" u="sng" strike="noStrike" cap="none" normalizeH="0" baseline="0" dirty="0" smtClean="0">
                          <a:ln>
                            <a:noFill/>
                          </a:ln>
                          <a:solidFill>
                            <a:srgbClr val="000000"/>
                          </a:solidFill>
                          <a:effectLst/>
                          <a:latin typeface="Adobe 繁黑體 Std B" pitchFamily="34" charset="-120"/>
                          <a:ea typeface="Adobe 繁黑體 Std B" pitchFamily="34" charset="-120"/>
                        </a:rPr>
                        <a:t>116</a:t>
                      </a:r>
                      <a:r>
                        <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kern="1200" cap="none" spc="0" normalizeH="0" baseline="0" noProof="0" dirty="0" smtClean="0">
                        <a:ln>
                          <a:noFill/>
                        </a:ln>
                        <a:solidFill>
                          <a:srgbClr val="000000"/>
                        </a:solidFill>
                        <a:effectLst/>
                        <a:uLnTx/>
                        <a:uFillTx/>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r>
              <a:tr h="1196011">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r>
              <a:tr h="414912">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defRPr/>
                      </a:pPr>
                      <a:r>
                        <a:rPr lang="zh-TW" altLang="en-US" sz="1050" b="1" dirty="0" smtClean="0">
                          <a:latin typeface="Adobe 繁黑體 Std B" pitchFamily="34" charset="-120"/>
                          <a:ea typeface="Adobe 繁黑體 Std B" pitchFamily="34" charset="-120"/>
                        </a:rPr>
                        <a:t>複合轉盤式加工機</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defRPr/>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車削加工中心機</a:t>
                      </a:r>
                      <a:endParaRPr kumimoji="1" lang="en-US" altLang="zh-TW"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defRPr/>
                      </a:pP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多軸複合式加工機 </a:t>
                      </a:r>
                      <a:r>
                        <a:rPr kumimoji="1" lang="en-US" altLang="zh-TW"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 專用多工機 </a:t>
                      </a:r>
                      <a:r>
                        <a:rPr kumimoji="1" lang="en-US" altLang="zh-TW"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 自動化配備</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cap="none" normalizeH="0" baseline="0" dirty="0" smtClean="0">
                          <a:ln>
                            <a:noFill/>
                          </a:ln>
                          <a:solidFill>
                            <a:srgbClr val="000000"/>
                          </a:solidFill>
                          <a:effectLst/>
                          <a:latin typeface="Adobe 繁黑體 Std B" pitchFamily="34" charset="-120"/>
                          <a:ea typeface="Adobe 繁黑體 Std B" pitchFamily="34" charset="-120"/>
                        </a:rPr>
                        <a:t>滾齒機 齒輪倒角機</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r>
            </a:tbl>
          </a:graphicData>
        </a:graphic>
      </p:graphicFrame>
      <p:pic>
        <p:nvPicPr>
          <p:cNvPr id="22" name="Picture 4" descr="plant_germany_hessapp_aerial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6157" y="5162390"/>
            <a:ext cx="1168549" cy="825995"/>
          </a:xfrm>
          <a:prstGeom prst="rect">
            <a:avLst/>
          </a:prstGeom>
          <a:noFill/>
          <a:ln w="9525">
            <a:noFill/>
            <a:miter lim="800000"/>
            <a:headEnd/>
            <a:tailEnd/>
          </a:ln>
        </p:spPr>
      </p:pic>
      <p:graphicFrame>
        <p:nvGraphicFramePr>
          <p:cNvPr id="26" name="表格 25"/>
          <p:cNvGraphicFramePr>
            <a:graphicFrameLocks noGrp="1"/>
          </p:cNvGraphicFramePr>
          <p:nvPr>
            <p:extLst>
              <p:ext uri="{D42A27DB-BD31-4B8C-83A1-F6EECF244321}">
                <p14:modId xmlns:p14="http://schemas.microsoft.com/office/powerpoint/2010/main" val="1442908625"/>
              </p:ext>
            </p:extLst>
          </p:nvPr>
        </p:nvGraphicFramePr>
        <p:xfrm>
          <a:off x="467544" y="3717033"/>
          <a:ext cx="5832648" cy="2664296"/>
        </p:xfrm>
        <a:graphic>
          <a:graphicData uri="http://schemas.openxmlformats.org/drawingml/2006/table">
            <a:tbl>
              <a:tblPr/>
              <a:tblGrid>
                <a:gridCol w="1944216"/>
                <a:gridCol w="1944216"/>
                <a:gridCol w="1944216"/>
              </a:tblGrid>
              <a:tr h="376673">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defRPr/>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2013</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2013</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2013</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75000"/>
                      </a:schemeClr>
                    </a:solidFill>
                  </a:tcPr>
                </a:tc>
              </a:tr>
              <a:tr h="951592">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800" b="1" i="0" u="none" strike="noStrike" cap="none" normalizeH="0" baseline="0" dirty="0" err="1" smtClean="0">
                          <a:ln>
                            <a:noFill/>
                          </a:ln>
                          <a:solidFill>
                            <a:srgbClr val="000000"/>
                          </a:solidFill>
                          <a:effectLst/>
                          <a:latin typeface="Adobe 繁黑體 Std B" pitchFamily="34" charset="-120"/>
                          <a:ea typeface="Adobe 繁黑體 Std B" pitchFamily="34" charset="-120"/>
                          <a:cs typeface="Arial Unicode MS" panose="020B0604020202020204" pitchFamily="34" charset="-120"/>
                        </a:rPr>
                        <a:t>Hüller</a:t>
                      </a:r>
                      <a:r>
                        <a:rPr kumimoji="1" lang="en-US" altLang="zh-TW" sz="1800" b="1" i="0" u="none" strike="noStrike" cap="none" normalizeH="0" baseline="0" dirty="0" smtClean="0">
                          <a:ln>
                            <a:noFill/>
                          </a:ln>
                          <a:solidFill>
                            <a:srgbClr val="000000"/>
                          </a:solidFill>
                          <a:effectLst/>
                          <a:latin typeface="Adobe 繁黑體 Std B" pitchFamily="34" charset="-120"/>
                          <a:ea typeface="Adobe 繁黑體 Std B" pitchFamily="34" charset="-120"/>
                          <a:cs typeface="Arial Unicode MS" panose="020B0604020202020204" pitchFamily="34" charset="-120"/>
                        </a:rPr>
                        <a:t> </a:t>
                      </a:r>
                      <a:r>
                        <a:rPr kumimoji="1" lang="en-US" altLang="zh-TW" sz="1800" b="1" i="0" u="none" strike="noStrike" cap="none" normalizeH="0" baseline="0" dirty="0" err="1" smtClean="0">
                          <a:ln>
                            <a:noFill/>
                          </a:ln>
                          <a:solidFill>
                            <a:srgbClr val="000000"/>
                          </a:solidFill>
                          <a:effectLst/>
                          <a:latin typeface="Adobe 繁黑體 Std B" pitchFamily="34" charset="-120"/>
                          <a:ea typeface="Adobe 繁黑體 Std B" pitchFamily="34" charset="-120"/>
                          <a:cs typeface="Arial Unicode MS" panose="020B0604020202020204" pitchFamily="34" charset="-120"/>
                        </a:rPr>
                        <a:t>Hille</a:t>
                      </a:r>
                      <a:r>
                        <a:rPr kumimoji="1" lang="en-US" altLang="zh-TW" sz="1800" b="1" i="0" u="none" strike="noStrike" cap="none" normalizeH="0" baseline="0" dirty="0" smtClean="0">
                          <a:ln>
                            <a:noFill/>
                          </a:ln>
                          <a:solidFill>
                            <a:srgbClr val="000000"/>
                          </a:solidFill>
                          <a:effectLst/>
                          <a:latin typeface="Adobe 繁黑體 Std B" pitchFamily="34" charset="-120"/>
                          <a:ea typeface="Adobe 繁黑體 Std B" pitchFamily="34" charset="-120"/>
                          <a:cs typeface="Arial Unicode MS" panose="020B0604020202020204" pitchFamily="34" charset="-120"/>
                        </a:rPr>
                        <a:t>--</a:t>
                      </a:r>
                      <a:r>
                        <a:rPr kumimoji="1" lang="en-US" altLang="zh-TW" sz="1200" b="1" i="0" u="none" strike="noStrike" cap="none" normalizeH="0" baseline="0" dirty="0" err="1" smtClean="0">
                          <a:ln>
                            <a:noFill/>
                          </a:ln>
                          <a:solidFill>
                            <a:srgbClr val="000000"/>
                          </a:solidFill>
                          <a:effectLst/>
                          <a:latin typeface="Adobe 繁黑體 Std B" pitchFamily="34" charset="-120"/>
                          <a:ea typeface="Adobe 繁黑體 Std B" pitchFamily="34" charset="-120"/>
                        </a:rPr>
                        <a:t>Mosbach</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rPr>
                        <a:t>1923</a:t>
                      </a: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200" b="0" i="0" u="none" strike="noStrike" cap="none" normalizeH="0" baseline="0" dirty="0" smtClean="0">
                          <a:ln>
                            <a:noFill/>
                          </a:ln>
                          <a:solidFill>
                            <a:srgbClr val="000000"/>
                          </a:solidFill>
                          <a:effectLst/>
                          <a:latin typeface="Adobe 繁黑體 Std B" pitchFamily="34" charset="-120"/>
                          <a:ea typeface="Adobe 繁黑體 Std B" pitchFamily="34" charset="-120"/>
                        </a:rPr>
                        <a:t>93    </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800" b="1" i="0" u="none" strike="noStrike" cap="none" normalizeH="0" baseline="0" dirty="0" err="1" smtClean="0">
                          <a:ln>
                            <a:noFill/>
                          </a:ln>
                          <a:solidFill>
                            <a:srgbClr val="000000"/>
                          </a:solidFill>
                          <a:effectLst/>
                          <a:latin typeface="Adobe 繁黑體 Std B" pitchFamily="34" charset="-120"/>
                          <a:ea typeface="Adobe 繁黑體 Std B" pitchFamily="34" charset="-120"/>
                        </a:rPr>
                        <a:t>Hessapp</a:t>
                      </a:r>
                      <a:r>
                        <a:rPr kumimoji="1" lang="en-US" altLang="zh-TW" sz="16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en-US" altLang="zh-CN" sz="18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CN" sz="1200" b="1" i="0" u="none" strike="noStrike" cap="none" normalizeH="0" baseline="0" dirty="0" err="1" smtClean="0">
                          <a:ln>
                            <a:noFill/>
                          </a:ln>
                          <a:solidFill>
                            <a:srgbClr val="000000"/>
                          </a:solidFill>
                          <a:effectLst/>
                          <a:latin typeface="Adobe 繁黑體 Std B" pitchFamily="34" charset="-120"/>
                          <a:ea typeface="Adobe 繁黑體 Std B" pitchFamily="34" charset="-120"/>
                        </a:rPr>
                        <a:t>Taunusstein</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rPr>
                        <a:t>1946</a:t>
                      </a:r>
                      <a:r>
                        <a:rPr kumimoji="1" lang="zh-TW"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200" b="0" i="0" u="none" strike="noStrike" cap="none" normalizeH="0" baseline="0" dirty="0" smtClean="0">
                          <a:ln>
                            <a:noFill/>
                          </a:ln>
                          <a:solidFill>
                            <a:srgbClr val="000000"/>
                          </a:solidFill>
                          <a:effectLst/>
                          <a:latin typeface="Adobe 繁黑體 Std B" pitchFamily="34" charset="-120"/>
                          <a:ea typeface="Adobe 繁黑體 Std B" pitchFamily="34" charset="-120"/>
                        </a:rPr>
                        <a:t>70</a:t>
                      </a:r>
                      <a:r>
                        <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2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FFG</a:t>
                      </a:r>
                      <a:r>
                        <a:rPr kumimoji="1" lang="zh-TW" altLang="en-US"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 </a:t>
                      </a:r>
                      <a:r>
                        <a:rPr kumimoji="1" lang="en-US" altLang="zh-TW"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Russia</a:t>
                      </a:r>
                      <a:r>
                        <a:rPr kumimoji="1" lang="zh-TW" altLang="en-US"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  </a:t>
                      </a:r>
                      <a:endParaRPr kumimoji="1" lang="en-US" altLang="zh-TW"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0" i="0" u="none" strike="noStrike" kern="1200" cap="none" spc="0" normalizeH="0" baseline="0" noProof="0" dirty="0" smtClean="0">
                          <a:ln>
                            <a:noFill/>
                          </a:ln>
                          <a:solidFill>
                            <a:srgbClr val="000000"/>
                          </a:solidFill>
                          <a:effectLst/>
                          <a:uLnTx/>
                          <a:uFillTx/>
                          <a:latin typeface="Adobe 繁黑體 Std B" pitchFamily="34" charset="-120"/>
                          <a:ea typeface="Adobe 繁黑體 Std B" pitchFamily="34" charset="-120"/>
                        </a:rPr>
                        <a:t>俄羅斯 </a:t>
                      </a:r>
                      <a:r>
                        <a:rPr kumimoji="1" lang="en-US" altLang="zh-TW" sz="1400" b="0" i="0" u="none" strike="noStrike" kern="1200" cap="none" spc="0" normalizeH="0" baseline="0" noProof="0" dirty="0" smtClean="0">
                          <a:ln>
                            <a:noFill/>
                          </a:ln>
                          <a:solidFill>
                            <a:srgbClr val="000000"/>
                          </a:solidFill>
                          <a:effectLst/>
                          <a:uLnTx/>
                          <a:uFillTx/>
                          <a:latin typeface="Adobe 繁黑體 Std B" pitchFamily="34" charset="-120"/>
                          <a:ea typeface="Adobe 繁黑體 Std B" pitchFamily="34" charset="-120"/>
                        </a:rPr>
                        <a:t>Moscow</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r>
              <a:tr h="857856">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r>
              <a:tr h="478175">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defRPr/>
                      </a:pP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立</a:t>
                      </a:r>
                      <a:r>
                        <a:rPr kumimoji="1" lang="en-US" altLang="zh-TW"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臥式加工</a:t>
                      </a:r>
                      <a:r>
                        <a:rPr kumimoji="1" lang="zh-CN"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中心</a:t>
                      </a: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機</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立式</a:t>
                      </a:r>
                      <a:r>
                        <a:rPr kumimoji="1" lang="en-US" altLang="zh-TW"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臥式</a:t>
                      </a:r>
                      <a:endParaRPr kumimoji="1" lang="en-US" altLang="zh-TW"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車削加工中心機</a:t>
                      </a:r>
                      <a:endParaRPr kumimoji="1" lang="en-US" altLang="zh-TW" sz="105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自動化解決方案</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tr>
            </a:tbl>
          </a:graphicData>
        </a:graphic>
      </p:graphicFrame>
      <p:pic>
        <p:nvPicPr>
          <p:cNvPr id="2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77679" y="5078607"/>
            <a:ext cx="1246449" cy="79208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五角星形 30"/>
          <p:cNvSpPr/>
          <p:nvPr/>
        </p:nvSpPr>
        <p:spPr>
          <a:xfrm>
            <a:off x="1691680" y="1592832"/>
            <a:ext cx="324000" cy="324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4" descr="plant_germany_hessapp_aerial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0367" y="5068230"/>
            <a:ext cx="1345569" cy="825995"/>
          </a:xfrm>
          <a:prstGeom prst="rect">
            <a:avLst/>
          </a:prstGeom>
          <a:noFill/>
          <a:ln w="9525">
            <a:noFill/>
            <a:miter lim="800000"/>
            <a:headEnd/>
            <a:tailEnd/>
          </a:ln>
        </p:spPr>
      </p:pic>
      <p:sp>
        <p:nvSpPr>
          <p:cNvPr id="32" name="文字方塊 31"/>
          <p:cNvSpPr txBox="1"/>
          <p:nvPr/>
        </p:nvSpPr>
        <p:spPr>
          <a:xfrm>
            <a:off x="341510" y="44624"/>
            <a:ext cx="4144083" cy="523220"/>
          </a:xfrm>
          <a:prstGeom prst="rect">
            <a:avLst/>
          </a:prstGeom>
          <a:noFill/>
        </p:spPr>
        <p:txBody>
          <a:bodyPr wrap="none">
            <a:spAutoFit/>
          </a:bodyPr>
          <a:lstStyle/>
          <a:p>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lang="zh-TW" altLang="en-US" sz="2800" b="1" dirty="0" smtClean="0">
                <a:latin typeface="微軟正黑體" pitchFamily="34" charset="-120"/>
                <a:ea typeface="微軟正黑體" pitchFamily="34" charset="-120"/>
              </a:rPr>
              <a:t>國際</a:t>
            </a:r>
            <a:r>
              <a:rPr lang="zh-TW" altLang="en-US" sz="2800" b="1" dirty="0">
                <a:latin typeface="微軟正黑體" pitchFamily="34" charset="-120"/>
                <a:ea typeface="微軟正黑體" pitchFamily="34" charset="-120"/>
              </a:rPr>
              <a:t>併購歷程</a:t>
            </a:r>
            <a:endParaRPr lang="en-US" altLang="zh-TW" sz="2800" b="1" dirty="0">
              <a:latin typeface="微軟正黑體" pitchFamily="34" charset="-120"/>
              <a:ea typeface="微軟正黑體" pitchFamily="34" charset="-120"/>
            </a:endParaRPr>
          </a:p>
        </p:txBody>
      </p:sp>
      <p:sp>
        <p:nvSpPr>
          <p:cNvPr id="18" name="五角星形 17"/>
          <p:cNvSpPr/>
          <p:nvPr/>
        </p:nvSpPr>
        <p:spPr>
          <a:xfrm>
            <a:off x="3826659" y="1552731"/>
            <a:ext cx="324000" cy="324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五角星形 18"/>
          <p:cNvSpPr/>
          <p:nvPr/>
        </p:nvSpPr>
        <p:spPr>
          <a:xfrm>
            <a:off x="5724128" y="1663341"/>
            <a:ext cx="324000" cy="324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五角星形 24"/>
          <p:cNvSpPr/>
          <p:nvPr/>
        </p:nvSpPr>
        <p:spPr>
          <a:xfrm>
            <a:off x="7632376" y="1634529"/>
            <a:ext cx="324000" cy="324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09554" y="2124766"/>
            <a:ext cx="1574413" cy="1008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Inhaltsplatzhalter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9552" y="2204864"/>
            <a:ext cx="1777395" cy="890060"/>
          </a:xfrm>
          <a:prstGeom prst="rect">
            <a:avLst/>
          </a:prstGeom>
        </p:spPr>
      </p:pic>
      <p:pic>
        <p:nvPicPr>
          <p:cNvPr id="33"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80248" y="2204864"/>
            <a:ext cx="1476128" cy="86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descr="Luftbild_MAG_Logo_kl"/>
          <p:cNvPicPr>
            <a:picLocks noChangeAspect="1" noChangeArrowheads="1"/>
          </p:cNvPicPr>
          <p:nvPr/>
        </p:nvPicPr>
        <p:blipFill>
          <a:blip r:embed="rId7" cstate="email">
            <a:extLst>
              <a:ext uri="{28A0092B-C50C-407E-A947-70E740481C1C}">
                <a14:useLocalDpi xmlns:a14="http://schemas.microsoft.com/office/drawing/2010/main"/>
              </a:ext>
            </a:extLst>
          </a:blip>
          <a:srcRect l="-2"/>
          <a:stretch>
            <a:fillRect/>
          </a:stretch>
        </p:blipFill>
        <p:spPr bwMode="auto">
          <a:xfrm>
            <a:off x="4572966" y="2213114"/>
            <a:ext cx="1583210" cy="91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51"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7456" y="5085184"/>
            <a:ext cx="1175120" cy="774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180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5" name="表格 14"/>
          <p:cNvGraphicFramePr>
            <a:graphicFrameLocks noGrp="1"/>
          </p:cNvGraphicFramePr>
          <p:nvPr>
            <p:extLst>
              <p:ext uri="{D42A27DB-BD31-4B8C-83A1-F6EECF244321}">
                <p14:modId xmlns:p14="http://schemas.microsoft.com/office/powerpoint/2010/main" val="488724420"/>
              </p:ext>
            </p:extLst>
          </p:nvPr>
        </p:nvGraphicFramePr>
        <p:xfrm>
          <a:off x="467544" y="692696"/>
          <a:ext cx="7560840" cy="2945145"/>
        </p:xfrm>
        <a:graphic>
          <a:graphicData uri="http://schemas.openxmlformats.org/drawingml/2006/table">
            <a:tbl>
              <a:tblPr/>
              <a:tblGrid>
                <a:gridCol w="1890210"/>
                <a:gridCol w="1890210"/>
                <a:gridCol w="1890210"/>
                <a:gridCol w="1890210"/>
              </a:tblGrid>
              <a:tr h="379413">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2014</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2014</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2014</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2014</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r>
              <a:tr h="577933">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600" b="1" i="0" u="none" strike="noStrike" cap="none" normalizeH="0" baseline="0" dirty="0" smtClean="0">
                          <a:ln>
                            <a:noFill/>
                          </a:ln>
                          <a:solidFill>
                            <a:srgbClr val="000000"/>
                          </a:solidFill>
                          <a:effectLst/>
                          <a:latin typeface="Adobe 繁黑體 Std B" pitchFamily="34" charset="-120"/>
                          <a:ea typeface="Adobe 繁黑體 Std B" pitchFamily="34" charset="-120"/>
                        </a:rPr>
                        <a:t>Ikegai </a:t>
                      </a:r>
                      <a:r>
                        <a:rPr kumimoji="1" lang="zh-TW" altLang="en-US" sz="1600" b="1" i="0" u="none" strike="noStrike" cap="none" normalizeH="0" baseline="0" dirty="0" smtClean="0">
                          <a:ln>
                            <a:noFill/>
                          </a:ln>
                          <a:solidFill>
                            <a:srgbClr val="000000"/>
                          </a:solidFill>
                          <a:effectLst/>
                          <a:latin typeface="Adobe 繁黑體 Std B" pitchFamily="34" charset="-120"/>
                          <a:ea typeface="Adobe 繁黑體 Std B" pitchFamily="34" charset="-120"/>
                        </a:rPr>
                        <a:t>池貝</a:t>
                      </a:r>
                      <a:r>
                        <a:rPr kumimoji="1" lang="en-US" altLang="zh-CN" sz="16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日本</a:t>
                      </a:r>
                      <a:endPar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CN" sz="1400" b="1" i="0" u="none" strike="noStrike" cap="none" normalizeH="0" baseline="0" dirty="0" smtClean="0">
                          <a:ln>
                            <a:noFill/>
                          </a:ln>
                          <a:solidFill>
                            <a:srgbClr val="000000"/>
                          </a:solidFill>
                          <a:effectLst/>
                          <a:latin typeface="Adobe 繁黑體 Std B" pitchFamily="34" charset="-120"/>
                          <a:ea typeface="Adobe 繁黑體 Std B" pitchFamily="34" charset="-120"/>
                        </a:rPr>
                        <a:t>18</a:t>
                      </a:r>
                      <a:r>
                        <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rPr>
                        <a:t>89</a:t>
                      </a:r>
                      <a:r>
                        <a:rPr kumimoji="1" lang="zh-CN"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4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400" b="1" i="0" u="sng" strike="noStrike" cap="none" normalizeH="0" baseline="0" dirty="0" smtClean="0">
                          <a:ln>
                            <a:noFill/>
                          </a:ln>
                          <a:solidFill>
                            <a:srgbClr val="000000"/>
                          </a:solidFill>
                          <a:effectLst/>
                          <a:latin typeface="Adobe 繁黑體 Std B" pitchFamily="34" charset="-120"/>
                          <a:ea typeface="Adobe 繁黑體 Std B" pitchFamily="34" charset="-120"/>
                        </a:rPr>
                        <a:t>1</a:t>
                      </a:r>
                      <a:r>
                        <a:rPr kumimoji="1" lang="en-US" altLang="zh-TW" sz="1400" b="1" i="0" u="sng" strike="noStrike" cap="none" normalizeH="0" baseline="0" dirty="0" smtClean="0">
                          <a:ln>
                            <a:noFill/>
                          </a:ln>
                          <a:solidFill>
                            <a:srgbClr val="000000"/>
                          </a:solidFill>
                          <a:effectLst/>
                          <a:latin typeface="Adobe 繁黑體 Std B" pitchFamily="34" charset="-120"/>
                          <a:ea typeface="Adobe 繁黑體 Std B" pitchFamily="34" charset="-120"/>
                        </a:rPr>
                        <a:t>27</a:t>
                      </a:r>
                      <a:r>
                        <a:rPr kumimoji="1" lang="en-US" altLang="zh-CN" sz="14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600" b="1" i="0" u="none" strike="noStrike" cap="none" normalizeH="0" baseline="0" dirty="0" smtClean="0">
                          <a:ln>
                            <a:noFill/>
                          </a:ln>
                          <a:solidFill>
                            <a:srgbClr val="000000"/>
                          </a:solidFill>
                          <a:effectLst/>
                          <a:latin typeface="Adobe 繁黑體 Std B" pitchFamily="34" charset="-120"/>
                          <a:ea typeface="Adobe 繁黑體 Std B" pitchFamily="34" charset="-120"/>
                        </a:rPr>
                        <a:t>Ikegai </a:t>
                      </a:r>
                      <a:r>
                        <a:rPr kumimoji="1" lang="zh-TW" altLang="en-US" sz="1600" b="1" i="0" u="none" strike="noStrike" cap="none" normalizeH="0" baseline="0" dirty="0" smtClean="0">
                          <a:ln>
                            <a:noFill/>
                          </a:ln>
                          <a:solidFill>
                            <a:srgbClr val="000000"/>
                          </a:solidFill>
                          <a:effectLst/>
                          <a:latin typeface="Adobe 繁黑體 Std B" pitchFamily="34" charset="-120"/>
                          <a:ea typeface="Adobe 繁黑體 Std B" pitchFamily="34" charset="-120"/>
                        </a:rPr>
                        <a:t>池貝</a:t>
                      </a:r>
                      <a:r>
                        <a:rPr kumimoji="1" lang="en-US" altLang="zh-CN" sz="16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日本</a:t>
                      </a:r>
                      <a:endPar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18</a:t>
                      </a:r>
                      <a:r>
                        <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rPr>
                        <a:t>89</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400" b="1" i="0" u="sng" strike="noStrike" cap="none" normalizeH="0" baseline="0" dirty="0" smtClean="0">
                          <a:ln>
                            <a:noFill/>
                          </a:ln>
                          <a:solidFill>
                            <a:srgbClr val="000000"/>
                          </a:solidFill>
                          <a:effectLst/>
                          <a:latin typeface="Adobe 繁黑體 Std B" pitchFamily="34" charset="-120"/>
                          <a:ea typeface="Adobe 繁黑體 Std B" pitchFamily="34" charset="-120"/>
                        </a:rPr>
                        <a:t>1</a:t>
                      </a:r>
                      <a:r>
                        <a:rPr kumimoji="1" lang="en-US" altLang="zh-TW" sz="1400" b="1" i="0" u="sng" strike="noStrike" cap="none" normalizeH="0" baseline="0" dirty="0" smtClean="0">
                          <a:ln>
                            <a:noFill/>
                          </a:ln>
                          <a:solidFill>
                            <a:srgbClr val="000000"/>
                          </a:solidFill>
                          <a:effectLst/>
                          <a:latin typeface="Adobe 繁黑體 Std B" pitchFamily="34" charset="-120"/>
                          <a:ea typeface="Adobe 繁黑體 Std B" pitchFamily="34" charset="-120"/>
                        </a:rPr>
                        <a:t>27</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600" b="1" i="0" u="none" strike="noStrike" cap="none" normalizeH="0" baseline="0" dirty="0" smtClean="0">
                          <a:ln>
                            <a:noFill/>
                          </a:ln>
                          <a:solidFill>
                            <a:srgbClr val="000000"/>
                          </a:solidFill>
                          <a:effectLst/>
                          <a:latin typeface="Adobe 繁黑體 Std B" pitchFamily="34" charset="-120"/>
                          <a:ea typeface="Adobe 繁黑體 Std B" pitchFamily="34" charset="-120"/>
                        </a:rPr>
                        <a:t>Ikegai </a:t>
                      </a:r>
                      <a:r>
                        <a:rPr kumimoji="1" lang="zh-TW" altLang="en-US" sz="1600" b="1" i="0" u="none" strike="noStrike" cap="none" normalizeH="0" baseline="0" dirty="0" smtClean="0">
                          <a:ln>
                            <a:noFill/>
                          </a:ln>
                          <a:solidFill>
                            <a:srgbClr val="000000"/>
                          </a:solidFill>
                          <a:effectLst/>
                          <a:latin typeface="Adobe 繁黑體 Std B" pitchFamily="34" charset="-120"/>
                          <a:ea typeface="Adobe 繁黑體 Std B" pitchFamily="34" charset="-120"/>
                        </a:rPr>
                        <a:t>池貝</a:t>
                      </a:r>
                      <a:r>
                        <a:rPr kumimoji="1" lang="en-US" altLang="zh-CN" sz="16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日本</a:t>
                      </a:r>
                      <a:endPar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18</a:t>
                      </a:r>
                      <a:r>
                        <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rPr>
                        <a:t>89</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400" b="1" i="0" u="sng" strike="noStrike" cap="none" normalizeH="0" baseline="0" dirty="0" smtClean="0">
                          <a:ln>
                            <a:noFill/>
                          </a:ln>
                          <a:solidFill>
                            <a:srgbClr val="000000"/>
                          </a:solidFill>
                          <a:effectLst/>
                          <a:latin typeface="Adobe 繁黑體 Std B" pitchFamily="34" charset="-120"/>
                          <a:ea typeface="Adobe 繁黑體 Std B" pitchFamily="34" charset="-120"/>
                        </a:rPr>
                        <a:t>1</a:t>
                      </a:r>
                      <a:r>
                        <a:rPr kumimoji="1" lang="en-US" altLang="zh-TW" sz="1400" b="1" i="0" u="sng" strike="noStrike" cap="none" normalizeH="0" baseline="0" dirty="0" smtClean="0">
                          <a:ln>
                            <a:noFill/>
                          </a:ln>
                          <a:solidFill>
                            <a:srgbClr val="000000"/>
                          </a:solidFill>
                          <a:effectLst/>
                          <a:latin typeface="Adobe 繁黑體 Std B" pitchFamily="34" charset="-120"/>
                          <a:ea typeface="Adobe 繁黑體 Std B" pitchFamily="34" charset="-120"/>
                        </a:rPr>
                        <a:t>27</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600" b="1" i="0" u="none" strike="noStrike" cap="none" normalizeH="0" baseline="0" dirty="0" smtClean="0">
                          <a:ln>
                            <a:noFill/>
                          </a:ln>
                          <a:solidFill>
                            <a:srgbClr val="000000"/>
                          </a:solidFill>
                          <a:effectLst/>
                          <a:latin typeface="Adobe 繁黑體 Std B" pitchFamily="34" charset="-120"/>
                          <a:ea typeface="Adobe 繁黑體 Std B" pitchFamily="34" charset="-120"/>
                        </a:rPr>
                        <a:t>Akiyama </a:t>
                      </a:r>
                      <a:r>
                        <a:rPr kumimoji="1" lang="zh-TW" altLang="en-US" sz="1600" b="1" i="0" u="none" strike="noStrike" cap="none" normalizeH="0" baseline="0" dirty="0" smtClean="0">
                          <a:ln>
                            <a:noFill/>
                          </a:ln>
                          <a:solidFill>
                            <a:srgbClr val="000000"/>
                          </a:solidFill>
                          <a:effectLst/>
                          <a:latin typeface="Adobe 繁黑體 Std B" pitchFamily="34" charset="-120"/>
                          <a:ea typeface="Adobe 繁黑體 Std B" pitchFamily="34" charset="-120"/>
                        </a:rPr>
                        <a:t>秋山</a:t>
                      </a:r>
                      <a:r>
                        <a:rPr kumimoji="1" lang="en-US" altLang="zh-CN" sz="16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日本</a:t>
                      </a:r>
                      <a:endPar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1926</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90</a:t>
                      </a:r>
                      <a:r>
                        <a:rPr kumimoji="1" lang="en-US" altLang="zh-CN" sz="1400" b="0" i="0" u="none" strike="noStrike" cap="none" normalizeH="0" baseline="0" dirty="0" smtClean="0">
                          <a:ln>
                            <a:noFill/>
                          </a:ln>
                          <a:solidFill>
                            <a:schemeClr val="tx1"/>
                          </a:solidFill>
                          <a:effectLst/>
                          <a:latin typeface="Adobe 繁黑體 Std B" pitchFamily="34" charset="-120"/>
                          <a:ea typeface="Adobe 繁黑體 Std B" pitchFamily="34" charset="-120"/>
                        </a:rPr>
                        <a:t> </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r>
              <a:tr h="1180753">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r>
              <a:tr h="409619">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defRPr/>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大型車床設備</a:t>
                      </a:r>
                      <a:endParaRPr kumimoji="1" lang="en-US" altLang="zh-TW"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90000"/>
                        </a:lnSpc>
                        <a:spcBef>
                          <a:spcPct val="50000"/>
                        </a:spcBef>
                        <a:spcAft>
                          <a:spcPct val="0"/>
                        </a:spcAft>
                        <a:buClrTx/>
                        <a:buSzPct val="100000"/>
                        <a:buFontTx/>
                        <a:buNone/>
                        <a:tabLst/>
                        <a:defRPr/>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塑膠注塑機</a:t>
                      </a:r>
                      <a:endParaRPr kumimoji="1" lang="en-US" altLang="zh-TW"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90000"/>
                        </a:lnSpc>
                        <a:spcBef>
                          <a:spcPct val="50000"/>
                        </a:spcBef>
                        <a:spcAft>
                          <a:spcPct val="0"/>
                        </a:spcAft>
                        <a:buClrTx/>
                        <a:buSzPct val="100000"/>
                        <a:buFontTx/>
                        <a:buNone/>
                        <a:tabLst/>
                        <a:defRPr/>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發動機製造</a:t>
                      </a:r>
                      <a:endPar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印刷設備</a:t>
                      </a:r>
                      <a:endParaRPr kumimoji="1" lang="zh-TW" altLang="en-US" sz="105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r>
            </a:tbl>
          </a:graphicData>
        </a:graphic>
      </p:graphicFrame>
      <p:pic>
        <p:nvPicPr>
          <p:cNvPr id="19"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27306" y="2276872"/>
            <a:ext cx="1348112" cy="78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五角星形 2"/>
          <p:cNvSpPr/>
          <p:nvPr/>
        </p:nvSpPr>
        <p:spPr>
          <a:xfrm>
            <a:off x="3794830" y="1430832"/>
            <a:ext cx="324000" cy="324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五角星形 30"/>
          <p:cNvSpPr/>
          <p:nvPr/>
        </p:nvSpPr>
        <p:spPr>
          <a:xfrm>
            <a:off x="1691680" y="1430832"/>
            <a:ext cx="324000" cy="324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8" name="Picture 4" descr="C:\Users\1412.FR\Desktop\2013Oct 池個貝\IMG_20130930_16003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4208" y="2202524"/>
            <a:ext cx="1152128" cy="864096"/>
          </a:xfrm>
          <a:prstGeom prst="rect">
            <a:avLst/>
          </a:prstGeom>
          <a:noFill/>
          <a:extLst>
            <a:ext uri="{909E8E84-426E-40DD-AFC4-6F175D3DCCD1}">
              <a14:hiddenFill xmlns:a14="http://schemas.microsoft.com/office/drawing/2010/main">
                <a:solidFill>
                  <a:srgbClr val="FFFFFF"/>
                </a:solidFill>
              </a14:hiddenFill>
            </a:ext>
          </a:extLst>
        </p:spPr>
      </p:pic>
      <p:sp>
        <p:nvSpPr>
          <p:cNvPr id="32" name="文字方塊 31"/>
          <p:cNvSpPr txBox="1"/>
          <p:nvPr/>
        </p:nvSpPr>
        <p:spPr>
          <a:xfrm>
            <a:off x="341510" y="44624"/>
            <a:ext cx="4144083" cy="523220"/>
          </a:xfrm>
          <a:prstGeom prst="rect">
            <a:avLst/>
          </a:prstGeom>
          <a:noFill/>
        </p:spPr>
        <p:txBody>
          <a:bodyPr wrap="none">
            <a:spAutoFit/>
          </a:bodyPr>
          <a:lstStyle/>
          <a:p>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lang="zh-TW" altLang="en-US" sz="2800" b="1" dirty="0" smtClean="0">
                <a:latin typeface="微軟正黑體" pitchFamily="34" charset="-120"/>
                <a:ea typeface="微軟正黑體" pitchFamily="34" charset="-120"/>
              </a:rPr>
              <a:t>國際</a:t>
            </a:r>
            <a:r>
              <a:rPr lang="zh-TW" altLang="en-US" sz="2800" b="1" dirty="0">
                <a:latin typeface="微軟正黑體" pitchFamily="34" charset="-120"/>
                <a:ea typeface="微軟正黑體" pitchFamily="34" charset="-120"/>
              </a:rPr>
              <a:t>併購歷程</a:t>
            </a:r>
            <a:endParaRPr lang="en-US" altLang="zh-TW" sz="2800" b="1" dirty="0">
              <a:latin typeface="微軟正黑體" pitchFamily="34" charset="-120"/>
              <a:ea typeface="微軟正黑體" pitchFamily="34" charset="-120"/>
            </a:endParaRPr>
          </a:p>
        </p:txBody>
      </p:sp>
      <p:pic>
        <p:nvPicPr>
          <p:cNvPr id="30" name="Picture 12" descr="http://www.ikegai.co.jp/ikegaidiesel/R6-800.files/image00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6472" y="2230717"/>
            <a:ext cx="1096025" cy="864096"/>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pic>
        <p:nvPicPr>
          <p:cNvPr id="36" name="Picture 10" descr="http://www.ikegai.co.jp/IMG11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36156" y="2182944"/>
            <a:ext cx="1119332" cy="95964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7" name="五角星形 36"/>
          <p:cNvSpPr/>
          <p:nvPr/>
        </p:nvSpPr>
        <p:spPr>
          <a:xfrm>
            <a:off x="5652120" y="1430832"/>
            <a:ext cx="324000" cy="324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6" name="表格 15"/>
          <p:cNvGraphicFramePr>
            <a:graphicFrameLocks noGrp="1"/>
          </p:cNvGraphicFramePr>
          <p:nvPr>
            <p:extLst>
              <p:ext uri="{D42A27DB-BD31-4B8C-83A1-F6EECF244321}">
                <p14:modId xmlns:p14="http://schemas.microsoft.com/office/powerpoint/2010/main" val="3578589454"/>
              </p:ext>
            </p:extLst>
          </p:nvPr>
        </p:nvGraphicFramePr>
        <p:xfrm>
          <a:off x="467544" y="3717032"/>
          <a:ext cx="3792422" cy="2520280"/>
        </p:xfrm>
        <a:graphic>
          <a:graphicData uri="http://schemas.openxmlformats.org/drawingml/2006/table">
            <a:tbl>
              <a:tblPr/>
              <a:tblGrid>
                <a:gridCol w="1896211"/>
                <a:gridCol w="1896211"/>
              </a:tblGrid>
              <a:tr h="379413">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2014</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2014</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r>
              <a:tr h="988739">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800" b="1" i="0" u="none" strike="noStrike" cap="none" normalizeH="0" baseline="0" dirty="0" smtClean="0">
                          <a:ln>
                            <a:noFill/>
                          </a:ln>
                          <a:solidFill>
                            <a:srgbClr val="000000"/>
                          </a:solidFill>
                          <a:effectLst/>
                          <a:latin typeface="Adobe 繁黑體 Std B" pitchFamily="34" charset="-120"/>
                          <a:ea typeface="Adobe 繁黑體 Std B" pitchFamily="34" charset="-120"/>
                        </a:rPr>
                        <a:t>Sugano</a:t>
                      </a:r>
                      <a:r>
                        <a:rPr kumimoji="1" lang="en-US" altLang="zh-TW" sz="16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TW" altLang="en-US" sz="1600" b="1" i="0" u="none" strike="noStrike" cap="none" normalizeH="0" baseline="0" dirty="0" smtClean="0">
                          <a:ln>
                            <a:noFill/>
                          </a:ln>
                          <a:solidFill>
                            <a:srgbClr val="000000"/>
                          </a:solidFill>
                          <a:effectLst/>
                          <a:latin typeface="Adobe 繁黑體 Std B" pitchFamily="34" charset="-120"/>
                          <a:ea typeface="Adobe 繁黑體 Std B" pitchFamily="34" charset="-120"/>
                        </a:rPr>
                        <a:t> 莞野</a:t>
                      </a:r>
                      <a:r>
                        <a:rPr kumimoji="1" lang="en-US" altLang="zh-TW" sz="18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endParaRPr kumimoji="1" lang="en-US" altLang="zh-CN" sz="18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日本</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rPr>
                        <a:t>1946</a:t>
                      </a:r>
                      <a:r>
                        <a:rPr kumimoji="1" lang="zh-TW"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70</a:t>
                      </a:r>
                      <a:r>
                        <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rPr>
                        <a:t>     </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6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Tanabe </a:t>
                      </a:r>
                      <a:r>
                        <a:rPr kumimoji="1" lang="zh-TW" altLang="en-US" sz="16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田邊</a:t>
                      </a:r>
                      <a:r>
                        <a:rPr kumimoji="1" lang="en-US" altLang="zh-TW" sz="16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en-US" altLang="zh-TW"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zh-TW" altLang="en-US"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  </a:t>
                      </a:r>
                      <a:endParaRPr kumimoji="1" lang="en-US" altLang="zh-TW"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kern="1200" cap="none" spc="0" normalizeH="0" baseline="0" noProof="0" dirty="0" smtClean="0">
                          <a:ln>
                            <a:noFill/>
                          </a:ln>
                          <a:solidFill>
                            <a:srgbClr val="000000"/>
                          </a:solidFill>
                          <a:effectLst/>
                          <a:uLnTx/>
                          <a:uFillTx/>
                          <a:latin typeface="Adobe 繁黑體 Std B" pitchFamily="34" charset="-120"/>
                          <a:ea typeface="Adobe 繁黑體 Std B" pitchFamily="34" charset="-120"/>
                        </a:rPr>
                        <a:t>日本</a:t>
                      </a:r>
                      <a:endParaRPr kumimoji="1" lang="en-US" altLang="zh-TW" sz="1400" b="1" i="0" u="none" strike="noStrike" kern="1200" cap="none" spc="0" normalizeH="0" baseline="0" noProof="0" dirty="0" smtClean="0">
                        <a:ln>
                          <a:noFill/>
                        </a:ln>
                        <a:solidFill>
                          <a:srgbClr val="000000"/>
                        </a:solidFill>
                        <a:effectLst/>
                        <a:uLnTx/>
                        <a:uFillTx/>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rPr>
                        <a:t>1947</a:t>
                      </a:r>
                      <a:r>
                        <a:rPr kumimoji="1" lang="zh-TW"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rPr>
                        <a:t>69     </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r>
              <a:tr h="846995">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r>
              <a:tr h="288032">
                <a:tc>
                  <a:txBody>
                    <a:bodyPr/>
                    <a:lstStyle/>
                    <a:p>
                      <a:pPr marL="0" marR="0" lvl="0" indent="0" algn="ctr"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cap="none" normalizeH="0" baseline="0" dirty="0" smtClean="0">
                          <a:ln>
                            <a:noFill/>
                          </a:ln>
                          <a:solidFill>
                            <a:schemeClr val="tx1"/>
                          </a:solidFill>
                          <a:effectLst/>
                          <a:latin typeface="Adobe 繁黑體 Std B" pitchFamily="34" charset="-120"/>
                          <a:ea typeface="Adobe 繁黑體 Std B" pitchFamily="34" charset="-120"/>
                        </a:rPr>
                        <a:t>包裝機械設備</a:t>
                      </a:r>
                      <a:endParaRPr kumimoji="1" lang="en-US" altLang="zh-TW" sz="105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包裝機械設備</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r>
            </a:tbl>
          </a:graphicData>
        </a:graphic>
      </p:graphicFrame>
      <p:pic>
        <p:nvPicPr>
          <p:cNvPr id="17"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7286" y="5185454"/>
            <a:ext cx="1388374" cy="61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11760" y="5152575"/>
            <a:ext cx="1443728" cy="61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2013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2807848958"/>
              </p:ext>
            </p:extLst>
          </p:nvPr>
        </p:nvGraphicFramePr>
        <p:xfrm>
          <a:off x="467544" y="669399"/>
          <a:ext cx="8208912" cy="2975625"/>
        </p:xfrm>
        <a:graphic>
          <a:graphicData uri="http://schemas.openxmlformats.org/drawingml/2006/table">
            <a:tbl>
              <a:tblPr/>
              <a:tblGrid>
                <a:gridCol w="2052228"/>
                <a:gridCol w="2052228"/>
                <a:gridCol w="2052228"/>
                <a:gridCol w="2052228"/>
              </a:tblGrid>
              <a:tr h="379413">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defRPr/>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2015</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2015</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2015</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600" b="1" i="0" u="none" strike="noStrike" cap="none" normalizeH="0" baseline="0" dirty="0" smtClean="0">
                          <a:ln>
                            <a:noFill/>
                          </a:ln>
                          <a:solidFill>
                            <a:schemeClr val="bg1"/>
                          </a:solidFill>
                          <a:effectLst/>
                          <a:latin typeface="Arial" pitchFamily="34" charset="0"/>
                          <a:ea typeface="標楷體" pitchFamily="65" charset="-120"/>
                        </a:rPr>
                        <a:t>2015</a:t>
                      </a:r>
                      <a:r>
                        <a:rPr kumimoji="1" lang="zh-TW" altLang="en-US" sz="1600" b="1" i="0" u="none" strike="noStrike" cap="none" normalizeH="0" baseline="0" dirty="0" smtClean="0">
                          <a:ln>
                            <a:noFill/>
                          </a:ln>
                          <a:solidFill>
                            <a:schemeClr val="bg1"/>
                          </a:solidFill>
                          <a:effectLst/>
                          <a:latin typeface="Arial" pitchFamily="34" charset="0"/>
                          <a:ea typeface="標楷體" pitchFamily="65" charset="-120"/>
                        </a:rPr>
                        <a:t>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r>
              <a:tr h="577933">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DMC--</a:t>
                      </a:r>
                      <a:r>
                        <a:rPr kumimoji="1" lang="zh-TW" altLang="en-US"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  </a:t>
                      </a:r>
                      <a:endParaRPr kumimoji="1" lang="en-US" altLang="zh-TW"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4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韓國</a:t>
                      </a:r>
                      <a:endParaRPr kumimoji="1" lang="en-US" altLang="zh-TW" sz="14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rPr>
                        <a:t>1944</a:t>
                      </a:r>
                      <a:r>
                        <a:rPr kumimoji="1" lang="zh-TW"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rPr>
                        <a:t>72     </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en-US" altLang="zh-CN" sz="1800" b="1" i="0" u="none" strike="noStrike" cap="none" normalizeH="0" baseline="0" dirty="0" smtClean="0">
                          <a:ln>
                            <a:noFill/>
                          </a:ln>
                          <a:solidFill>
                            <a:srgbClr val="000000"/>
                          </a:solidFill>
                          <a:effectLst/>
                          <a:latin typeface="Adobe 繁黑體 Std B" pitchFamily="34" charset="-120"/>
                          <a:ea typeface="Adobe 繁黑體 Std B" pitchFamily="34" charset="-120"/>
                        </a:rPr>
                        <a:t>PFIFFNER--</a:t>
                      </a: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瑞士</a:t>
                      </a:r>
                      <a:endPar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1987</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29 </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en-US" altLang="zh-CN" sz="1800" b="1" i="0" u="none" strike="noStrike" cap="none" normalizeH="0" baseline="0" dirty="0" smtClean="0">
                          <a:ln>
                            <a:noFill/>
                          </a:ln>
                          <a:solidFill>
                            <a:srgbClr val="000000"/>
                          </a:solidFill>
                          <a:effectLst/>
                          <a:latin typeface="Adobe 繁黑體 Std B" pitchFamily="34" charset="-120"/>
                          <a:ea typeface="Adobe 繁黑體 Std B" pitchFamily="34" charset="-120"/>
                        </a:rPr>
                        <a:t>PFIFFNER--</a:t>
                      </a: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瑞士</a:t>
                      </a:r>
                      <a:endPar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1970</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46  </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en-US" altLang="zh-CN" sz="1800" b="1" i="0" u="none" strike="noStrike" cap="none" normalizeH="0" baseline="0" dirty="0" smtClean="0">
                          <a:ln>
                            <a:noFill/>
                          </a:ln>
                          <a:solidFill>
                            <a:srgbClr val="000000"/>
                          </a:solidFill>
                          <a:effectLst/>
                          <a:latin typeface="Adobe 繁黑體 Std B" pitchFamily="34" charset="-120"/>
                          <a:ea typeface="Adobe 繁黑體 Std B" pitchFamily="34" charset="-120"/>
                        </a:rPr>
                        <a:t>PFIFFNER--</a:t>
                      </a: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德國</a:t>
                      </a:r>
                      <a:endPar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成立：</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1989</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歷史：</a:t>
                      </a:r>
                      <a:r>
                        <a:rPr kumimoji="1" lang="en-US" altLang="zh-CN" sz="1400" b="0" i="0" u="none" strike="noStrike" cap="none" normalizeH="0" baseline="0" dirty="0" smtClean="0">
                          <a:ln>
                            <a:noFill/>
                          </a:ln>
                          <a:solidFill>
                            <a:srgbClr val="000000"/>
                          </a:solidFill>
                          <a:effectLst/>
                          <a:latin typeface="Adobe 繁黑體 Std B" pitchFamily="34" charset="-120"/>
                          <a:ea typeface="Adobe 繁黑體 Std B" pitchFamily="34" charset="-120"/>
                        </a:rPr>
                        <a:t>27  </a:t>
                      </a:r>
                      <a:r>
                        <a:rPr kumimoji="1" lang="zh-CN" altLang="en-US" sz="1400" b="0" i="0" u="none" strike="noStrike" cap="none" normalizeH="0" baseline="0" dirty="0" smtClean="0">
                          <a:ln>
                            <a:noFill/>
                          </a:ln>
                          <a:solidFill>
                            <a:srgbClr val="000000"/>
                          </a:solidFill>
                          <a:effectLst/>
                          <a:latin typeface="Adobe 繁黑體 Std B" pitchFamily="34" charset="-120"/>
                          <a:ea typeface="Adobe 繁黑體 Std B" pitchFamily="34" charset="-120"/>
                        </a:rPr>
                        <a:t>年</a:t>
                      </a:r>
                      <a:endParaRPr kumimoji="1" lang="en-US" altLang="zh-TW" sz="14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1180753">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409619">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立臥式加工機、</a:t>
                      </a:r>
                      <a:endParaRPr kumimoji="1" lang="en-US" altLang="zh-TW"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整廠生產線、油壓單元</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90000"/>
                        </a:lnSpc>
                        <a:spcBef>
                          <a:spcPct val="50000"/>
                        </a:spcBef>
                        <a:spcAft>
                          <a:spcPct val="0"/>
                        </a:spcAft>
                        <a:buClrTx/>
                        <a:buSzPct val="100000"/>
                        <a:buFontTx/>
                        <a:buNone/>
                        <a:tabLst/>
                        <a:defRPr/>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轉盤式多軸自動加工機</a:t>
                      </a:r>
                      <a:endParaRPr kumimoji="1" lang="en-US" altLang="zh-TW"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90000"/>
                        </a:lnSpc>
                        <a:spcBef>
                          <a:spcPct val="50000"/>
                        </a:spcBef>
                        <a:spcAft>
                          <a:spcPct val="0"/>
                        </a:spcAft>
                        <a:buClrTx/>
                        <a:buSzPct val="100000"/>
                        <a:buFontTx/>
                        <a:buNone/>
                        <a:tabLst/>
                        <a:defRPr/>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改造舊有機台</a:t>
                      </a:r>
                      <a:endParaRPr kumimoji="1" lang="en-US" altLang="zh-TW"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90000"/>
                        </a:lnSpc>
                        <a:spcBef>
                          <a:spcPct val="50000"/>
                        </a:spcBef>
                        <a:spcAft>
                          <a:spcPct val="0"/>
                        </a:spcAft>
                        <a:buClrTx/>
                        <a:buSzPct val="100000"/>
                        <a:buFontTx/>
                        <a:buNone/>
                        <a:tabLst/>
                        <a:defRPr/>
                      </a:pPr>
                      <a:r>
                        <a:rPr kumimoji="1" lang="zh-TW" altLang="en-US"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轉盤式多軸自動加工機</a:t>
                      </a:r>
                      <a:endParaRPr kumimoji="1" lang="en-US" altLang="zh-TW" sz="105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341510" y="44624"/>
            <a:ext cx="4144083" cy="523220"/>
          </a:xfrm>
          <a:prstGeom prst="rect">
            <a:avLst/>
          </a:prstGeom>
          <a:noFill/>
        </p:spPr>
        <p:txBody>
          <a:bodyPr wrap="none">
            <a:spAutoFit/>
          </a:bodyPr>
          <a:lstStyle/>
          <a:p>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lang="zh-TW" altLang="en-US" sz="2800" b="1" dirty="0" smtClean="0">
                <a:latin typeface="微軟正黑體" pitchFamily="34" charset="-120"/>
                <a:ea typeface="微軟正黑體" pitchFamily="34" charset="-120"/>
              </a:rPr>
              <a:t>國際</a:t>
            </a:r>
            <a:r>
              <a:rPr lang="zh-TW" altLang="en-US" sz="2800" b="1" dirty="0">
                <a:latin typeface="微軟正黑體" pitchFamily="34" charset="-120"/>
                <a:ea typeface="微軟正黑體" pitchFamily="34" charset="-120"/>
              </a:rPr>
              <a:t>併購歷程</a:t>
            </a:r>
            <a:endParaRPr lang="en-US" altLang="zh-TW" sz="2800" b="1" dirty="0">
              <a:latin typeface="微軟正黑體" pitchFamily="34" charset="-120"/>
              <a:ea typeface="微軟正黑體" pitchFamily="34"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val="496955770"/>
              </p:ext>
            </p:extLst>
          </p:nvPr>
        </p:nvGraphicFramePr>
        <p:xfrm>
          <a:off x="539552" y="3783320"/>
          <a:ext cx="8136904" cy="2448272"/>
        </p:xfrm>
        <a:graphic>
          <a:graphicData uri="http://schemas.openxmlformats.org/drawingml/2006/table">
            <a:tbl>
              <a:tblPr/>
              <a:tblGrid>
                <a:gridCol w="1998538"/>
                <a:gridCol w="1998538"/>
                <a:gridCol w="2069914"/>
                <a:gridCol w="2069914"/>
              </a:tblGrid>
              <a:tr h="379413">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defRPr/>
                      </a:pPr>
                      <a:r>
                        <a:rPr kumimoji="1" lang="en-US" altLang="zh-TW" sz="1600" b="1" i="0" u="none" strike="noStrike" kern="1200" cap="none" normalizeH="0" baseline="0" dirty="0" smtClean="0">
                          <a:ln>
                            <a:noFill/>
                          </a:ln>
                          <a:solidFill>
                            <a:schemeClr val="bg1"/>
                          </a:solidFill>
                          <a:effectLst/>
                          <a:latin typeface="+mj-lt"/>
                          <a:ea typeface="標楷體" pitchFamily="65" charset="-120"/>
                          <a:cs typeface="+mn-cs"/>
                        </a:rPr>
                        <a:t>2015</a:t>
                      </a:r>
                      <a:endParaRPr kumimoji="1" lang="zh-TW" altLang="en-US" sz="1600" b="1" i="0" u="none" strike="noStrike" kern="1200" cap="none" normalizeH="0" baseline="0" dirty="0" smtClean="0">
                        <a:ln>
                          <a:noFill/>
                        </a:ln>
                        <a:solidFill>
                          <a:schemeClr val="bg1"/>
                        </a:solidFill>
                        <a:effectLst/>
                        <a:latin typeface="+mj-lt"/>
                        <a:ea typeface="標楷體" pitchFamily="65" charset="-120"/>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defRPr/>
                      </a:pPr>
                      <a:r>
                        <a:rPr kumimoji="1" lang="en-US" altLang="zh-TW" sz="1600" b="1" i="0" u="none" strike="noStrike" kern="1200" cap="none" normalizeH="0" baseline="0" dirty="0" smtClean="0">
                          <a:ln>
                            <a:noFill/>
                          </a:ln>
                          <a:solidFill>
                            <a:schemeClr val="bg1"/>
                          </a:solidFill>
                          <a:effectLst/>
                          <a:latin typeface="+mj-lt"/>
                          <a:ea typeface="標楷體" pitchFamily="65" charset="-120"/>
                          <a:cs typeface="+mn-cs"/>
                        </a:rPr>
                        <a:t>2015</a:t>
                      </a:r>
                      <a:endParaRPr kumimoji="1" lang="zh-TW" altLang="en-US" sz="1600" b="1" i="0" u="none" strike="noStrike" kern="1200" cap="none" normalizeH="0" baseline="0" dirty="0" smtClean="0">
                        <a:ln>
                          <a:noFill/>
                        </a:ln>
                        <a:solidFill>
                          <a:schemeClr val="bg1"/>
                        </a:solidFill>
                        <a:effectLst/>
                        <a:latin typeface="+mj-lt"/>
                        <a:ea typeface="標楷體" pitchFamily="65" charset="-120"/>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defRPr/>
                      </a:pPr>
                      <a:r>
                        <a:rPr kumimoji="1" lang="en-US" altLang="zh-TW" sz="1600" b="1" i="0" u="none" strike="noStrike" kern="1200" cap="none" normalizeH="0" baseline="0" dirty="0" smtClean="0">
                          <a:ln>
                            <a:noFill/>
                          </a:ln>
                          <a:solidFill>
                            <a:schemeClr val="bg1"/>
                          </a:solidFill>
                          <a:effectLst/>
                          <a:latin typeface="+mj-lt"/>
                          <a:ea typeface="標楷體" pitchFamily="65" charset="-120"/>
                          <a:cs typeface="+mn-cs"/>
                        </a:rPr>
                        <a:t>2015</a:t>
                      </a:r>
                      <a:endParaRPr kumimoji="1" lang="zh-TW" altLang="en-US" sz="1600" b="1" i="0" u="none" strike="noStrike" kern="1200" cap="none" normalizeH="0" baseline="0" dirty="0" smtClean="0">
                        <a:ln>
                          <a:noFill/>
                        </a:ln>
                        <a:solidFill>
                          <a:schemeClr val="bg1"/>
                        </a:solidFill>
                        <a:effectLst/>
                        <a:latin typeface="+mj-lt"/>
                        <a:ea typeface="標楷體" pitchFamily="65" charset="-120"/>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defRPr/>
                      </a:pPr>
                      <a:r>
                        <a:rPr kumimoji="1" lang="en-US" altLang="zh-TW" sz="1600" b="1" i="0" u="none" strike="noStrike" kern="1200" cap="none" normalizeH="0" baseline="0" dirty="0" smtClean="0">
                          <a:ln>
                            <a:noFill/>
                          </a:ln>
                          <a:solidFill>
                            <a:schemeClr val="bg1"/>
                          </a:solidFill>
                          <a:effectLst/>
                          <a:latin typeface="+mj-lt"/>
                          <a:ea typeface="標楷體" pitchFamily="65" charset="-120"/>
                          <a:cs typeface="+mn-cs"/>
                        </a:rPr>
                        <a:t>2015</a:t>
                      </a:r>
                      <a:endParaRPr kumimoji="1" lang="zh-TW" altLang="en-US" sz="1600" b="1" i="0" u="none" strike="noStrike" kern="1200" cap="none" normalizeH="0" baseline="0" dirty="0" smtClean="0">
                        <a:ln>
                          <a:noFill/>
                        </a:ln>
                        <a:solidFill>
                          <a:schemeClr val="bg1"/>
                        </a:solidFill>
                        <a:effectLst/>
                        <a:latin typeface="+mj-lt"/>
                        <a:ea typeface="標楷體" pitchFamily="65" charset="-120"/>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r>
              <a:tr h="577933">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500" b="1" i="0" u="none" strike="noStrike" cap="none" normalizeH="0" baseline="0" dirty="0" smtClean="0">
                          <a:ln>
                            <a:noFill/>
                          </a:ln>
                          <a:solidFill>
                            <a:srgbClr val="000000"/>
                          </a:solidFill>
                          <a:effectLst/>
                          <a:latin typeface="Adobe 繁黑體 Std B" pitchFamily="34" charset="-120"/>
                          <a:ea typeface="Adobe 繁黑體 Std B" pitchFamily="34" charset="-120"/>
                        </a:rPr>
                        <a:t>MAG </a:t>
                      </a:r>
                      <a:r>
                        <a:rPr kumimoji="1" lang="en-US" altLang="zh-TW" sz="1400" b="1" i="0" u="none" strike="noStrike" cap="none" normalizeH="0" baseline="0" dirty="0" err="1" smtClean="0">
                          <a:ln>
                            <a:noFill/>
                          </a:ln>
                          <a:solidFill>
                            <a:srgbClr val="000000"/>
                          </a:solidFill>
                          <a:effectLst/>
                          <a:latin typeface="Adobe 繁黑體 Std B" pitchFamily="34" charset="-120"/>
                          <a:ea typeface="Adobe 繁黑體 Std B" pitchFamily="34" charset="-120"/>
                        </a:rPr>
                        <a:t>Eislingen</a:t>
                      </a:r>
                      <a:r>
                        <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r>
                        <a:rPr kumimoji="1" lang="en-US" altLang="zh-TW" sz="1400" b="1" i="0" u="none" strike="noStrike" cap="none" normalizeH="0" baseline="0" dirty="0" err="1" smtClean="0">
                          <a:ln>
                            <a:noFill/>
                          </a:ln>
                          <a:solidFill>
                            <a:srgbClr val="000000"/>
                          </a:solidFill>
                          <a:effectLst/>
                          <a:latin typeface="Adobe 繁黑體 Std B" pitchFamily="34" charset="-120"/>
                          <a:ea typeface="Adobe 繁黑體 Std B" pitchFamily="34" charset="-120"/>
                        </a:rPr>
                        <a:t>Fils</a:t>
                      </a:r>
                      <a:r>
                        <a:rPr kumimoji="1" lang="en-US" altLang="zh-TW" sz="1600" b="1" i="0" u="none" strike="noStrike" cap="none" normalizeH="0" baseline="0" dirty="0" smtClean="0">
                          <a:ln>
                            <a:noFill/>
                          </a:ln>
                          <a:solidFill>
                            <a:srgbClr val="000000"/>
                          </a:solidFill>
                          <a:effectLst/>
                          <a:latin typeface="Adobe 繁黑體 Std B" pitchFamily="34" charset="-120"/>
                          <a:ea typeface="Adobe 繁黑體 Std B" pitchFamily="34" charset="-120"/>
                        </a:rPr>
                        <a:t>- </a:t>
                      </a:r>
                      <a:endParaRPr kumimoji="1" lang="en-US" altLang="zh-TW" sz="1200" b="0"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德國</a:t>
                      </a:r>
                      <a:endParaRPr kumimoji="1" lang="en-US" altLang="zh-TW" sz="14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600" b="1" i="0" u="none" strike="noStrike" cap="none" normalizeH="0" baseline="0" dirty="0" smtClean="0">
                          <a:ln>
                            <a:noFill/>
                          </a:ln>
                          <a:solidFill>
                            <a:srgbClr val="000000"/>
                          </a:solidFill>
                          <a:effectLst/>
                          <a:latin typeface="Adobe 繁黑體 Std B" pitchFamily="34" charset="-120"/>
                          <a:ea typeface="Adobe 繁黑體 Std B" pitchFamily="34" charset="-120"/>
                        </a:rPr>
                        <a:t>MAG </a:t>
                      </a:r>
                      <a:r>
                        <a:rPr kumimoji="1" lang="en-US" altLang="zh-TW" sz="1600" b="1" i="0" u="none" strike="noStrike" cap="none" normalizeH="0" baseline="0" dirty="0" err="1" smtClean="0">
                          <a:ln>
                            <a:noFill/>
                          </a:ln>
                          <a:solidFill>
                            <a:srgbClr val="000000"/>
                          </a:solidFill>
                          <a:effectLst/>
                          <a:latin typeface="Adobe 繁黑體 Std B" pitchFamily="34" charset="-120"/>
                          <a:ea typeface="Adobe 繁黑體 Std B" pitchFamily="34" charset="-120"/>
                        </a:rPr>
                        <a:t>Rottenburg</a:t>
                      </a:r>
                      <a:r>
                        <a:rPr kumimoji="1" lang="en-US" altLang="zh-TW" sz="1800" b="1" i="0" u="none" strike="noStrike" cap="none" normalizeH="0" baseline="0" dirty="0" smtClean="0">
                          <a:ln>
                            <a:noFill/>
                          </a:ln>
                          <a:solidFill>
                            <a:srgbClr val="000000"/>
                          </a:solidFill>
                          <a:effectLst/>
                          <a:latin typeface="Adobe 繁黑體 Std B" pitchFamily="34" charset="-120"/>
                          <a:ea typeface="Adobe 繁黑體 Std B" pitchFamily="34" charset="-120"/>
                        </a:rPr>
                        <a:t>-</a:t>
                      </a:r>
                    </a:p>
                    <a:p>
                      <a:pPr marL="0" marR="0" lvl="0" indent="0" algn="l" defTabSz="914400" rtl="0" eaLnBrk="0" fontAlgn="base" latinLnBrk="0" hangingPunct="0">
                        <a:lnSpc>
                          <a:spcPct val="100000"/>
                        </a:lnSpc>
                        <a:spcBef>
                          <a:spcPct val="0"/>
                        </a:spcBef>
                        <a:spcAft>
                          <a:spcPct val="0"/>
                        </a:spcAft>
                        <a:buClrTx/>
                        <a:buSzPct val="100000"/>
                        <a:buFontTx/>
                        <a:buNone/>
                        <a:tabLst/>
                      </a:pPr>
                      <a:r>
                        <a:rPr kumimoji="1" lang="zh-TW" altLang="en-US" sz="1400" b="1" i="0" u="none" strike="noStrike" cap="none" normalizeH="0" baseline="0" dirty="0" smtClean="0">
                          <a:ln>
                            <a:noFill/>
                          </a:ln>
                          <a:solidFill>
                            <a:srgbClr val="000000"/>
                          </a:solidFill>
                          <a:effectLst/>
                          <a:latin typeface="Adobe 繁黑體 Std B" pitchFamily="34" charset="-120"/>
                          <a:ea typeface="Adobe 繁黑體 Std B" pitchFamily="34" charset="-120"/>
                        </a:rPr>
                        <a:t>德國</a:t>
                      </a:r>
                      <a:endParaRPr kumimoji="1" lang="en-US" altLang="zh-TW" sz="14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600" b="1" i="0" u="none" strike="noStrike" kern="1200" cap="none" spc="0" normalizeH="0" baseline="0" noProof="0" dirty="0" smtClean="0">
                          <a:ln>
                            <a:noFill/>
                          </a:ln>
                          <a:solidFill>
                            <a:srgbClr val="000000"/>
                          </a:solidFill>
                          <a:effectLst/>
                          <a:uLnTx/>
                          <a:uFillTx/>
                          <a:latin typeface="Adobe 繁黑體 Std B" pitchFamily="34" charset="-120"/>
                          <a:ea typeface="Adobe 繁黑體 Std B" pitchFamily="34" charset="-120"/>
                        </a:rPr>
                        <a:t>MAG Changchun-</a:t>
                      </a:r>
                      <a:endParaRPr kumimoji="1" lang="en-US" altLang="zh-TW" sz="1800" b="1" i="0" u="none" strike="noStrike" kern="1200" cap="none" spc="0" normalizeH="0" baseline="0" noProof="0" dirty="0" smtClean="0">
                        <a:ln>
                          <a:noFill/>
                        </a:ln>
                        <a:solidFill>
                          <a:srgbClr val="000000"/>
                        </a:solidFill>
                        <a:effectLst/>
                        <a:uLnTx/>
                        <a:uFillTx/>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2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中國</a:t>
                      </a:r>
                      <a:endParaRPr kumimoji="1" lang="en-US" altLang="zh-TW" sz="12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en-US" altLang="zh-TW" sz="16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MAG Kecskemet-</a:t>
                      </a: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2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匈牙利</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r h="1008112">
                <a:tc>
                  <a:txBody>
                    <a:bodyPr/>
                    <a:lstStyle/>
                    <a:p>
                      <a:endParaRPr lang="zh-TW" altLang="en-US" dirty="0">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endParaRPr lang="zh-TW" altLang="en-US" dirty="0">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2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r h="481627">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立式</a:t>
                      </a:r>
                      <a:r>
                        <a:rPr kumimoji="1" lang="en-US" altLang="zh-TW"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臥式車削加工中心機</a:t>
                      </a:r>
                      <a:endParaRPr kumimoji="1" lang="en-US" altLang="zh-TW"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自動化</a:t>
                      </a:r>
                      <a:endParaRPr kumimoji="1" lang="en-US" altLang="zh-TW" sz="105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主軸</a:t>
                      </a:r>
                      <a:r>
                        <a:rPr kumimoji="1" lang="en-US" altLang="zh-TW"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旋轉工作台</a:t>
                      </a:r>
                      <a:endParaRPr kumimoji="1" lang="en-US" altLang="zh-TW" sz="105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立式</a:t>
                      </a:r>
                      <a:r>
                        <a:rPr kumimoji="1" lang="en-US" altLang="zh-TW"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zh-TW" altLang="en-US" sz="105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臥式車削加工中心機</a:t>
                      </a:r>
                      <a:endParaRPr kumimoji="1" lang="en-US" altLang="zh-TW" sz="105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cap="none" normalizeH="0" baseline="0" dirty="0" smtClean="0">
                          <a:ln>
                            <a:noFill/>
                          </a:ln>
                          <a:solidFill>
                            <a:schemeClr val="tx1"/>
                          </a:solidFill>
                          <a:effectLst/>
                          <a:latin typeface="Adobe 繁黑體 Std B" pitchFamily="34" charset="-120"/>
                          <a:ea typeface="Adobe 繁黑體 Std B" pitchFamily="34" charset="-120"/>
                        </a:rPr>
                        <a:t>自動刀具交換系統</a:t>
                      </a:r>
                      <a:endParaRPr kumimoji="1" lang="en-US" altLang="zh-TW" sz="105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050" b="1" i="0" u="none" strike="noStrike" cap="none" normalizeH="0" baseline="0" dirty="0" smtClean="0">
                          <a:ln>
                            <a:noFill/>
                          </a:ln>
                          <a:solidFill>
                            <a:schemeClr val="tx1"/>
                          </a:solidFill>
                          <a:effectLst/>
                          <a:latin typeface="Adobe 繁黑體 Std B" pitchFamily="34" charset="-120"/>
                          <a:ea typeface="Adobe 繁黑體 Std B" pitchFamily="34" charset="-120"/>
                        </a:rPr>
                        <a:t>排屑機</a:t>
                      </a:r>
                      <a:r>
                        <a:rPr kumimoji="1" lang="en-US" altLang="zh-TW" sz="1050" b="1" i="0" u="none" strike="noStrike" cap="none" normalizeH="0" baseline="0" dirty="0" smtClean="0">
                          <a:ln>
                            <a:noFill/>
                          </a:ln>
                          <a:solidFill>
                            <a:schemeClr val="tx1"/>
                          </a:solidFill>
                          <a:effectLst/>
                          <a:latin typeface="Adobe 繁黑體 Std B" pitchFamily="34" charset="-120"/>
                          <a:ea typeface="Adobe 繁黑體 Std B" pitchFamily="34" charset="-120"/>
                        </a:rPr>
                        <a:t>/</a:t>
                      </a:r>
                      <a:r>
                        <a:rPr kumimoji="1" lang="zh-TW" altLang="en-US" sz="1050" b="1" i="0" u="none" strike="noStrike" cap="none" normalizeH="0" baseline="0" dirty="0" smtClean="0">
                          <a:ln>
                            <a:noFill/>
                          </a:ln>
                          <a:solidFill>
                            <a:schemeClr val="tx1"/>
                          </a:solidFill>
                          <a:effectLst/>
                          <a:latin typeface="Adobe 繁黑體 Std B" pitchFamily="34" charset="-120"/>
                          <a:ea typeface="Adobe 繁黑體 Std B" pitchFamily="34" charset="-120"/>
                        </a:rPr>
                        <a:t>零組件</a:t>
                      </a:r>
                      <a:endParaRPr kumimoji="1" lang="en-US" altLang="zh-TW" sz="105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pic>
        <p:nvPicPr>
          <p:cNvPr id="15" name="Picture 2" descr="no-im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9475" y="4768582"/>
            <a:ext cx="1512168" cy="963164"/>
          </a:xfrm>
          <a:prstGeom prst="rect">
            <a:avLst/>
          </a:prstGeom>
          <a:noFill/>
        </p:spPr>
      </p:pic>
      <p:pic>
        <p:nvPicPr>
          <p:cNvPr id="18" name="Picture 4" descr="no-im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5925" y="4781590"/>
            <a:ext cx="1417437" cy="928403"/>
          </a:xfrm>
          <a:prstGeom prst="rect">
            <a:avLst/>
          </a:prstGeom>
          <a:noFill/>
        </p:spPr>
      </p:pic>
      <p:pic>
        <p:nvPicPr>
          <p:cNvPr id="19"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878105" y="2132856"/>
            <a:ext cx="1506877" cy="100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835925" y="2132856"/>
            <a:ext cx="1506876" cy="100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descr="no-im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26888" y="4768582"/>
            <a:ext cx="1512168" cy="941412"/>
          </a:xfrm>
          <a:prstGeom prst="rect">
            <a:avLst/>
          </a:prstGeom>
          <a:noFill/>
        </p:spPr>
      </p:pic>
      <p:pic>
        <p:nvPicPr>
          <p:cNvPr id="17"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27819" y="2204864"/>
            <a:ext cx="192937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747823" y="2133186"/>
            <a:ext cx="1691233" cy="100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descr="no-im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67206" y="4794538"/>
            <a:ext cx="1416935" cy="902506"/>
          </a:xfrm>
          <a:prstGeom prst="rect">
            <a:avLst/>
          </a:prstGeom>
          <a:noFill/>
        </p:spPr>
      </p:pic>
    </p:spTree>
    <p:extLst>
      <p:ext uri="{BB962C8B-B14F-4D97-AF65-F5344CB8AC3E}">
        <p14:creationId xmlns:p14="http://schemas.microsoft.com/office/powerpoint/2010/main" val="954572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3" name="表格 12"/>
          <p:cNvGraphicFramePr>
            <a:graphicFrameLocks noGrp="1"/>
          </p:cNvGraphicFramePr>
          <p:nvPr>
            <p:extLst>
              <p:ext uri="{D42A27DB-BD31-4B8C-83A1-F6EECF244321}">
                <p14:modId xmlns:p14="http://schemas.microsoft.com/office/powerpoint/2010/main" val="4279389333"/>
              </p:ext>
            </p:extLst>
          </p:nvPr>
        </p:nvGraphicFramePr>
        <p:xfrm>
          <a:off x="467544" y="981915"/>
          <a:ext cx="8321457" cy="3490388"/>
        </p:xfrm>
        <a:graphic>
          <a:graphicData uri="http://schemas.openxmlformats.org/drawingml/2006/table">
            <a:tbl>
              <a:tblPr/>
              <a:tblGrid>
                <a:gridCol w="2006324"/>
                <a:gridCol w="2031185"/>
                <a:gridCol w="2141974"/>
                <a:gridCol w="2141974"/>
              </a:tblGrid>
              <a:tr h="449571">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defRPr/>
                      </a:pPr>
                      <a:r>
                        <a:rPr kumimoji="1" lang="en-US" altLang="zh-TW" sz="1800" b="1" i="0" u="none" strike="noStrike" kern="1200" cap="none" normalizeH="0" baseline="0" dirty="0" smtClean="0">
                          <a:ln>
                            <a:noFill/>
                          </a:ln>
                          <a:solidFill>
                            <a:schemeClr val="bg1"/>
                          </a:solidFill>
                          <a:effectLst/>
                          <a:latin typeface="+mj-lt"/>
                          <a:ea typeface="標楷體" pitchFamily="65" charset="-120"/>
                          <a:cs typeface="+mn-cs"/>
                        </a:rPr>
                        <a:t>2015</a:t>
                      </a:r>
                      <a:endParaRPr kumimoji="1" lang="zh-TW" altLang="en-US" sz="1800" b="1" i="0" u="none" strike="noStrike" kern="1200" cap="none" normalizeH="0" baseline="0" dirty="0" smtClean="0">
                        <a:ln>
                          <a:noFill/>
                        </a:ln>
                        <a:solidFill>
                          <a:schemeClr val="bg1"/>
                        </a:solidFill>
                        <a:effectLst/>
                        <a:latin typeface="+mj-lt"/>
                        <a:ea typeface="標楷體" pitchFamily="65" charset="-120"/>
                        <a:cs typeface="+mn-cs"/>
                      </a:endParaRPr>
                    </a:p>
                  </a:txBody>
                  <a:tcPr marL="102077" marR="102077" marT="51038" marB="510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defRPr/>
                      </a:pPr>
                      <a:r>
                        <a:rPr kumimoji="1" lang="en-US" altLang="zh-TW" sz="1800" b="1" i="0" u="none" strike="noStrike" kern="1200" cap="none" normalizeH="0" baseline="0" dirty="0" smtClean="0">
                          <a:ln>
                            <a:noFill/>
                          </a:ln>
                          <a:solidFill>
                            <a:schemeClr val="bg1"/>
                          </a:solidFill>
                          <a:effectLst/>
                          <a:latin typeface="+mj-lt"/>
                          <a:ea typeface="標楷體" pitchFamily="65" charset="-120"/>
                          <a:cs typeface="+mn-cs"/>
                        </a:rPr>
                        <a:t>2015</a:t>
                      </a:r>
                      <a:endParaRPr kumimoji="1" lang="zh-TW" altLang="en-US" sz="1800" b="1" i="0" u="none" strike="noStrike" kern="1200" cap="none" normalizeH="0" baseline="0" dirty="0" smtClean="0">
                        <a:ln>
                          <a:noFill/>
                        </a:ln>
                        <a:solidFill>
                          <a:schemeClr val="bg1"/>
                        </a:solidFill>
                        <a:effectLst/>
                        <a:latin typeface="+mj-lt"/>
                        <a:ea typeface="標楷體" pitchFamily="65" charset="-120"/>
                        <a:cs typeface="+mn-cs"/>
                      </a:endParaRPr>
                    </a:p>
                  </a:txBody>
                  <a:tcPr marL="102077" marR="102077" marT="51038" marB="510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defRPr/>
                      </a:pPr>
                      <a:r>
                        <a:rPr kumimoji="1" lang="en-US" altLang="zh-TW" sz="1800" b="1" i="0" u="none" strike="noStrike" kern="1200" cap="none" normalizeH="0" baseline="0" dirty="0" smtClean="0">
                          <a:ln>
                            <a:noFill/>
                          </a:ln>
                          <a:solidFill>
                            <a:schemeClr val="bg1"/>
                          </a:solidFill>
                          <a:effectLst/>
                          <a:latin typeface="+mj-lt"/>
                          <a:ea typeface="標楷體" pitchFamily="65" charset="-120"/>
                          <a:cs typeface="+mn-cs"/>
                        </a:rPr>
                        <a:t>2015</a:t>
                      </a:r>
                      <a:endParaRPr kumimoji="1" lang="zh-TW" altLang="en-US" sz="1800" b="1" i="0" u="none" strike="noStrike" kern="1200" cap="none" normalizeH="0" baseline="0" dirty="0" smtClean="0">
                        <a:ln>
                          <a:noFill/>
                        </a:ln>
                        <a:solidFill>
                          <a:schemeClr val="bg1"/>
                        </a:solidFill>
                        <a:effectLst/>
                        <a:latin typeface="+mj-lt"/>
                        <a:ea typeface="標楷體" pitchFamily="65" charset="-120"/>
                        <a:cs typeface="+mn-cs"/>
                      </a:endParaRPr>
                    </a:p>
                  </a:txBody>
                  <a:tcPr marL="102077" marR="102077" marT="51038" marB="510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90000"/>
                        </a:lnSpc>
                        <a:spcBef>
                          <a:spcPct val="0"/>
                        </a:spcBef>
                        <a:spcAft>
                          <a:spcPct val="0"/>
                        </a:spcAft>
                        <a:buClrTx/>
                        <a:buSzPct val="100000"/>
                        <a:buFontTx/>
                        <a:buNone/>
                        <a:tabLst/>
                      </a:pPr>
                      <a:r>
                        <a:rPr kumimoji="1" lang="en-US" altLang="zh-TW" sz="1800" b="1" i="0" u="none" strike="noStrike" cap="none" normalizeH="0" baseline="0" dirty="0" smtClean="0">
                          <a:ln>
                            <a:noFill/>
                          </a:ln>
                          <a:solidFill>
                            <a:schemeClr val="bg1"/>
                          </a:solidFill>
                          <a:effectLst/>
                          <a:latin typeface="+mj-lt"/>
                          <a:ea typeface="標楷體" pitchFamily="65" charset="-120"/>
                        </a:rPr>
                        <a:t>2015</a:t>
                      </a:r>
                      <a:endParaRPr kumimoji="1" lang="zh-TW" altLang="en-US" sz="1800" b="1" i="0" u="none" strike="noStrike" cap="none" normalizeH="0" baseline="0" dirty="0" smtClean="0">
                        <a:ln>
                          <a:noFill/>
                        </a:ln>
                        <a:solidFill>
                          <a:schemeClr val="bg1"/>
                        </a:solidFill>
                        <a:effectLst/>
                        <a:latin typeface="+mj-lt"/>
                        <a:ea typeface="標楷體" pitchFamily="65" charset="-120"/>
                      </a:endParaRPr>
                    </a:p>
                  </a:txBody>
                  <a:tcPr marL="102077" marR="102077" marT="51038" marB="510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r>
              <a:tr h="1008817">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800" b="1" i="0" u="none" strike="noStrike" cap="none" normalizeH="0" baseline="0" dirty="0" smtClean="0">
                          <a:ln>
                            <a:noFill/>
                          </a:ln>
                          <a:solidFill>
                            <a:srgbClr val="000000"/>
                          </a:solidFill>
                          <a:effectLst/>
                          <a:latin typeface="Adobe 繁黑體 Std B" pitchFamily="34" charset="-120"/>
                          <a:ea typeface="Adobe 繁黑體 Std B" pitchFamily="34" charset="-120"/>
                        </a:rPr>
                        <a:t>MAG Sterling Heights</a:t>
                      </a:r>
                      <a:endParaRPr kumimoji="1" lang="en-US" altLang="zh-CN" sz="18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3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美國</a:t>
                      </a:r>
                      <a:endParaRPr kumimoji="1" lang="en-US" altLang="zh-TW" sz="13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txBody>
                  <a:tcPr marL="102077" marR="102077" marT="51038" marB="510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MAG Port Huron</a:t>
                      </a:r>
                      <a:r>
                        <a:rPr kumimoji="1" lang="zh-TW" altLang="en-US"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  </a:t>
                      </a:r>
                      <a:endParaRPr kumimoji="1" lang="en-US" altLang="zh-TW"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3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美國</a:t>
                      </a:r>
                      <a:endParaRPr kumimoji="1" lang="en-US" altLang="zh-TW" sz="1300" b="0" i="0" u="none" strike="noStrike" kern="1200" cap="none" spc="0" normalizeH="0" baseline="0" noProof="0" dirty="0" smtClean="0">
                        <a:ln>
                          <a:noFill/>
                        </a:ln>
                        <a:solidFill>
                          <a:srgbClr val="000000"/>
                        </a:solidFill>
                        <a:effectLst/>
                        <a:uLnTx/>
                        <a:uFillTx/>
                        <a:latin typeface="Adobe 繁黑體 Std B" pitchFamily="34" charset="-120"/>
                        <a:ea typeface="Adobe 繁黑體 Std B" pitchFamily="34" charset="-120"/>
                      </a:endParaRPr>
                    </a:p>
                  </a:txBody>
                  <a:tcPr marL="102077" marR="102077" marT="51038" marB="510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pPr>
                      <a:r>
                        <a:rPr kumimoji="1" lang="en-US" altLang="zh-TW" sz="18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MAG Bangalore</a:t>
                      </a: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600" b="1" i="0" u="none" strike="noStrike" kern="1200" cap="none" normalizeH="0" baseline="0" noProof="0" dirty="0" smtClean="0">
                          <a:ln>
                            <a:noFill/>
                          </a:ln>
                          <a:solidFill>
                            <a:srgbClr val="000000"/>
                          </a:solidFill>
                          <a:effectLst/>
                          <a:latin typeface="Adobe 繁黑體 Std B" pitchFamily="34" charset="-120"/>
                          <a:ea typeface="Adobe 繁黑體 Std B" pitchFamily="34" charset="-120"/>
                          <a:cs typeface="+mn-cs"/>
                        </a:rPr>
                        <a:t>印度</a:t>
                      </a:r>
                      <a:endParaRPr kumimoji="1" lang="en-US" altLang="zh-TW" sz="1600" b="1" i="0" u="none" strike="noStrike" kern="1200" cap="none" normalizeH="0" baseline="0" noProof="0" dirty="0" smtClean="0">
                        <a:ln>
                          <a:noFill/>
                        </a:ln>
                        <a:solidFill>
                          <a:srgbClr val="000000"/>
                        </a:solidFill>
                        <a:effectLst/>
                        <a:latin typeface="Adobe 繁黑體 Std B" pitchFamily="34" charset="-120"/>
                        <a:ea typeface="Adobe 繁黑體 Std B" pitchFamily="34" charset="-120"/>
                        <a:cs typeface="+mn-cs"/>
                      </a:endParaRPr>
                    </a:p>
                  </a:txBody>
                  <a:tcPr marL="102077" marR="102077" marT="51038" marB="510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en-US" altLang="zh-CN" sz="2000" b="1" i="0" u="none" strike="noStrike" kern="1200" cap="none" normalizeH="0" baseline="0" dirty="0" err="1" smtClean="0">
                          <a:ln>
                            <a:noFill/>
                          </a:ln>
                          <a:solidFill>
                            <a:srgbClr val="000000"/>
                          </a:solidFill>
                          <a:effectLst/>
                          <a:latin typeface="+mj-lt"/>
                          <a:ea typeface="標楷體" pitchFamily="65" charset="-120"/>
                          <a:cs typeface="+mn-cs"/>
                        </a:rPr>
                        <a:t>Wohlenberg</a:t>
                      </a:r>
                      <a:r>
                        <a:rPr kumimoji="1" lang="en-US" altLang="zh-CN" sz="2000" b="1" i="0" u="none" strike="noStrike" kern="1200" cap="none" normalizeH="0" baseline="0" dirty="0" smtClean="0">
                          <a:ln>
                            <a:noFill/>
                          </a:ln>
                          <a:solidFill>
                            <a:srgbClr val="000000"/>
                          </a:solidFill>
                          <a:effectLst/>
                          <a:latin typeface="+mj-lt"/>
                          <a:ea typeface="標楷體" pitchFamily="65" charset="-120"/>
                          <a:cs typeface="+mn-cs"/>
                        </a:rPr>
                        <a:t>--</a:t>
                      </a: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en-US" altLang="zh-CN" sz="13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Germany</a:t>
                      </a: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3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成立</a:t>
                      </a:r>
                      <a:r>
                        <a:rPr kumimoji="1" lang="zh-CN" altLang="en-US" sz="13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en-US" altLang="zh-CN" sz="13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1872</a:t>
                      </a:r>
                    </a:p>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1" lang="zh-TW" altLang="en-US" sz="13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歷史</a:t>
                      </a:r>
                      <a:r>
                        <a:rPr kumimoji="1" lang="zh-CN" altLang="en-US" sz="13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a:t>
                      </a:r>
                      <a:r>
                        <a:rPr kumimoji="1" lang="en-US" altLang="zh-CN" sz="1300" b="1" i="0" u="none" strike="noStrike" kern="1200" cap="none" normalizeH="0" baseline="0" smtClean="0">
                          <a:ln>
                            <a:noFill/>
                          </a:ln>
                          <a:solidFill>
                            <a:srgbClr val="000000"/>
                          </a:solidFill>
                          <a:effectLst/>
                          <a:latin typeface="Adobe 繁黑體 Std B" pitchFamily="34" charset="-120"/>
                          <a:ea typeface="Adobe 繁黑體 Std B" pitchFamily="34" charset="-120"/>
                          <a:cs typeface="+mn-cs"/>
                        </a:rPr>
                        <a:t>144</a:t>
                      </a:r>
                      <a:endParaRPr kumimoji="1" lang="en-US" altLang="zh-CN" sz="13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txBody>
                  <a:tcPr marL="102077" marR="102077" marT="51038" marB="510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r h="1253268">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102077" marR="102077" marT="51038" marB="510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102077" marR="102077" marT="51038" marB="510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300" b="1" i="0" u="none" strike="noStrike" cap="none" normalizeH="0" baseline="0" dirty="0" smtClean="0">
                        <a:ln>
                          <a:noFill/>
                        </a:ln>
                        <a:solidFill>
                          <a:srgbClr val="000000"/>
                        </a:solidFill>
                        <a:effectLst/>
                        <a:latin typeface="Adobe 繁黑體 Std B" pitchFamily="34" charset="-120"/>
                        <a:ea typeface="Adobe 繁黑體 Std B" pitchFamily="34" charset="-120"/>
                      </a:endParaRPr>
                    </a:p>
                  </a:txBody>
                  <a:tcPr marL="102077" marR="102077" marT="51038" marB="510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0"/>
                        </a:spcBef>
                        <a:spcAft>
                          <a:spcPct val="0"/>
                        </a:spcAft>
                        <a:buClrTx/>
                        <a:buSzPct val="100000"/>
                        <a:buFontTx/>
                        <a:buNone/>
                        <a:tabLst/>
                      </a:pPr>
                      <a:endParaRPr kumimoji="1" lang="zh-TW" altLang="zh-TW" sz="1300" b="1" i="0" u="none" strike="noStrike" cap="none" normalizeH="0" baseline="0" dirty="0" smtClean="0">
                        <a:ln>
                          <a:noFill/>
                        </a:ln>
                        <a:solidFill>
                          <a:srgbClr val="000000"/>
                        </a:solidFill>
                        <a:effectLst/>
                        <a:latin typeface="+mj-lt"/>
                        <a:ea typeface="標楷體" pitchFamily="65" charset="-120"/>
                      </a:endParaRPr>
                    </a:p>
                  </a:txBody>
                  <a:tcPr marL="102077" marR="102077" marT="51038" marB="510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r h="600247">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2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臥式車削加工中心機</a:t>
                      </a:r>
                      <a:endParaRPr kumimoji="1" lang="en-US" altLang="zh-TW" sz="12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2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交鑰匙工程</a:t>
                      </a:r>
                      <a:endParaRPr kumimoji="1" lang="en-US" altLang="zh-TW" sz="120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marL="102077" marR="102077" marT="51038" marB="510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2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臥式車削加工中心機</a:t>
                      </a:r>
                      <a:endParaRPr kumimoji="1" lang="en-US" altLang="zh-TW" sz="12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90000"/>
                        </a:lnSpc>
                        <a:spcBef>
                          <a:spcPct val="50000"/>
                        </a:spcBef>
                        <a:spcAft>
                          <a:spcPct val="0"/>
                        </a:spcAft>
                        <a:buClrTx/>
                        <a:buSzPct val="100000"/>
                        <a:buFontTx/>
                        <a:buNone/>
                        <a:tabLst/>
                        <a:defRPr/>
                      </a:pPr>
                      <a:r>
                        <a:rPr kumimoji="1" lang="zh-TW" altLang="en-US" sz="1200" b="1" i="0" u="none" strike="noStrike" kern="1200" cap="none" normalizeH="0" baseline="0" dirty="0" smtClean="0">
                          <a:ln>
                            <a:noFill/>
                          </a:ln>
                          <a:solidFill>
                            <a:srgbClr val="000000"/>
                          </a:solidFill>
                          <a:effectLst/>
                          <a:latin typeface="Adobe 繁黑體 Std B" pitchFamily="34" charset="-120"/>
                          <a:ea typeface="Adobe 繁黑體 Std B" pitchFamily="34" charset="-120"/>
                          <a:cs typeface="+mn-cs"/>
                        </a:rPr>
                        <a:t>交鑰匙工程</a:t>
                      </a:r>
                      <a:endParaRPr kumimoji="1" lang="en-US" altLang="zh-TW" sz="1200" b="1"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marL="102077" marR="102077" marT="51038" marB="510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pPr>
                      <a:r>
                        <a:rPr kumimoji="1" lang="zh-TW" altLang="en-US"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技術應用</a:t>
                      </a:r>
                      <a:endParaRPr kumimoji="1" lang="en-US" altLang="zh-TW"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txBody>
                  <a:tcPr marL="102077" marR="102077" marT="51038" marB="510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0000"/>
                        </a:lnSpc>
                        <a:spcBef>
                          <a:spcPct val="50000"/>
                        </a:spcBef>
                        <a:spcAft>
                          <a:spcPct val="0"/>
                        </a:spcAft>
                        <a:buClrTx/>
                        <a:buSzPct val="100000"/>
                        <a:buFontTx/>
                        <a:buNone/>
                        <a:tabLst/>
                        <a:defRPr/>
                      </a:pPr>
                      <a:r>
                        <a:rPr kumimoji="1" lang="zh-TW" altLang="en-US"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數控高效車床</a:t>
                      </a:r>
                      <a:endParaRPr kumimoji="1" lang="en-US" altLang="zh-CN"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90000"/>
                        </a:lnSpc>
                        <a:spcBef>
                          <a:spcPct val="50000"/>
                        </a:spcBef>
                        <a:spcAft>
                          <a:spcPct val="0"/>
                        </a:spcAft>
                        <a:buClrTx/>
                        <a:buSzPct val="100000"/>
                        <a:buFontTx/>
                        <a:buNone/>
                        <a:tabLst/>
                        <a:defRPr/>
                      </a:pPr>
                      <a:r>
                        <a:rPr kumimoji="1" lang="zh-CN" altLang="en-US"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高效</a:t>
                      </a:r>
                      <a:r>
                        <a:rPr kumimoji="1" lang="zh-TW" altLang="en-US"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車銑加工中心</a:t>
                      </a:r>
                      <a:endParaRPr kumimoji="1" lang="en-US" altLang="zh-CN"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p>
                      <a:pPr marL="0" marR="0" lvl="0" indent="0" algn="l" defTabSz="914400" rtl="0" eaLnBrk="0" fontAlgn="base" latinLnBrk="0" hangingPunct="0">
                        <a:lnSpc>
                          <a:spcPct val="90000"/>
                        </a:lnSpc>
                        <a:spcBef>
                          <a:spcPct val="50000"/>
                        </a:spcBef>
                        <a:spcAft>
                          <a:spcPct val="0"/>
                        </a:spcAft>
                        <a:buClrTx/>
                        <a:buSzPct val="100000"/>
                        <a:buFontTx/>
                        <a:buNone/>
                        <a:tabLst/>
                        <a:defRPr/>
                      </a:pPr>
                      <a:r>
                        <a:rPr kumimoji="1" lang="zh-CN" altLang="en-US"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高效深孔</a:t>
                      </a:r>
                      <a:r>
                        <a:rPr kumimoji="1" lang="zh-TW" altLang="en-US"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鉆</a:t>
                      </a:r>
                      <a:r>
                        <a:rPr kumimoji="1" lang="en-US" altLang="zh-TW"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a:t>
                      </a:r>
                      <a:r>
                        <a:rPr kumimoji="1" lang="zh-TW" altLang="en-US"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rPr>
                        <a:t>鏜床</a:t>
                      </a:r>
                      <a:endParaRPr kumimoji="1" lang="en-US" altLang="zh-TW" sz="1200" b="1" i="0" u="none" strike="noStrike" kern="1200" cap="none" normalizeH="0" baseline="0" dirty="0" smtClean="0">
                        <a:ln>
                          <a:noFill/>
                        </a:ln>
                        <a:solidFill>
                          <a:schemeClr val="tx1"/>
                        </a:solidFill>
                        <a:effectLst/>
                        <a:latin typeface="Adobe 繁黑體 Std B" pitchFamily="34" charset="-120"/>
                        <a:ea typeface="Adobe 繁黑體 Std B" pitchFamily="34" charset="-120"/>
                        <a:cs typeface="+mn-cs"/>
                      </a:endParaRPr>
                    </a:p>
                  </a:txBody>
                  <a:tcPr marL="102077" marR="102077" marT="51038" marB="510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pic>
        <p:nvPicPr>
          <p:cNvPr id="8" name="Picture 12" descr="no-im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68486" y="2556792"/>
            <a:ext cx="1931506" cy="1053229"/>
          </a:xfrm>
          <a:prstGeom prst="rect">
            <a:avLst/>
          </a:prstGeom>
          <a:noFill/>
        </p:spPr>
      </p:pic>
      <p:pic>
        <p:nvPicPr>
          <p:cNvPr id="9" name="Picture 10" descr="no-im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2556793"/>
            <a:ext cx="1728192" cy="1100759"/>
          </a:xfrm>
          <a:prstGeom prst="rect">
            <a:avLst/>
          </a:prstGeom>
          <a:noFill/>
        </p:spPr>
      </p:pic>
      <p:sp>
        <p:nvSpPr>
          <p:cNvPr id="10" name="文字方塊 9"/>
          <p:cNvSpPr txBox="1"/>
          <p:nvPr/>
        </p:nvSpPr>
        <p:spPr>
          <a:xfrm>
            <a:off x="341510" y="44624"/>
            <a:ext cx="4144083" cy="523220"/>
          </a:xfrm>
          <a:prstGeom prst="rect">
            <a:avLst/>
          </a:prstGeom>
          <a:noFill/>
        </p:spPr>
        <p:txBody>
          <a:bodyPr wrap="none">
            <a:spAutoFit/>
          </a:bodyPr>
          <a:lstStyle/>
          <a:p>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lang="zh-TW" altLang="en-US" sz="2800" b="1" dirty="0" smtClean="0">
                <a:latin typeface="微軟正黑體" pitchFamily="34" charset="-120"/>
                <a:ea typeface="微軟正黑體" pitchFamily="34" charset="-120"/>
              </a:rPr>
              <a:t>國際</a:t>
            </a:r>
            <a:r>
              <a:rPr lang="zh-TW" altLang="en-US" sz="2800" b="1" dirty="0">
                <a:latin typeface="微軟正黑體" pitchFamily="34" charset="-120"/>
                <a:ea typeface="微軟正黑體" pitchFamily="34" charset="-120"/>
              </a:rPr>
              <a:t>併購歷程</a:t>
            </a:r>
            <a:endParaRPr lang="en-US" altLang="zh-TW" sz="2800" b="1" dirty="0">
              <a:latin typeface="微軟正黑體" pitchFamily="34" charset="-120"/>
              <a:ea typeface="微軟正黑體" pitchFamily="34" charset="-120"/>
            </a:endParaRPr>
          </a:p>
        </p:txBody>
      </p:sp>
      <p:pic>
        <p:nvPicPr>
          <p:cNvPr id="11"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44008" y="2564904"/>
            <a:ext cx="1894018" cy="1004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876256" y="2586779"/>
            <a:ext cx="1627727" cy="98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五角星形 13"/>
          <p:cNvSpPr/>
          <p:nvPr/>
        </p:nvSpPr>
        <p:spPr>
          <a:xfrm>
            <a:off x="8028384" y="2060848"/>
            <a:ext cx="324000" cy="324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44124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349990" y="66690"/>
            <a:ext cx="5055808" cy="553998"/>
          </a:xfrm>
          <a:prstGeom prst="rect">
            <a:avLst/>
          </a:prstGeom>
          <a:noFill/>
        </p:spPr>
        <p:txBody>
          <a:bodyPr wrap="none">
            <a:spAutoFit/>
          </a:bodyPr>
          <a:lstStyle/>
          <a:p>
            <a:pPr fontAlgn="auto">
              <a:spcBef>
                <a:spcPts val="0"/>
              </a:spcBef>
              <a:spcAft>
                <a:spcPts val="0"/>
              </a:spcAft>
              <a:defRPr/>
            </a:pP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新併</a:t>
            </a: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購企業 </a:t>
            </a:r>
            <a:r>
              <a:rPr kumimoji="0" lang="en-US" altLang="zh-TW" sz="3000" b="1" dirty="0" smtClean="0">
                <a:solidFill>
                  <a:prstClr val="black">
                    <a:lumMod val="85000"/>
                    <a:lumOff val="15000"/>
                  </a:prstClr>
                </a:solidFill>
                <a:latin typeface="Calibri"/>
                <a:ea typeface="新細明體"/>
              </a:rPr>
              <a:t>- DSK MACHINERY</a:t>
            </a:r>
            <a:endParaRPr kumimoji="0" lang="zh-TW" altLang="en-US" sz="3000" b="1" dirty="0">
              <a:solidFill>
                <a:prstClr val="black">
                  <a:lumMod val="85000"/>
                  <a:lumOff val="15000"/>
                </a:prstClr>
              </a:solidFill>
              <a:latin typeface="Calibri"/>
              <a:ea typeface="新細明體"/>
            </a:endParaRPr>
          </a:p>
        </p:txBody>
      </p:sp>
      <p:pic>
        <p:nvPicPr>
          <p:cNvPr id="1026" name="Picture 2"/>
          <p:cNvPicPr>
            <a:picLocks noChangeAspect="1" noChangeArrowheads="1"/>
          </p:cNvPicPr>
          <p:nvPr/>
        </p:nvPicPr>
        <p:blipFill>
          <a:blip r:embed="rId2" cstate="email">
            <a:lum bright="20000" contrast="20000"/>
            <a:extLst>
              <a:ext uri="{28A0092B-C50C-407E-A947-70E740481C1C}">
                <a14:useLocalDpi xmlns:a14="http://schemas.microsoft.com/office/drawing/2010/main"/>
              </a:ext>
            </a:extLst>
          </a:blip>
          <a:srcRect/>
          <a:stretch>
            <a:fillRect/>
          </a:stretch>
        </p:blipFill>
        <p:spPr bwMode="auto">
          <a:xfrm>
            <a:off x="4139952" y="836712"/>
            <a:ext cx="4806819"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1560" y="2636711"/>
            <a:ext cx="4470988" cy="357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7175" y="1567834"/>
            <a:ext cx="360997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03875" y="3140968"/>
            <a:ext cx="224671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48264" y="3154864"/>
            <a:ext cx="1998507" cy="135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32240" y="4512921"/>
            <a:ext cx="2214531" cy="162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https://encrypted-tbn0.gstatic.com/images?q=tbn:ANd9GcQnjsaALih27eD5Q1yOqZExyoY3elMWBT-qOc37pPFLqLzp9zedTw"/>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2160" y="836712"/>
            <a:ext cx="864097" cy="57606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矩形 1"/>
          <p:cNvSpPr/>
          <p:nvPr/>
        </p:nvSpPr>
        <p:spPr>
          <a:xfrm>
            <a:off x="526592" y="2267380"/>
            <a:ext cx="2408032" cy="338554"/>
          </a:xfrm>
          <a:prstGeom prst="rect">
            <a:avLst/>
          </a:prstGeom>
        </p:spPr>
        <p:txBody>
          <a:bodyPr wrap="none">
            <a:spAutoFit/>
          </a:bodyPr>
          <a:lstStyle/>
          <a:p>
            <a:r>
              <a:rPr lang="en-US" altLang="zh-TW" sz="1600" dirty="0" smtClean="0"/>
              <a:t>Acquired by March 2016</a:t>
            </a:r>
            <a:endParaRPr lang="zh-TW" altLang="en-US" sz="1600" dirty="0"/>
          </a:p>
        </p:txBody>
      </p:sp>
    </p:spTree>
    <p:extLst>
      <p:ext uri="{BB962C8B-B14F-4D97-AF65-F5344CB8AC3E}">
        <p14:creationId xmlns:p14="http://schemas.microsoft.com/office/powerpoint/2010/main" val="28318322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526592" y="2267380"/>
            <a:ext cx="2408032" cy="338554"/>
          </a:xfrm>
          <a:prstGeom prst="rect">
            <a:avLst/>
          </a:prstGeom>
        </p:spPr>
        <p:txBody>
          <a:bodyPr wrap="none">
            <a:spAutoFit/>
          </a:bodyPr>
          <a:lstStyle/>
          <a:p>
            <a:r>
              <a:rPr lang="en-US" altLang="zh-TW" sz="1600" dirty="0" smtClean="0"/>
              <a:t>Acquired by March 2016</a:t>
            </a:r>
            <a:endParaRPr lang="zh-TW" altLang="en-US" sz="1600" dirty="0"/>
          </a:p>
        </p:txBody>
      </p:sp>
      <p:pic>
        <p:nvPicPr>
          <p:cNvPr id="15"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2300" y="827531"/>
            <a:ext cx="875563" cy="55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34904" y="832340"/>
            <a:ext cx="5341552" cy="1288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3347863" y="2185415"/>
            <a:ext cx="5328593" cy="122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722117" y="3861048"/>
            <a:ext cx="2450283"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26592" y="3645024"/>
            <a:ext cx="4320481" cy="275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847073" y="3574126"/>
            <a:ext cx="3811498" cy="215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字方塊 11"/>
          <p:cNvSpPr txBox="1"/>
          <p:nvPr/>
        </p:nvSpPr>
        <p:spPr>
          <a:xfrm>
            <a:off x="349990" y="66690"/>
            <a:ext cx="3986989" cy="553998"/>
          </a:xfrm>
          <a:prstGeom prst="rect">
            <a:avLst/>
          </a:prstGeom>
          <a:noFill/>
        </p:spPr>
        <p:txBody>
          <a:bodyPr wrap="none">
            <a:spAutoFit/>
          </a:bodyPr>
          <a:lstStyle/>
          <a:p>
            <a:pPr fontAlgn="auto">
              <a:spcBef>
                <a:spcPts val="0"/>
              </a:spcBef>
              <a:spcAft>
                <a:spcPts val="0"/>
              </a:spcAft>
              <a:defRPr/>
            </a:pP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新併</a:t>
            </a: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購企業 </a:t>
            </a:r>
            <a:r>
              <a:rPr kumimoji="0" lang="en-US" altLang="zh-TW" sz="3000" b="1" dirty="0" smtClean="0">
                <a:solidFill>
                  <a:prstClr val="black">
                    <a:lumMod val="85000"/>
                    <a:lumOff val="15000"/>
                  </a:prstClr>
                </a:solidFill>
                <a:latin typeface="Calibri"/>
                <a:ea typeface="新細明體"/>
              </a:rPr>
              <a:t>– </a:t>
            </a:r>
            <a:r>
              <a:rPr kumimoji="0" lang="zh-TW" altLang="en-US" sz="3000" b="1" dirty="0" smtClean="0">
                <a:solidFill>
                  <a:prstClr val="black">
                    <a:lumMod val="85000"/>
                    <a:lumOff val="15000"/>
                  </a:prstClr>
                </a:solidFill>
                <a:latin typeface="Calibri"/>
                <a:ea typeface="新細明體"/>
              </a:rPr>
              <a:t>友佳齊重</a:t>
            </a:r>
            <a:endParaRPr kumimoji="0" lang="zh-TW" altLang="en-US" sz="3000" b="1" dirty="0">
              <a:solidFill>
                <a:prstClr val="black">
                  <a:lumMod val="85000"/>
                  <a:lumOff val="15000"/>
                </a:prstClr>
              </a:solidFill>
              <a:latin typeface="Calibri"/>
              <a:ea typeface="新細明體"/>
            </a:endParaRPr>
          </a:p>
        </p:txBody>
      </p:sp>
      <p:sp>
        <p:nvSpPr>
          <p:cNvPr id="14" name="文字方塊 13"/>
          <p:cNvSpPr txBox="1"/>
          <p:nvPr/>
        </p:nvSpPr>
        <p:spPr>
          <a:xfrm>
            <a:off x="880569" y="1772816"/>
            <a:ext cx="1675207" cy="523220"/>
          </a:xfrm>
          <a:prstGeom prst="rect">
            <a:avLst/>
          </a:prstGeom>
          <a:noFill/>
        </p:spPr>
        <p:txBody>
          <a:bodyPr wrap="square" rtlCol="0">
            <a:spAutoFit/>
          </a:bodyPr>
          <a:lstStyle/>
          <a:p>
            <a:pPr algn="ctr"/>
            <a:r>
              <a:rPr lang="zh-TW" altLang="en-US" sz="2800" b="1" dirty="0" smtClean="0">
                <a:solidFill>
                  <a:schemeClr val="tx2"/>
                </a:solidFill>
                <a:latin typeface="微軟正黑體" panose="020B0604030504040204" pitchFamily="34" charset="-120"/>
                <a:ea typeface="微軟正黑體" panose="020B0604030504040204" pitchFamily="34" charset="-120"/>
              </a:rPr>
              <a:t>友佳齐重</a:t>
            </a:r>
            <a:endParaRPr lang="zh-TW" altLang="en-US" sz="2800" b="1" dirty="0">
              <a:solidFill>
                <a:schemeClr val="tx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410679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4240" y="877158"/>
            <a:ext cx="911439" cy="60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6253" y="3573016"/>
            <a:ext cx="4992362" cy="272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81590" y="848746"/>
            <a:ext cx="4896154" cy="272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58615" y="2900713"/>
            <a:ext cx="2962001" cy="160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663380" y="4293096"/>
            <a:ext cx="2962001" cy="160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bwMode="auto">
          <a:xfrm>
            <a:off x="384121" y="4725144"/>
            <a:ext cx="2277942" cy="175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bwMode="auto">
          <a:xfrm>
            <a:off x="384121" y="3234249"/>
            <a:ext cx="2277942" cy="161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852426" y="1785731"/>
            <a:ext cx="1861889" cy="93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矩形 24"/>
          <p:cNvSpPr/>
          <p:nvPr/>
        </p:nvSpPr>
        <p:spPr>
          <a:xfrm>
            <a:off x="795816" y="2708920"/>
            <a:ext cx="2408032" cy="338554"/>
          </a:xfrm>
          <a:prstGeom prst="rect">
            <a:avLst/>
          </a:prstGeom>
        </p:spPr>
        <p:txBody>
          <a:bodyPr wrap="none">
            <a:spAutoFit/>
          </a:bodyPr>
          <a:lstStyle/>
          <a:p>
            <a:r>
              <a:rPr lang="en-US" altLang="zh-TW" sz="1600" dirty="0" smtClean="0"/>
              <a:t>Acquired by March 2016</a:t>
            </a:r>
            <a:endParaRPr lang="zh-TW" altLang="en-US" sz="1600" dirty="0"/>
          </a:p>
        </p:txBody>
      </p:sp>
      <p:sp>
        <p:nvSpPr>
          <p:cNvPr id="13" name="文字方塊 12"/>
          <p:cNvSpPr txBox="1"/>
          <p:nvPr/>
        </p:nvSpPr>
        <p:spPr>
          <a:xfrm>
            <a:off x="349990" y="66690"/>
            <a:ext cx="3300904" cy="553998"/>
          </a:xfrm>
          <a:prstGeom prst="rect">
            <a:avLst/>
          </a:prstGeom>
          <a:noFill/>
        </p:spPr>
        <p:txBody>
          <a:bodyPr wrap="none">
            <a:spAutoFit/>
          </a:bodyPr>
          <a:lstStyle/>
          <a:p>
            <a:pPr fontAlgn="auto">
              <a:spcBef>
                <a:spcPts val="0"/>
              </a:spcBef>
              <a:spcAft>
                <a:spcPts val="0"/>
              </a:spcAft>
              <a:defRPr/>
            </a:pP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新併</a:t>
            </a: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購企業 </a:t>
            </a:r>
            <a:r>
              <a:rPr kumimoji="0" lang="en-US" altLang="zh-TW" sz="3000" b="1" dirty="0" smtClean="0">
                <a:solidFill>
                  <a:prstClr val="black">
                    <a:lumMod val="85000"/>
                    <a:lumOff val="15000"/>
                  </a:prstClr>
                </a:solidFill>
                <a:latin typeface="Calibri"/>
                <a:ea typeface="新細明體"/>
              </a:rPr>
              <a:t>– IMAS</a:t>
            </a:r>
            <a:endParaRPr kumimoji="0" lang="zh-TW" altLang="en-US" sz="3000" b="1" dirty="0">
              <a:solidFill>
                <a:prstClr val="black">
                  <a:lumMod val="85000"/>
                  <a:lumOff val="15000"/>
                </a:prstClr>
              </a:solidFill>
              <a:latin typeface="Calibri"/>
              <a:ea typeface="新細明體"/>
            </a:endParaRPr>
          </a:p>
        </p:txBody>
      </p:sp>
    </p:spTree>
    <p:extLst>
      <p:ext uri="{BB962C8B-B14F-4D97-AF65-F5344CB8AC3E}">
        <p14:creationId xmlns:p14="http://schemas.microsoft.com/office/powerpoint/2010/main" val="31252423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圖片 6" descr="C:\Users\1610\Desktop\0b4b423.png"/>
          <p:cNvPicPr/>
          <p:nvPr/>
        </p:nvPicPr>
        <p:blipFill>
          <a:blip r:embed="rId2">
            <a:extLst>
              <a:ext uri="{28A0092B-C50C-407E-A947-70E740481C1C}">
                <a14:useLocalDpi xmlns:a14="http://schemas.microsoft.com/office/drawing/2010/main"/>
              </a:ext>
            </a:extLst>
          </a:blip>
          <a:srcRect/>
          <a:stretch>
            <a:fillRect/>
          </a:stretch>
        </p:blipFill>
        <p:spPr bwMode="auto">
          <a:xfrm>
            <a:off x="998102" y="1705653"/>
            <a:ext cx="2082800" cy="719455"/>
          </a:xfrm>
          <a:prstGeom prst="rect">
            <a:avLst/>
          </a:prstGeom>
          <a:noFill/>
          <a:ln>
            <a:noFill/>
          </a:ln>
        </p:spPr>
      </p:pic>
      <p:pic>
        <p:nvPicPr>
          <p:cNvPr id="8" name="圖片 7" descr="C:\Users\1610\Desktop\3f43913.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5896" y="965496"/>
            <a:ext cx="4776141" cy="1687746"/>
          </a:xfrm>
          <a:prstGeom prst="rect">
            <a:avLst/>
          </a:prstGeom>
          <a:noFill/>
          <a:ln>
            <a:noFill/>
          </a:ln>
        </p:spPr>
      </p:pic>
      <p:pic>
        <p:nvPicPr>
          <p:cNvPr id="9" name="圖片 8"/>
          <p:cNvPicPr/>
          <p:nvPr/>
        </p:nvPicPr>
        <p:blipFill rotWithShape="1">
          <a:blip r:embed="rId4" cstate="email">
            <a:extLst>
              <a:ext uri="{28A0092B-C50C-407E-A947-70E740481C1C}">
                <a14:useLocalDpi xmlns:a14="http://schemas.microsoft.com/office/drawing/2010/main"/>
              </a:ext>
            </a:extLst>
          </a:blip>
          <a:srcRect/>
          <a:stretch/>
        </p:blipFill>
        <p:spPr bwMode="auto">
          <a:xfrm>
            <a:off x="1167451" y="4086675"/>
            <a:ext cx="1594060" cy="344424"/>
          </a:xfrm>
          <a:prstGeom prst="rect">
            <a:avLst/>
          </a:prstGeom>
          <a:ln>
            <a:noFill/>
          </a:ln>
          <a:extLst>
            <a:ext uri="{53640926-AAD7-44D8-BBD7-CCE9431645EC}">
              <a14:shadowObscured xmlns:a14="http://schemas.microsoft.com/office/drawing/2010/main"/>
            </a:ext>
          </a:extLst>
        </p:spPr>
      </p:pic>
      <p:pic>
        <p:nvPicPr>
          <p:cNvPr id="13" name="圖片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3222742" y="3889329"/>
            <a:ext cx="1321220" cy="792000"/>
          </a:xfrm>
          <a:prstGeom prst="rect">
            <a:avLst/>
          </a:prstGeom>
          <a:ln>
            <a:noFill/>
          </a:ln>
          <a:extLst>
            <a:ext uri="{53640926-AAD7-44D8-BBD7-CCE9431645EC}">
              <a14:shadowObscured xmlns:a14="http://schemas.microsoft.com/office/drawing/2010/main"/>
            </a:ext>
          </a:extLst>
        </p:spPr>
      </p:pic>
      <p:pic>
        <p:nvPicPr>
          <p:cNvPr id="14" name="圖片 13"/>
          <p:cNvPicPr/>
          <p:nvPr/>
        </p:nvPicPr>
        <p:blipFill rotWithShape="1">
          <a:blip r:embed="rId6" cstate="email">
            <a:extLst>
              <a:ext uri="{28A0092B-C50C-407E-A947-70E740481C1C}">
                <a14:useLocalDpi xmlns:a14="http://schemas.microsoft.com/office/drawing/2010/main"/>
              </a:ext>
            </a:extLst>
          </a:blip>
          <a:srcRect/>
          <a:stretch/>
        </p:blipFill>
        <p:spPr bwMode="auto">
          <a:xfrm>
            <a:off x="3313961" y="5010499"/>
            <a:ext cx="1479674" cy="1226813"/>
          </a:xfrm>
          <a:prstGeom prst="rect">
            <a:avLst/>
          </a:prstGeom>
          <a:ln>
            <a:noFill/>
          </a:ln>
          <a:extLst>
            <a:ext uri="{53640926-AAD7-44D8-BBD7-CCE9431645EC}">
              <a14:shadowObscured xmlns:a14="http://schemas.microsoft.com/office/drawing/2010/main"/>
            </a:ext>
          </a:extLst>
        </p:spPr>
      </p:pic>
      <p:pic>
        <p:nvPicPr>
          <p:cNvPr id="15" name="圖片 14"/>
          <p:cNvPicPr/>
          <p:nvPr/>
        </p:nvPicPr>
        <p:blipFill rotWithShape="1">
          <a:blip r:embed="rId7" cstate="email">
            <a:extLst>
              <a:ext uri="{28A0092B-C50C-407E-A947-70E740481C1C}">
                <a14:useLocalDpi xmlns:a14="http://schemas.microsoft.com/office/drawing/2010/main"/>
              </a:ext>
            </a:extLst>
          </a:blip>
          <a:srcRect/>
          <a:stretch/>
        </p:blipFill>
        <p:spPr bwMode="auto">
          <a:xfrm>
            <a:off x="5209782" y="5010499"/>
            <a:ext cx="1240048" cy="1151509"/>
          </a:xfrm>
          <a:prstGeom prst="rect">
            <a:avLst/>
          </a:prstGeom>
          <a:ln>
            <a:noFill/>
          </a:ln>
          <a:extLst>
            <a:ext uri="{53640926-AAD7-44D8-BBD7-CCE9431645EC}">
              <a14:shadowObscured xmlns:a14="http://schemas.microsoft.com/office/drawing/2010/main"/>
            </a:ext>
          </a:extLst>
        </p:spPr>
      </p:pic>
      <p:pic>
        <p:nvPicPr>
          <p:cNvPr id="16" name="圖片 15"/>
          <p:cNvPicPr/>
          <p:nvPr/>
        </p:nvPicPr>
        <p:blipFill rotWithShape="1">
          <a:blip r:embed="rId8" cstate="email">
            <a:extLst>
              <a:ext uri="{28A0092B-C50C-407E-A947-70E740481C1C}">
                <a14:useLocalDpi xmlns:a14="http://schemas.microsoft.com/office/drawing/2010/main"/>
              </a:ext>
            </a:extLst>
          </a:blip>
          <a:srcRect/>
          <a:stretch/>
        </p:blipFill>
        <p:spPr bwMode="auto">
          <a:xfrm>
            <a:off x="4999721" y="4071099"/>
            <a:ext cx="1660169" cy="360000"/>
          </a:xfrm>
          <a:prstGeom prst="rect">
            <a:avLst/>
          </a:prstGeom>
          <a:ln>
            <a:noFill/>
          </a:ln>
          <a:extLst>
            <a:ext uri="{53640926-AAD7-44D8-BBD7-CCE9431645EC}">
              <a14:shadowObscured xmlns:a14="http://schemas.microsoft.com/office/drawing/2010/main"/>
            </a:ext>
          </a:extLst>
        </p:spPr>
      </p:pic>
      <p:pic>
        <p:nvPicPr>
          <p:cNvPr id="17" name="圖片 16"/>
          <p:cNvPicPr/>
          <p:nvPr/>
        </p:nvPicPr>
        <p:blipFill rotWithShape="1">
          <a:blip r:embed="rId9" cstate="email">
            <a:extLst>
              <a:ext uri="{28A0092B-C50C-407E-A947-70E740481C1C}">
                <a14:useLocalDpi xmlns:a14="http://schemas.microsoft.com/office/drawing/2010/main"/>
              </a:ext>
            </a:extLst>
          </a:blip>
          <a:srcRect/>
          <a:stretch/>
        </p:blipFill>
        <p:spPr bwMode="auto">
          <a:xfrm>
            <a:off x="7082414" y="4058523"/>
            <a:ext cx="1594042" cy="360000"/>
          </a:xfrm>
          <a:prstGeom prst="rect">
            <a:avLst/>
          </a:prstGeom>
          <a:ln>
            <a:noFill/>
          </a:ln>
          <a:extLst>
            <a:ext uri="{53640926-AAD7-44D8-BBD7-CCE9431645EC}">
              <a14:shadowObscured xmlns:a14="http://schemas.microsoft.com/office/drawing/2010/main"/>
            </a:ext>
          </a:extLst>
        </p:spPr>
      </p:pic>
      <p:pic>
        <p:nvPicPr>
          <p:cNvPr id="18" name="圖片 17"/>
          <p:cNvPicPr/>
          <p:nvPr/>
        </p:nvPicPr>
        <p:blipFill rotWithShape="1">
          <a:blip r:embed="rId10" cstate="email">
            <a:extLst>
              <a:ext uri="{28A0092B-C50C-407E-A947-70E740481C1C}">
                <a14:useLocalDpi xmlns:a14="http://schemas.microsoft.com/office/drawing/2010/main"/>
              </a:ext>
            </a:extLst>
          </a:blip>
          <a:srcRect/>
          <a:stretch/>
        </p:blipFill>
        <p:spPr bwMode="auto">
          <a:xfrm>
            <a:off x="6928946" y="4935194"/>
            <a:ext cx="1266473" cy="1226813"/>
          </a:xfrm>
          <a:prstGeom prst="rect">
            <a:avLst/>
          </a:prstGeom>
          <a:ln>
            <a:noFill/>
          </a:ln>
          <a:extLst>
            <a:ext uri="{53640926-AAD7-44D8-BBD7-CCE9431645EC}">
              <a14:shadowObscured xmlns:a14="http://schemas.microsoft.com/office/drawing/2010/main"/>
            </a:ext>
          </a:extLst>
        </p:spPr>
      </p:pic>
      <p:sp>
        <p:nvSpPr>
          <p:cNvPr id="2" name="矩形 1"/>
          <p:cNvSpPr/>
          <p:nvPr/>
        </p:nvSpPr>
        <p:spPr>
          <a:xfrm>
            <a:off x="1033318" y="2935222"/>
            <a:ext cx="6846117" cy="954107"/>
          </a:xfrm>
          <a:prstGeom prst="rect">
            <a:avLst/>
          </a:prstGeom>
        </p:spPr>
        <p:txBody>
          <a:bodyPr wrap="square">
            <a:spAutoFit/>
          </a:bodyPr>
          <a:lstStyle/>
          <a:p>
            <a:r>
              <a:rPr lang="en-US" altLang="zh-TW" sz="1400" dirty="0"/>
              <a:t>IMT Grinding Group is the new first-rate player in the world of grinding machines, up to compete on the global market thanks to the Italian excellence. IMT is the leading industrial company in Italy for design, production and sales for grinding machines and multitasking finishing machines</a:t>
            </a:r>
            <a:endParaRPr lang="zh-TW" altLang="en-US" sz="1400" dirty="0"/>
          </a:p>
        </p:txBody>
      </p:sp>
      <p:pic>
        <p:nvPicPr>
          <p:cNvPr id="19" name="圖片 18"/>
          <p:cNvPicPr/>
          <p:nvPr/>
        </p:nvPicPr>
        <p:blipFill rotWithShape="1">
          <a:blip r:embed="rId11" cstate="email">
            <a:extLst>
              <a:ext uri="{28A0092B-C50C-407E-A947-70E740481C1C}">
                <a14:useLocalDpi xmlns:a14="http://schemas.microsoft.com/office/drawing/2010/main"/>
              </a:ext>
            </a:extLst>
          </a:blip>
          <a:srcRect/>
          <a:stretch/>
        </p:blipFill>
        <p:spPr bwMode="auto">
          <a:xfrm>
            <a:off x="1235340" y="4722698"/>
            <a:ext cx="1585573" cy="1551728"/>
          </a:xfrm>
          <a:prstGeom prst="rect">
            <a:avLst/>
          </a:prstGeom>
          <a:ln>
            <a:noFill/>
          </a:ln>
          <a:extLst>
            <a:ext uri="{53640926-AAD7-44D8-BBD7-CCE9431645EC}">
              <a14:shadowObscured xmlns:a14="http://schemas.microsoft.com/office/drawing/2010/main"/>
            </a:ext>
          </a:extLst>
        </p:spPr>
      </p:pic>
      <p:pic>
        <p:nvPicPr>
          <p:cNvPr id="20"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94240" y="877158"/>
            <a:ext cx="911439" cy="60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898003" y="2514743"/>
            <a:ext cx="2282997" cy="276999"/>
          </a:xfrm>
          <a:prstGeom prst="rect">
            <a:avLst/>
          </a:prstGeom>
        </p:spPr>
        <p:txBody>
          <a:bodyPr wrap="none">
            <a:spAutoFit/>
          </a:bodyPr>
          <a:lstStyle/>
          <a:p>
            <a:r>
              <a:rPr lang="en-US" altLang="zh-TW" sz="1200" dirty="0" smtClean="0"/>
              <a:t>* Subject to transaction closing</a:t>
            </a:r>
            <a:endParaRPr lang="zh-TW" altLang="en-US" sz="1200" dirty="0"/>
          </a:p>
        </p:txBody>
      </p:sp>
      <p:sp>
        <p:nvSpPr>
          <p:cNvPr id="21" name="文字方塊 20"/>
          <p:cNvSpPr txBox="1"/>
          <p:nvPr/>
        </p:nvSpPr>
        <p:spPr>
          <a:xfrm>
            <a:off x="349990" y="66690"/>
            <a:ext cx="2709396" cy="523220"/>
          </a:xfrm>
          <a:prstGeom prst="rect">
            <a:avLst/>
          </a:prstGeom>
          <a:noFill/>
        </p:spPr>
        <p:txBody>
          <a:bodyPr wrap="none">
            <a:spAutoFit/>
          </a:bodyPr>
          <a:lstStyle/>
          <a:p>
            <a:pPr fontAlgn="auto">
              <a:spcBef>
                <a:spcPts val="0"/>
              </a:spcBef>
              <a:spcAft>
                <a:spcPts val="0"/>
              </a:spcAft>
              <a:defRPr/>
            </a:pP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即將併購之企業</a:t>
            </a:r>
            <a:endParaRPr kumimoji="0" lang="zh-TW" altLang="en-US" sz="3000" b="1" dirty="0">
              <a:solidFill>
                <a:prstClr val="black">
                  <a:lumMod val="85000"/>
                  <a:lumOff val="15000"/>
                </a:prstClr>
              </a:solidFill>
              <a:latin typeface="Calibri"/>
              <a:ea typeface="新細明體"/>
            </a:endParaRPr>
          </a:p>
        </p:txBody>
      </p:sp>
    </p:spTree>
    <p:extLst>
      <p:ext uri="{BB962C8B-B14F-4D97-AF65-F5344CB8AC3E}">
        <p14:creationId xmlns:p14="http://schemas.microsoft.com/office/powerpoint/2010/main" val="2193202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7448237" y="232604"/>
            <a:ext cx="1228221" cy="369332"/>
          </a:xfrm>
          <a:prstGeom prst="rect">
            <a:avLst/>
          </a:prstGeom>
          <a:noFill/>
        </p:spPr>
        <p:txBody>
          <a:bodyPr wrap="none" rtlCol="0">
            <a:spAutoFit/>
          </a:bodyPr>
          <a:lstStyle/>
          <a:p>
            <a:r>
              <a:rPr lang="en-US" altLang="zh-TW" b="1" dirty="0" smtClean="0"/>
              <a:t> </a:t>
            </a:r>
            <a:r>
              <a:rPr lang="en-US" altLang="zh-TW" b="1" dirty="0" smtClean="0">
                <a:solidFill>
                  <a:srgbClr val="FF0000"/>
                </a:solidFill>
              </a:rPr>
              <a:t>4 </a:t>
            </a:r>
            <a:r>
              <a:rPr lang="zh-TW" altLang="en-US" sz="1600" b="1" dirty="0" smtClean="0"/>
              <a:t>大事業群</a:t>
            </a:r>
            <a:endParaRPr lang="zh-TW" altLang="en-US" sz="1600" b="1" dirty="0"/>
          </a:p>
        </p:txBody>
      </p:sp>
      <p:graphicFrame>
        <p:nvGraphicFramePr>
          <p:cNvPr id="8" name="資料庫圖表 7"/>
          <p:cNvGraphicFramePr/>
          <p:nvPr>
            <p:extLst>
              <p:ext uri="{D42A27DB-BD31-4B8C-83A1-F6EECF244321}">
                <p14:modId xmlns:p14="http://schemas.microsoft.com/office/powerpoint/2010/main" val="775461196"/>
              </p:ext>
            </p:extLst>
          </p:nvPr>
        </p:nvGraphicFramePr>
        <p:xfrm>
          <a:off x="1055224" y="1196752"/>
          <a:ext cx="711717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文字方塊 14"/>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51920" y="3148615"/>
            <a:ext cx="1539344" cy="6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019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等腰三角形 10"/>
          <p:cNvSpPr/>
          <p:nvPr/>
        </p:nvSpPr>
        <p:spPr>
          <a:xfrm>
            <a:off x="1742741" y="1586649"/>
            <a:ext cx="4320000" cy="4320000"/>
          </a:xfrm>
          <a:prstGeom prst="triangl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文字方塊 7"/>
          <p:cNvSpPr txBox="1"/>
          <p:nvPr/>
        </p:nvSpPr>
        <p:spPr>
          <a:xfrm>
            <a:off x="2078059" y="881974"/>
            <a:ext cx="6310365" cy="369332"/>
          </a:xfrm>
          <a:prstGeom prst="rect">
            <a:avLst/>
          </a:prstGeom>
          <a:noFill/>
        </p:spPr>
        <p:txBody>
          <a:bodyPr wrap="square" rtlCol="0">
            <a:spAutoFit/>
          </a:bodyPr>
          <a:lstStyle/>
          <a:p>
            <a:pPr algn="r"/>
            <a:r>
              <a:rPr lang="zh-TW" altLang="en-US" dirty="0" smtClean="0">
                <a:solidFill>
                  <a:prstClr val="black"/>
                </a:solidFill>
              </a:rPr>
              <a:t>友嘉集團旗下工具機品牌檔次分布</a:t>
            </a:r>
            <a:endParaRPr lang="zh-TW" altLang="en-US" sz="4000" b="1" dirty="0">
              <a:solidFill>
                <a:prstClr val="black"/>
              </a:solidFill>
            </a:endParaRPr>
          </a:p>
        </p:txBody>
      </p:sp>
      <p:cxnSp>
        <p:nvCxnSpPr>
          <p:cNvPr id="16" name="直線接點 15"/>
          <p:cNvCxnSpPr/>
          <p:nvPr/>
        </p:nvCxnSpPr>
        <p:spPr>
          <a:xfrm>
            <a:off x="611560" y="4024792"/>
            <a:ext cx="7776096" cy="0"/>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2897890" y="2219043"/>
            <a:ext cx="1895071" cy="461665"/>
          </a:xfrm>
          <a:prstGeom prst="rect">
            <a:avLst/>
          </a:prstGeom>
        </p:spPr>
        <p:txBody>
          <a:bodyPr wrap="none">
            <a:spAutoFit/>
          </a:bodyPr>
          <a:lstStyle/>
          <a:p>
            <a:r>
              <a:rPr lang="en-US" altLang="zh-TW" sz="2400" b="1" dirty="0" smtClean="0">
                <a:solidFill>
                  <a:srgbClr val="0033CC"/>
                </a:solidFill>
                <a:latin typeface="Times New Roman" panose="02020603050405020304" pitchFamily="18" charset="0"/>
                <a:ea typeface="Arial Unicode MS" panose="020B0604020202020204" pitchFamily="34" charset="-120"/>
                <a:cs typeface="Times New Roman" panose="02020603050405020304" pitchFamily="18" charset="0"/>
              </a:rPr>
              <a:t>350-(1000 k)</a:t>
            </a:r>
            <a:r>
              <a:rPr lang="en-US" altLang="zh-TW" sz="2400" b="1" dirty="0" smtClean="0">
                <a:solidFill>
                  <a:srgbClr val="FF0000"/>
                </a:solidFill>
                <a:latin typeface="Times New Roman" panose="02020603050405020304" pitchFamily="18" charset="0"/>
                <a:ea typeface="Arial Unicode MS" panose="020B0604020202020204" pitchFamily="34" charset="-120"/>
                <a:cs typeface="Times New Roman" panose="02020603050405020304" pitchFamily="18" charset="0"/>
              </a:rPr>
              <a:t> </a:t>
            </a:r>
            <a:endParaRPr lang="zh-TW" altLang="en-US" sz="2400" dirty="0">
              <a:solidFill>
                <a:srgbClr val="FF0000"/>
              </a:solidFill>
              <a:latin typeface="Times New Roman" panose="02020603050405020304" pitchFamily="18" charset="0"/>
              <a:cs typeface="Times New Roman" panose="02020603050405020304" pitchFamily="18" charset="0"/>
            </a:endParaRPr>
          </a:p>
        </p:txBody>
      </p:sp>
      <p:sp>
        <p:nvSpPr>
          <p:cNvPr id="52" name="矩形 51"/>
          <p:cNvSpPr/>
          <p:nvPr/>
        </p:nvSpPr>
        <p:spPr>
          <a:xfrm>
            <a:off x="2987824" y="3284984"/>
            <a:ext cx="1664238" cy="461665"/>
          </a:xfrm>
          <a:prstGeom prst="rect">
            <a:avLst/>
          </a:prstGeom>
        </p:spPr>
        <p:txBody>
          <a:bodyPr wrap="none">
            <a:spAutoFit/>
          </a:bodyPr>
          <a:lstStyle/>
          <a:p>
            <a:r>
              <a:rPr lang="en-US" altLang="zh-TW" sz="2400" b="1" dirty="0" smtClean="0">
                <a:solidFill>
                  <a:srgbClr val="0033CC"/>
                </a:solidFill>
                <a:latin typeface="Times New Roman" panose="02020603050405020304" pitchFamily="18" charset="0"/>
                <a:ea typeface="Arial Unicode MS" panose="020B0604020202020204" pitchFamily="34" charset="-120"/>
                <a:cs typeface="Times New Roman" panose="02020603050405020304" pitchFamily="18" charset="0"/>
              </a:rPr>
              <a:t>200-(600 k)</a:t>
            </a:r>
            <a:endParaRPr lang="zh-TW" altLang="en-US" sz="2400" dirty="0">
              <a:solidFill>
                <a:srgbClr val="0033CC"/>
              </a:solidFill>
              <a:latin typeface="Times New Roman" panose="02020603050405020304" pitchFamily="18" charset="0"/>
              <a:cs typeface="Times New Roman" panose="02020603050405020304" pitchFamily="18" charset="0"/>
            </a:endParaRPr>
          </a:p>
        </p:txBody>
      </p:sp>
      <p:cxnSp>
        <p:nvCxnSpPr>
          <p:cNvPr id="58" name="直線接點 57"/>
          <p:cNvCxnSpPr/>
          <p:nvPr/>
        </p:nvCxnSpPr>
        <p:spPr>
          <a:xfrm>
            <a:off x="611560" y="5083361"/>
            <a:ext cx="7683888" cy="0"/>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2987824" y="4353643"/>
            <a:ext cx="1664238" cy="461665"/>
          </a:xfrm>
          <a:prstGeom prst="rect">
            <a:avLst/>
          </a:prstGeom>
        </p:spPr>
        <p:txBody>
          <a:bodyPr wrap="none">
            <a:spAutoFit/>
          </a:bodyPr>
          <a:lstStyle/>
          <a:p>
            <a:r>
              <a:rPr lang="en-US" altLang="zh-TW" sz="2400" b="1" dirty="0" smtClean="0">
                <a:solidFill>
                  <a:srgbClr val="0033CC"/>
                </a:solidFill>
                <a:latin typeface="Times New Roman" panose="02020603050405020304" pitchFamily="18" charset="0"/>
                <a:ea typeface="Arial Unicode MS" panose="020B0604020202020204" pitchFamily="34" charset="-120"/>
                <a:cs typeface="Times New Roman" panose="02020603050405020304" pitchFamily="18" charset="0"/>
              </a:rPr>
              <a:t>120-(350 k)</a:t>
            </a:r>
            <a:endParaRPr lang="zh-TW" altLang="en-US" sz="2400" dirty="0">
              <a:solidFill>
                <a:srgbClr val="0033CC"/>
              </a:solidFill>
              <a:latin typeface="Times New Roman" panose="02020603050405020304" pitchFamily="18" charset="0"/>
              <a:cs typeface="Times New Roman" panose="02020603050405020304" pitchFamily="18" charset="0"/>
            </a:endParaRPr>
          </a:p>
        </p:txBody>
      </p:sp>
      <p:pic>
        <p:nvPicPr>
          <p:cNvPr id="63" name="Picture 3" descr="P:\1450\19品牌LOGO+廠房照片\JPG\SIGMA-LOG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6256" y="3500343"/>
            <a:ext cx="668093" cy="252000"/>
          </a:xfrm>
          <a:prstGeom prst="rect">
            <a:avLst/>
          </a:prstGeom>
          <a:noFill/>
          <a:ln>
            <a:noFill/>
          </a:ln>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68344" y="3512218"/>
            <a:ext cx="722877" cy="252000"/>
          </a:xfrm>
          <a:prstGeom prst="rect">
            <a:avLst/>
          </a:prstGeom>
          <a:noFill/>
          <a:ln>
            <a:noFill/>
          </a:ln>
          <a:effectLst>
            <a:glow rad="635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13408" y="3093295"/>
            <a:ext cx="1080000" cy="223047"/>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descr="Q:\行銷資料\FFG FEELER logo&amp;CIS\2014 ALL工具機品牌.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59408" t="75189" r="31195" b="19146"/>
          <a:stretch/>
        </p:blipFill>
        <p:spPr bwMode="auto">
          <a:xfrm>
            <a:off x="7295401" y="4653136"/>
            <a:ext cx="445803" cy="252000"/>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2" name="Picture 4" descr="P:\1450\19品牌LOGO+廠房照片\JPG\SMS-LOG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79345" y="3503043"/>
            <a:ext cx="512000" cy="288000"/>
          </a:xfrm>
          <a:prstGeom prst="rect">
            <a:avLst/>
          </a:prstGeom>
          <a:noFill/>
          <a:ln>
            <a:noFill/>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p:cNvSpPr txBox="1"/>
          <p:nvPr/>
        </p:nvSpPr>
        <p:spPr>
          <a:xfrm>
            <a:off x="341510" y="44624"/>
            <a:ext cx="7382149"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躍升高端市場 </a:t>
            </a:r>
            <a:r>
              <a:rPr lang="en-US" altLang="zh-TW" sz="2000" b="1" dirty="0" smtClean="0">
                <a:solidFill>
                  <a:srgbClr val="0033CC"/>
                </a:solidFill>
                <a:latin typeface="SimHei" panose="02010609060101010101" pitchFamily="49" charset="-122"/>
                <a:ea typeface="SimHei" panose="02010609060101010101" pitchFamily="49" charset="-122"/>
              </a:rPr>
              <a:t>– </a:t>
            </a:r>
            <a:r>
              <a:rPr lang="zh-TW" altLang="en-US" sz="2000" b="1" dirty="0" smtClean="0">
                <a:solidFill>
                  <a:srgbClr val="0033CC"/>
                </a:solidFill>
                <a:latin typeface="SimHei" panose="02010609060101010101" pitchFamily="49" charset="-122"/>
                <a:ea typeface="SimHei" panose="02010609060101010101" pitchFamily="49" charset="-122"/>
              </a:rPr>
              <a:t>以立</a:t>
            </a:r>
            <a:r>
              <a:rPr lang="en-US" altLang="zh-TW" sz="2000" b="1" dirty="0" smtClean="0">
                <a:solidFill>
                  <a:srgbClr val="0033CC"/>
                </a:solidFill>
                <a:latin typeface="SimHei" panose="02010609060101010101" pitchFamily="49" charset="-122"/>
                <a:ea typeface="SimHei" panose="02010609060101010101" pitchFamily="49" charset="-122"/>
              </a:rPr>
              <a:t>(</a:t>
            </a:r>
            <a:r>
              <a:rPr lang="zh-TW" altLang="en-US" sz="2000" b="1" dirty="0" smtClean="0">
                <a:solidFill>
                  <a:srgbClr val="0033CC"/>
                </a:solidFill>
                <a:latin typeface="SimHei" panose="02010609060101010101" pitchFamily="49" charset="-122"/>
                <a:ea typeface="SimHei" panose="02010609060101010101" pitchFamily="49" charset="-122"/>
              </a:rPr>
              <a:t>臥</a:t>
            </a:r>
            <a:r>
              <a:rPr lang="en-US" altLang="zh-TW" sz="2000" b="1" dirty="0" smtClean="0">
                <a:solidFill>
                  <a:srgbClr val="0033CC"/>
                </a:solidFill>
                <a:latin typeface="SimHei" panose="02010609060101010101" pitchFamily="49" charset="-122"/>
                <a:ea typeface="SimHei" panose="02010609060101010101" pitchFamily="49" charset="-122"/>
              </a:rPr>
              <a:t>)</a:t>
            </a:r>
            <a:r>
              <a:rPr lang="zh-TW" altLang="en-US" sz="2000" b="1" dirty="0" smtClean="0">
                <a:solidFill>
                  <a:srgbClr val="0033CC"/>
                </a:solidFill>
                <a:latin typeface="SimHei" panose="02010609060101010101" pitchFamily="49" charset="-122"/>
                <a:ea typeface="SimHei" panose="02010609060101010101" pitchFamily="49" charset="-122"/>
              </a:rPr>
              <a:t>式加工中心為例</a:t>
            </a:r>
            <a:endParaRPr lang="en-US" altLang="zh-TW" sz="2000" b="1" dirty="0" smtClean="0">
              <a:solidFill>
                <a:srgbClr val="0033CC"/>
              </a:solidFill>
              <a:latin typeface="SimHei" panose="02010609060101010101" pitchFamily="49" charset="-122"/>
              <a:ea typeface="SimHei" panose="02010609060101010101" pitchFamily="49" charset="-122"/>
            </a:endParaRPr>
          </a:p>
        </p:txBody>
      </p:sp>
      <p:sp>
        <p:nvSpPr>
          <p:cNvPr id="32" name="矩形 31"/>
          <p:cNvSpPr/>
          <p:nvPr/>
        </p:nvSpPr>
        <p:spPr>
          <a:xfrm>
            <a:off x="3329214" y="2996952"/>
            <a:ext cx="699230" cy="369332"/>
          </a:xfrm>
          <a:prstGeom prst="rect">
            <a:avLst/>
          </a:prstGeom>
        </p:spPr>
        <p:txBody>
          <a:bodyPr wrap="none">
            <a:spAutoFit/>
          </a:bodyPr>
          <a:lstStyle/>
          <a:p>
            <a:r>
              <a:rPr lang="zh-TW" altLang="en-US" dirty="0" smtClean="0">
                <a:solidFill>
                  <a:prstClr val="black"/>
                </a:solidFill>
              </a:rPr>
              <a:t>高端</a:t>
            </a:r>
            <a:r>
              <a:rPr lang="en-US" altLang="zh-TW" dirty="0" smtClean="0">
                <a:solidFill>
                  <a:prstClr val="black"/>
                </a:solidFill>
              </a:rPr>
              <a:t> </a:t>
            </a:r>
            <a:endParaRPr lang="zh-TW" altLang="en-US" dirty="0">
              <a:solidFill>
                <a:prstClr val="black"/>
              </a:solidFill>
            </a:endParaRPr>
          </a:p>
        </p:txBody>
      </p:sp>
      <p:sp>
        <p:nvSpPr>
          <p:cNvPr id="33" name="矩形 32"/>
          <p:cNvSpPr/>
          <p:nvPr/>
        </p:nvSpPr>
        <p:spPr>
          <a:xfrm>
            <a:off x="3240247" y="4077072"/>
            <a:ext cx="877163" cy="369332"/>
          </a:xfrm>
          <a:prstGeom prst="rect">
            <a:avLst/>
          </a:prstGeom>
        </p:spPr>
        <p:txBody>
          <a:bodyPr wrap="none">
            <a:spAutoFit/>
          </a:bodyPr>
          <a:lstStyle/>
          <a:p>
            <a:r>
              <a:rPr lang="zh-TW" altLang="en-US" dirty="0" smtClean="0">
                <a:solidFill>
                  <a:prstClr val="black"/>
                </a:solidFill>
              </a:rPr>
              <a:t>中高端</a:t>
            </a:r>
            <a:endParaRPr lang="zh-TW" altLang="en-US" dirty="0">
              <a:solidFill>
                <a:prstClr val="black"/>
              </a:solidFill>
            </a:endParaRPr>
          </a:p>
        </p:txBody>
      </p:sp>
      <p:sp>
        <p:nvSpPr>
          <p:cNvPr id="34" name="矩形 33"/>
          <p:cNvSpPr/>
          <p:nvPr/>
        </p:nvSpPr>
        <p:spPr>
          <a:xfrm>
            <a:off x="3249886" y="1938218"/>
            <a:ext cx="877163" cy="369332"/>
          </a:xfrm>
          <a:prstGeom prst="rect">
            <a:avLst/>
          </a:prstGeom>
        </p:spPr>
        <p:txBody>
          <a:bodyPr wrap="none">
            <a:spAutoFit/>
          </a:bodyPr>
          <a:lstStyle/>
          <a:p>
            <a:r>
              <a:rPr lang="zh-TW" altLang="en-US" dirty="0" smtClean="0">
                <a:solidFill>
                  <a:prstClr val="black"/>
                </a:solidFill>
              </a:rPr>
              <a:t>高高端</a:t>
            </a:r>
            <a:endParaRPr lang="zh-TW" altLang="en-US" dirty="0">
              <a:solidFill>
                <a:prstClr val="black"/>
              </a:solidFill>
            </a:endParaRPr>
          </a:p>
        </p:txBody>
      </p:sp>
      <p:cxnSp>
        <p:nvCxnSpPr>
          <p:cNvPr id="35" name="直線接點 34"/>
          <p:cNvCxnSpPr/>
          <p:nvPr/>
        </p:nvCxnSpPr>
        <p:spPr>
          <a:xfrm>
            <a:off x="611560" y="2908462"/>
            <a:ext cx="7776096" cy="0"/>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6" name="Picture 9" descr="P:\1450\19品牌LOGO+廠房照片\JPG\m.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07543" y="4333746"/>
            <a:ext cx="1223962"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descr="P:\1450\19品牌LOGO+廠房照片\JPG\T.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68504" y="4364107"/>
            <a:ext cx="1296987"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p:cNvSpPr/>
          <p:nvPr/>
        </p:nvSpPr>
        <p:spPr>
          <a:xfrm>
            <a:off x="3303439" y="5085184"/>
            <a:ext cx="646331" cy="369332"/>
          </a:xfrm>
          <a:prstGeom prst="rect">
            <a:avLst/>
          </a:prstGeom>
        </p:spPr>
        <p:txBody>
          <a:bodyPr wrap="none">
            <a:spAutoFit/>
          </a:bodyPr>
          <a:lstStyle/>
          <a:p>
            <a:r>
              <a:rPr lang="zh-TW" altLang="en-US" dirty="0" smtClean="0"/>
              <a:t>中端</a:t>
            </a:r>
            <a:endParaRPr lang="zh-TW" altLang="en-US" dirty="0"/>
          </a:p>
        </p:txBody>
      </p:sp>
      <p:sp>
        <p:nvSpPr>
          <p:cNvPr id="39" name="矩形 38"/>
          <p:cNvSpPr/>
          <p:nvPr/>
        </p:nvSpPr>
        <p:spPr>
          <a:xfrm>
            <a:off x="3059832" y="5352891"/>
            <a:ext cx="1510350" cy="461665"/>
          </a:xfrm>
          <a:prstGeom prst="rect">
            <a:avLst/>
          </a:prstGeom>
        </p:spPr>
        <p:txBody>
          <a:bodyPr wrap="none">
            <a:spAutoFit/>
          </a:bodyPr>
          <a:lstStyle/>
          <a:p>
            <a:r>
              <a:rPr lang="en-US" altLang="zh-TW" sz="2400" b="1" dirty="0" smtClean="0">
                <a:solidFill>
                  <a:srgbClr val="0033CC"/>
                </a:solidFill>
                <a:latin typeface="Times New Roman" panose="02020603050405020304" pitchFamily="18" charset="0"/>
                <a:ea typeface="Arial Unicode MS" panose="020B0604020202020204" pitchFamily="34" charset="-120"/>
                <a:cs typeface="Times New Roman" panose="02020603050405020304" pitchFamily="18" charset="0"/>
              </a:rPr>
              <a:t>80-(200 k)</a:t>
            </a:r>
          </a:p>
        </p:txBody>
      </p:sp>
      <p:pic>
        <p:nvPicPr>
          <p:cNvPr id="40" name="Picture 13" descr="Q:\行銷資料\FFG FEELER Logo\FEELER-LOGO\other\logo.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53708" y="5301208"/>
            <a:ext cx="102063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P:\1450\19品牌LOGO+廠房照片\LOGO\台灣麗偉-LOGO.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807606" y="5332601"/>
            <a:ext cx="847835" cy="1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 descr="P:\1450\19品牌LOGO+廠房照片\LOGO\眾程科技-LOGO.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016927" y="5698485"/>
            <a:ext cx="788718"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1" descr="P:\1450\19品牌LOGO+廠房照片\LOGO\勝傑工業-LOGO.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00678" y="5680440"/>
            <a:ext cx="684000" cy="17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8" descr="P:\1450\19品牌LOGO+廠房照片\JPG\禾井田ＬＯＧＯ.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851985" y="4656483"/>
            <a:ext cx="12604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矩形 56"/>
          <p:cNvSpPr/>
          <p:nvPr/>
        </p:nvSpPr>
        <p:spPr>
          <a:xfrm>
            <a:off x="395536" y="1444614"/>
            <a:ext cx="1872629" cy="369332"/>
          </a:xfrm>
          <a:prstGeom prst="rect">
            <a:avLst/>
          </a:prstGeom>
        </p:spPr>
        <p:txBody>
          <a:bodyPr wrap="none">
            <a:spAutoFit/>
          </a:bodyPr>
          <a:lstStyle/>
          <a:p>
            <a:r>
              <a:rPr lang="zh-TW" altLang="en-US" u="sng" dirty="0" smtClean="0"/>
              <a:t>  價位範圍  </a:t>
            </a:r>
            <a:r>
              <a:rPr lang="zh-TW" altLang="en-US" dirty="0" smtClean="0"/>
              <a:t> </a:t>
            </a:r>
            <a:r>
              <a:rPr lang="en-US" altLang="zh-TW" dirty="0" smtClean="0"/>
              <a:t>(</a:t>
            </a:r>
            <a:r>
              <a:rPr lang="zh-TW" altLang="en-US" sz="1400" dirty="0"/>
              <a:t>美金</a:t>
            </a:r>
            <a:r>
              <a:rPr lang="en-US" altLang="zh-TW" dirty="0" smtClean="0"/>
              <a:t>)</a:t>
            </a:r>
          </a:p>
        </p:txBody>
      </p:sp>
      <p:sp>
        <p:nvSpPr>
          <p:cNvPr id="59" name="矩形 58"/>
          <p:cNvSpPr/>
          <p:nvPr/>
        </p:nvSpPr>
        <p:spPr>
          <a:xfrm>
            <a:off x="421184" y="2123564"/>
            <a:ext cx="1614545" cy="369332"/>
          </a:xfrm>
          <a:prstGeom prst="rect">
            <a:avLst/>
          </a:prstGeom>
        </p:spPr>
        <p:txBody>
          <a:bodyPr wrap="none">
            <a:spAutoFit/>
          </a:bodyPr>
          <a:lstStyle/>
          <a:p>
            <a:r>
              <a:rPr lang="en-US" altLang="zh-TW" dirty="0" smtClean="0">
                <a:solidFill>
                  <a:srgbClr val="FF0000"/>
                </a:solidFill>
              </a:rPr>
              <a:t>80</a:t>
            </a:r>
            <a:r>
              <a:rPr lang="zh-TW" altLang="en-US" dirty="0" smtClean="0">
                <a:solidFill>
                  <a:srgbClr val="FF0000"/>
                </a:solidFill>
              </a:rPr>
              <a:t> </a:t>
            </a:r>
            <a:r>
              <a:rPr lang="en-US" altLang="zh-TW" dirty="0" smtClean="0">
                <a:solidFill>
                  <a:srgbClr val="FF0000"/>
                </a:solidFill>
              </a:rPr>
              <a:t>-</a:t>
            </a:r>
            <a:r>
              <a:rPr lang="zh-TW" altLang="en-US" dirty="0" smtClean="0">
                <a:solidFill>
                  <a:srgbClr val="FF0000"/>
                </a:solidFill>
              </a:rPr>
              <a:t> </a:t>
            </a:r>
            <a:r>
              <a:rPr lang="en-US" altLang="zh-TW" dirty="0" smtClean="0">
                <a:solidFill>
                  <a:srgbClr val="FF0000"/>
                </a:solidFill>
              </a:rPr>
              <a:t>1000</a:t>
            </a:r>
            <a:r>
              <a:rPr lang="zh-TW" altLang="en-US" dirty="0" smtClean="0">
                <a:solidFill>
                  <a:srgbClr val="FF0000"/>
                </a:solidFill>
              </a:rPr>
              <a:t>萬</a:t>
            </a:r>
            <a:r>
              <a:rPr lang="en-US" altLang="zh-TW" dirty="0" smtClean="0">
                <a:solidFill>
                  <a:srgbClr val="FF0000"/>
                </a:solidFill>
              </a:rPr>
              <a:t>/</a:t>
            </a:r>
            <a:r>
              <a:rPr lang="zh-TW" altLang="en-US" dirty="0" smtClean="0">
                <a:solidFill>
                  <a:srgbClr val="FF0000"/>
                </a:solidFill>
              </a:rPr>
              <a:t>台</a:t>
            </a:r>
            <a:endParaRPr lang="en-US" altLang="zh-TW" dirty="0" smtClean="0">
              <a:solidFill>
                <a:srgbClr val="FF0000"/>
              </a:solidFill>
            </a:endParaRPr>
          </a:p>
        </p:txBody>
      </p:sp>
      <p:sp>
        <p:nvSpPr>
          <p:cNvPr id="65" name="矩形 64"/>
          <p:cNvSpPr/>
          <p:nvPr/>
        </p:nvSpPr>
        <p:spPr>
          <a:xfrm>
            <a:off x="424732" y="3275692"/>
            <a:ext cx="1497526" cy="369332"/>
          </a:xfrm>
          <a:prstGeom prst="rect">
            <a:avLst/>
          </a:prstGeom>
        </p:spPr>
        <p:txBody>
          <a:bodyPr wrap="none">
            <a:spAutoFit/>
          </a:bodyPr>
          <a:lstStyle/>
          <a:p>
            <a:r>
              <a:rPr lang="en-US" altLang="zh-TW" dirty="0" smtClean="0">
                <a:solidFill>
                  <a:srgbClr val="FF0000"/>
                </a:solidFill>
              </a:rPr>
              <a:t>30</a:t>
            </a:r>
            <a:r>
              <a:rPr lang="zh-TW" altLang="en-US" dirty="0" smtClean="0">
                <a:solidFill>
                  <a:srgbClr val="FF0000"/>
                </a:solidFill>
              </a:rPr>
              <a:t> </a:t>
            </a:r>
            <a:r>
              <a:rPr lang="en-US" altLang="zh-TW" dirty="0" smtClean="0">
                <a:solidFill>
                  <a:srgbClr val="FF0000"/>
                </a:solidFill>
              </a:rPr>
              <a:t>-</a:t>
            </a:r>
            <a:r>
              <a:rPr lang="zh-TW" altLang="en-US" dirty="0" smtClean="0">
                <a:solidFill>
                  <a:srgbClr val="FF0000"/>
                </a:solidFill>
              </a:rPr>
              <a:t> </a:t>
            </a:r>
            <a:r>
              <a:rPr lang="en-US" altLang="zh-TW" dirty="0" smtClean="0">
                <a:solidFill>
                  <a:srgbClr val="FF0000"/>
                </a:solidFill>
              </a:rPr>
              <a:t>300</a:t>
            </a:r>
            <a:r>
              <a:rPr lang="zh-TW" altLang="en-US" dirty="0" smtClean="0">
                <a:solidFill>
                  <a:srgbClr val="FF0000"/>
                </a:solidFill>
              </a:rPr>
              <a:t>萬</a:t>
            </a:r>
            <a:r>
              <a:rPr lang="en-US" altLang="zh-TW" dirty="0" smtClean="0">
                <a:solidFill>
                  <a:srgbClr val="FF0000"/>
                </a:solidFill>
              </a:rPr>
              <a:t>/</a:t>
            </a:r>
            <a:r>
              <a:rPr lang="zh-TW" altLang="en-US" dirty="0" smtClean="0">
                <a:solidFill>
                  <a:srgbClr val="FF0000"/>
                </a:solidFill>
              </a:rPr>
              <a:t>台</a:t>
            </a:r>
            <a:endParaRPr lang="en-US" altLang="zh-TW" dirty="0" smtClean="0">
              <a:solidFill>
                <a:srgbClr val="FF0000"/>
              </a:solidFill>
            </a:endParaRPr>
          </a:p>
        </p:txBody>
      </p:sp>
      <p:sp>
        <p:nvSpPr>
          <p:cNvPr id="66" name="矩形 65"/>
          <p:cNvSpPr/>
          <p:nvPr/>
        </p:nvSpPr>
        <p:spPr>
          <a:xfrm>
            <a:off x="424732" y="4355812"/>
            <a:ext cx="1380506" cy="369332"/>
          </a:xfrm>
          <a:prstGeom prst="rect">
            <a:avLst/>
          </a:prstGeom>
        </p:spPr>
        <p:txBody>
          <a:bodyPr wrap="none">
            <a:spAutoFit/>
          </a:bodyPr>
          <a:lstStyle/>
          <a:p>
            <a:r>
              <a:rPr lang="en-US" altLang="zh-TW" dirty="0" smtClean="0">
                <a:solidFill>
                  <a:srgbClr val="FF0000"/>
                </a:solidFill>
              </a:rPr>
              <a:t>15</a:t>
            </a:r>
            <a:r>
              <a:rPr lang="zh-TW" altLang="en-US" dirty="0" smtClean="0">
                <a:solidFill>
                  <a:srgbClr val="FF0000"/>
                </a:solidFill>
              </a:rPr>
              <a:t> </a:t>
            </a:r>
            <a:r>
              <a:rPr lang="en-US" altLang="zh-TW" dirty="0" smtClean="0">
                <a:solidFill>
                  <a:srgbClr val="FF0000"/>
                </a:solidFill>
              </a:rPr>
              <a:t>-</a:t>
            </a:r>
            <a:r>
              <a:rPr lang="zh-TW" altLang="en-US" dirty="0" smtClean="0">
                <a:solidFill>
                  <a:srgbClr val="FF0000"/>
                </a:solidFill>
              </a:rPr>
              <a:t> </a:t>
            </a:r>
            <a:r>
              <a:rPr lang="en-US" altLang="zh-TW" dirty="0">
                <a:solidFill>
                  <a:srgbClr val="FF0000"/>
                </a:solidFill>
              </a:rPr>
              <a:t>5</a:t>
            </a:r>
            <a:r>
              <a:rPr lang="en-US" altLang="zh-TW" dirty="0" smtClean="0">
                <a:solidFill>
                  <a:srgbClr val="FF0000"/>
                </a:solidFill>
              </a:rPr>
              <a:t>0</a:t>
            </a:r>
            <a:r>
              <a:rPr lang="zh-TW" altLang="en-US" dirty="0" smtClean="0">
                <a:solidFill>
                  <a:srgbClr val="FF0000"/>
                </a:solidFill>
              </a:rPr>
              <a:t>萬</a:t>
            </a:r>
            <a:r>
              <a:rPr lang="en-US" altLang="zh-TW" dirty="0" smtClean="0">
                <a:solidFill>
                  <a:srgbClr val="FF0000"/>
                </a:solidFill>
              </a:rPr>
              <a:t>/</a:t>
            </a:r>
            <a:r>
              <a:rPr lang="zh-TW" altLang="en-US" dirty="0" smtClean="0">
                <a:solidFill>
                  <a:srgbClr val="FF0000"/>
                </a:solidFill>
              </a:rPr>
              <a:t>台</a:t>
            </a:r>
            <a:endParaRPr lang="en-US" altLang="zh-TW" dirty="0" smtClean="0">
              <a:solidFill>
                <a:srgbClr val="FF0000"/>
              </a:solidFill>
            </a:endParaRPr>
          </a:p>
        </p:txBody>
      </p:sp>
      <p:sp>
        <p:nvSpPr>
          <p:cNvPr id="67" name="矩形 66"/>
          <p:cNvSpPr/>
          <p:nvPr/>
        </p:nvSpPr>
        <p:spPr>
          <a:xfrm>
            <a:off x="424732" y="5291916"/>
            <a:ext cx="1263487" cy="369332"/>
          </a:xfrm>
          <a:prstGeom prst="rect">
            <a:avLst/>
          </a:prstGeom>
        </p:spPr>
        <p:txBody>
          <a:bodyPr wrap="none">
            <a:spAutoFit/>
          </a:bodyPr>
          <a:lstStyle/>
          <a:p>
            <a:r>
              <a:rPr lang="en-US" altLang="zh-TW" dirty="0" smtClean="0">
                <a:solidFill>
                  <a:srgbClr val="FF0000"/>
                </a:solidFill>
              </a:rPr>
              <a:t>8</a:t>
            </a:r>
            <a:r>
              <a:rPr lang="zh-TW" altLang="en-US" dirty="0" smtClean="0">
                <a:solidFill>
                  <a:srgbClr val="FF0000"/>
                </a:solidFill>
              </a:rPr>
              <a:t> </a:t>
            </a:r>
            <a:r>
              <a:rPr lang="en-US" altLang="zh-TW" dirty="0" smtClean="0">
                <a:solidFill>
                  <a:srgbClr val="FF0000"/>
                </a:solidFill>
              </a:rPr>
              <a:t>-</a:t>
            </a:r>
            <a:r>
              <a:rPr lang="zh-TW" altLang="en-US" dirty="0" smtClean="0">
                <a:solidFill>
                  <a:srgbClr val="FF0000"/>
                </a:solidFill>
              </a:rPr>
              <a:t> </a:t>
            </a:r>
            <a:r>
              <a:rPr lang="en-US" altLang="zh-TW" dirty="0" smtClean="0">
                <a:solidFill>
                  <a:srgbClr val="FF0000"/>
                </a:solidFill>
              </a:rPr>
              <a:t>20</a:t>
            </a:r>
            <a:r>
              <a:rPr lang="zh-TW" altLang="en-US" dirty="0" smtClean="0">
                <a:solidFill>
                  <a:srgbClr val="FF0000"/>
                </a:solidFill>
              </a:rPr>
              <a:t>萬</a:t>
            </a:r>
            <a:r>
              <a:rPr lang="en-US" altLang="zh-TW" dirty="0" smtClean="0">
                <a:solidFill>
                  <a:srgbClr val="FF0000"/>
                </a:solidFill>
              </a:rPr>
              <a:t>/</a:t>
            </a:r>
            <a:r>
              <a:rPr lang="zh-TW" altLang="en-US" dirty="0" smtClean="0">
                <a:solidFill>
                  <a:srgbClr val="FF0000"/>
                </a:solidFill>
              </a:rPr>
              <a:t>台</a:t>
            </a:r>
            <a:endParaRPr lang="en-US" altLang="zh-TW" dirty="0" smtClean="0">
              <a:solidFill>
                <a:srgbClr val="FF0000"/>
              </a:solidFill>
            </a:endParaRPr>
          </a:p>
        </p:txBody>
      </p:sp>
      <p:sp>
        <p:nvSpPr>
          <p:cNvPr id="49" name="矩形 48"/>
          <p:cNvSpPr/>
          <p:nvPr/>
        </p:nvSpPr>
        <p:spPr>
          <a:xfrm>
            <a:off x="3023481" y="1412776"/>
            <a:ext cx="1319592" cy="369332"/>
          </a:xfrm>
          <a:prstGeom prst="rect">
            <a:avLst/>
          </a:prstGeom>
        </p:spPr>
        <p:txBody>
          <a:bodyPr wrap="none">
            <a:spAutoFit/>
          </a:bodyPr>
          <a:lstStyle/>
          <a:p>
            <a:r>
              <a:rPr lang="zh-TW" altLang="en-US" u="sng" dirty="0" smtClean="0"/>
              <a:t>  平均單價  </a:t>
            </a:r>
            <a:endParaRPr lang="en-US" altLang="zh-TW" u="sng" dirty="0" smtClean="0"/>
          </a:p>
        </p:txBody>
      </p:sp>
      <p:pic>
        <p:nvPicPr>
          <p:cNvPr id="70"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80086" y="1818888"/>
            <a:ext cx="463347" cy="27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6"/>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171438" y="4427143"/>
            <a:ext cx="471995" cy="31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4"/>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228084" y="5229200"/>
            <a:ext cx="432048"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矩形 74"/>
          <p:cNvSpPr/>
          <p:nvPr/>
        </p:nvSpPr>
        <p:spPr>
          <a:xfrm>
            <a:off x="3231431" y="5589240"/>
            <a:ext cx="966931" cy="400110"/>
          </a:xfrm>
          <a:prstGeom prst="rect">
            <a:avLst/>
          </a:prstGeom>
        </p:spPr>
        <p:txBody>
          <a:bodyPr wrap="none">
            <a:spAutoFit/>
          </a:bodyPr>
          <a:lstStyle/>
          <a:p>
            <a:r>
              <a:rPr lang="en-US" altLang="zh-TW" sz="1200" dirty="0" smtClean="0">
                <a:latin typeface="Times New Roman" panose="02020603050405020304" pitchFamily="18" charset="0"/>
                <a:ea typeface="Arial Unicode MS" panose="020B0604020202020204" pitchFamily="34" charset="-120"/>
                <a:cs typeface="Times New Roman" panose="02020603050405020304" pitchFamily="18" charset="0"/>
              </a:rPr>
              <a:t>(</a:t>
            </a:r>
            <a:r>
              <a:rPr lang="zh-TW" altLang="en-US" sz="1200" dirty="0" smtClean="0">
                <a:latin typeface="Times New Roman" panose="02020603050405020304" pitchFamily="18" charset="0"/>
                <a:ea typeface="Arial Unicode MS" panose="020B0604020202020204" pitchFamily="34" charset="-120"/>
                <a:cs typeface="Times New Roman" panose="02020603050405020304" pitchFamily="18" charset="0"/>
              </a:rPr>
              <a:t>平均單價</a:t>
            </a:r>
            <a:r>
              <a:rPr lang="en-US" altLang="zh-TW" sz="1200" dirty="0" smtClean="0">
                <a:latin typeface="Times New Roman" panose="02020603050405020304" pitchFamily="18" charset="0"/>
                <a:ea typeface="Arial Unicode MS" panose="020B0604020202020204" pitchFamily="34" charset="-120"/>
                <a:cs typeface="Times New Roman" panose="02020603050405020304" pitchFamily="18" charset="0"/>
              </a:rPr>
              <a:t>)</a:t>
            </a:r>
            <a:r>
              <a:rPr lang="en-US" altLang="zh-TW" sz="2000" b="1" dirty="0" smtClean="0">
                <a:solidFill>
                  <a:srgbClr val="FF0000"/>
                </a:solidFill>
                <a:latin typeface="Times New Roman" panose="02020603050405020304" pitchFamily="18" charset="0"/>
                <a:ea typeface="Arial Unicode MS" panose="020B0604020202020204" pitchFamily="34" charset="-120"/>
                <a:cs typeface="Times New Roman" panose="02020603050405020304" pitchFamily="18" charset="0"/>
              </a:rPr>
              <a:t> </a:t>
            </a:r>
            <a:endParaRPr lang="zh-TW" altLang="en-US" sz="2000" dirty="0">
              <a:solidFill>
                <a:srgbClr val="FF0000"/>
              </a:solidFill>
              <a:latin typeface="Times New Roman" panose="02020603050405020304" pitchFamily="18" charset="0"/>
              <a:cs typeface="Times New Roman" panose="02020603050405020304" pitchFamily="18" charset="0"/>
            </a:endParaRPr>
          </a:p>
        </p:txBody>
      </p:sp>
      <p:sp>
        <p:nvSpPr>
          <p:cNvPr id="76" name="矩形 75"/>
          <p:cNvSpPr/>
          <p:nvPr/>
        </p:nvSpPr>
        <p:spPr>
          <a:xfrm>
            <a:off x="3231431" y="4581128"/>
            <a:ext cx="966931" cy="400110"/>
          </a:xfrm>
          <a:prstGeom prst="rect">
            <a:avLst/>
          </a:prstGeom>
        </p:spPr>
        <p:txBody>
          <a:bodyPr wrap="none">
            <a:spAutoFit/>
          </a:bodyPr>
          <a:lstStyle/>
          <a:p>
            <a:r>
              <a:rPr lang="en-US" altLang="zh-TW" sz="1200" dirty="0" smtClean="0">
                <a:latin typeface="Times New Roman" panose="02020603050405020304" pitchFamily="18" charset="0"/>
                <a:ea typeface="Arial Unicode MS" panose="020B0604020202020204" pitchFamily="34" charset="-120"/>
                <a:cs typeface="Times New Roman" panose="02020603050405020304" pitchFamily="18" charset="0"/>
              </a:rPr>
              <a:t>(</a:t>
            </a:r>
            <a:r>
              <a:rPr lang="zh-TW" altLang="en-US" sz="1200" dirty="0" smtClean="0">
                <a:latin typeface="Times New Roman" panose="02020603050405020304" pitchFamily="18" charset="0"/>
                <a:ea typeface="Arial Unicode MS" panose="020B0604020202020204" pitchFamily="34" charset="-120"/>
                <a:cs typeface="Times New Roman" panose="02020603050405020304" pitchFamily="18" charset="0"/>
              </a:rPr>
              <a:t>平均單價</a:t>
            </a:r>
            <a:r>
              <a:rPr lang="en-US" altLang="zh-TW" sz="1200" dirty="0" smtClean="0">
                <a:latin typeface="Times New Roman" panose="02020603050405020304" pitchFamily="18" charset="0"/>
                <a:ea typeface="Arial Unicode MS" panose="020B0604020202020204" pitchFamily="34" charset="-120"/>
                <a:cs typeface="Times New Roman" panose="02020603050405020304" pitchFamily="18" charset="0"/>
              </a:rPr>
              <a:t>)</a:t>
            </a:r>
            <a:r>
              <a:rPr lang="en-US" altLang="zh-TW" sz="2000" b="1" dirty="0" smtClean="0">
                <a:solidFill>
                  <a:srgbClr val="FF0000"/>
                </a:solidFill>
                <a:latin typeface="Times New Roman" panose="02020603050405020304" pitchFamily="18" charset="0"/>
                <a:ea typeface="Arial Unicode MS" panose="020B0604020202020204" pitchFamily="34" charset="-120"/>
                <a:cs typeface="Times New Roman" panose="02020603050405020304" pitchFamily="18" charset="0"/>
              </a:rPr>
              <a:t> </a:t>
            </a:r>
            <a:endParaRPr lang="zh-TW" altLang="en-US" sz="2000" dirty="0">
              <a:solidFill>
                <a:srgbClr val="FF0000"/>
              </a:solidFill>
              <a:latin typeface="Times New Roman" panose="02020603050405020304" pitchFamily="18" charset="0"/>
              <a:cs typeface="Times New Roman" panose="02020603050405020304" pitchFamily="18" charset="0"/>
            </a:endParaRPr>
          </a:p>
        </p:txBody>
      </p:sp>
      <p:sp>
        <p:nvSpPr>
          <p:cNvPr id="77" name="矩形 76"/>
          <p:cNvSpPr/>
          <p:nvPr/>
        </p:nvSpPr>
        <p:spPr>
          <a:xfrm>
            <a:off x="3231431" y="3501008"/>
            <a:ext cx="966931" cy="400110"/>
          </a:xfrm>
          <a:prstGeom prst="rect">
            <a:avLst/>
          </a:prstGeom>
        </p:spPr>
        <p:txBody>
          <a:bodyPr wrap="none">
            <a:spAutoFit/>
          </a:bodyPr>
          <a:lstStyle/>
          <a:p>
            <a:r>
              <a:rPr lang="en-US" altLang="zh-TW" sz="1200" dirty="0" smtClean="0">
                <a:latin typeface="Times New Roman" panose="02020603050405020304" pitchFamily="18" charset="0"/>
                <a:ea typeface="Arial Unicode MS" panose="020B0604020202020204" pitchFamily="34" charset="-120"/>
                <a:cs typeface="Times New Roman" panose="02020603050405020304" pitchFamily="18" charset="0"/>
              </a:rPr>
              <a:t>(</a:t>
            </a:r>
            <a:r>
              <a:rPr lang="zh-TW" altLang="en-US" sz="1200" dirty="0" smtClean="0">
                <a:latin typeface="Times New Roman" panose="02020603050405020304" pitchFamily="18" charset="0"/>
                <a:ea typeface="Arial Unicode MS" panose="020B0604020202020204" pitchFamily="34" charset="-120"/>
                <a:cs typeface="Times New Roman" panose="02020603050405020304" pitchFamily="18" charset="0"/>
              </a:rPr>
              <a:t>平均單價</a:t>
            </a:r>
            <a:r>
              <a:rPr lang="en-US" altLang="zh-TW" sz="1200" dirty="0" smtClean="0">
                <a:latin typeface="Times New Roman" panose="02020603050405020304" pitchFamily="18" charset="0"/>
                <a:ea typeface="Arial Unicode MS" panose="020B0604020202020204" pitchFamily="34" charset="-120"/>
                <a:cs typeface="Times New Roman" panose="02020603050405020304" pitchFamily="18" charset="0"/>
              </a:rPr>
              <a:t>)</a:t>
            </a:r>
            <a:r>
              <a:rPr lang="en-US" altLang="zh-TW" sz="2000" b="1" dirty="0" smtClean="0">
                <a:solidFill>
                  <a:srgbClr val="FF0000"/>
                </a:solidFill>
                <a:latin typeface="Times New Roman" panose="02020603050405020304" pitchFamily="18" charset="0"/>
                <a:ea typeface="Arial Unicode MS" panose="020B0604020202020204" pitchFamily="34" charset="-120"/>
                <a:cs typeface="Times New Roman" panose="02020603050405020304" pitchFamily="18" charset="0"/>
              </a:rPr>
              <a:t> </a:t>
            </a:r>
            <a:endParaRPr lang="zh-TW" altLang="en-US" sz="2000" dirty="0">
              <a:solidFill>
                <a:srgbClr val="FF0000"/>
              </a:solidFill>
              <a:latin typeface="Times New Roman" panose="02020603050405020304" pitchFamily="18" charset="0"/>
              <a:cs typeface="Times New Roman" panose="02020603050405020304" pitchFamily="18" charset="0"/>
            </a:endParaRPr>
          </a:p>
        </p:txBody>
      </p:sp>
      <p:sp>
        <p:nvSpPr>
          <p:cNvPr id="78" name="矩形 77"/>
          <p:cNvSpPr/>
          <p:nvPr/>
        </p:nvSpPr>
        <p:spPr>
          <a:xfrm>
            <a:off x="3262953" y="2492896"/>
            <a:ext cx="966931" cy="400110"/>
          </a:xfrm>
          <a:prstGeom prst="rect">
            <a:avLst/>
          </a:prstGeom>
        </p:spPr>
        <p:txBody>
          <a:bodyPr wrap="none">
            <a:spAutoFit/>
          </a:bodyPr>
          <a:lstStyle/>
          <a:p>
            <a:r>
              <a:rPr lang="en-US" altLang="zh-TW" sz="1200" dirty="0" smtClean="0">
                <a:latin typeface="Times New Roman" panose="02020603050405020304" pitchFamily="18" charset="0"/>
                <a:ea typeface="Arial Unicode MS" panose="020B0604020202020204" pitchFamily="34" charset="-120"/>
                <a:cs typeface="Times New Roman" panose="02020603050405020304" pitchFamily="18" charset="0"/>
              </a:rPr>
              <a:t>(</a:t>
            </a:r>
            <a:r>
              <a:rPr lang="zh-TW" altLang="en-US" sz="1200" dirty="0" smtClean="0">
                <a:latin typeface="Times New Roman" panose="02020603050405020304" pitchFamily="18" charset="0"/>
                <a:ea typeface="Arial Unicode MS" panose="020B0604020202020204" pitchFamily="34" charset="-120"/>
                <a:cs typeface="Times New Roman" panose="02020603050405020304" pitchFamily="18" charset="0"/>
              </a:rPr>
              <a:t>平均單價</a:t>
            </a:r>
            <a:r>
              <a:rPr lang="en-US" altLang="zh-TW" sz="1200" dirty="0" smtClean="0">
                <a:latin typeface="Times New Roman" panose="02020603050405020304" pitchFamily="18" charset="0"/>
                <a:ea typeface="Arial Unicode MS" panose="020B0604020202020204" pitchFamily="34" charset="-120"/>
                <a:cs typeface="Times New Roman" panose="02020603050405020304" pitchFamily="18" charset="0"/>
              </a:rPr>
              <a:t>)</a:t>
            </a:r>
            <a:r>
              <a:rPr lang="en-US" altLang="zh-TW" sz="2000" b="1" dirty="0" smtClean="0">
                <a:solidFill>
                  <a:srgbClr val="FF0000"/>
                </a:solidFill>
                <a:latin typeface="Times New Roman" panose="02020603050405020304" pitchFamily="18" charset="0"/>
                <a:ea typeface="Arial Unicode MS" panose="020B0604020202020204" pitchFamily="34" charset="-120"/>
                <a:cs typeface="Times New Roman" panose="02020603050405020304" pitchFamily="18" charset="0"/>
              </a:rPr>
              <a:t> </a:t>
            </a:r>
            <a:endParaRPr lang="zh-TW" altLang="en-US" sz="2000" dirty="0">
              <a:solidFill>
                <a:srgbClr val="FF0000"/>
              </a:solidFill>
              <a:latin typeface="Times New Roman" panose="02020603050405020304" pitchFamily="18" charset="0"/>
              <a:cs typeface="Times New Roman" panose="02020603050405020304" pitchFamily="18" charset="0"/>
            </a:endParaRPr>
          </a:p>
        </p:txBody>
      </p:sp>
      <p:sp>
        <p:nvSpPr>
          <p:cNvPr id="31748" name="AutoShape 4" descr="data:image/jpeg;base64,/9j/4AAQSkZJRgABAQAAAQABAAD/2wCEAAkGBwgHBgkIBwgKCgkLDRYPDQwMDRsUFRAWIB0iIiAdHx8kKDQsJCYxJx8fLT0tMTU3Ojo6Iys/RD84QzQ5OjcBCgoKDQwNGg8PGjclHyU3Nzc3Nzc3Nzc3Nzc3Nzc3Nzc3Nzc3Nzc3Nzc3Nzc3Nzc3Nzc3Nzc3Nzc3Nzc3Nzc3N//AABEIAIgAiAMBEQACEQEDEQH/xAAbAAEAAgMBAQAAAAAAAAAAAAAAAwUCBgcEAf/EAD0QAAECBAMEBgoBAwMFAAAAAAECBAADBREGEpMXIVXRBxMWIjGUFTJBUVJTVGGR0uEUI0JxgaEkJZKisf/EABoBAQACAwEAAAAAAAAAAAAAAAABBQIDBAb/xAA0EQABAQYDBwQCAQMFAAAAAAAAAQIDBBETURZTkRIUFSExYeEFUqGiIjJBM8HRI0JicfD/2gAMAwEAAhEDEQA/AO4wAgBACAEAIAQAgBACAEAIAQAgBACAEAIAQAgBACAEAIAQAgBACAEAIAQAgBACANGxb0m0vC1ZVS3rJ5NmplpmZ5QRlsr/AFI90bnbhp4k0MkZVSmPTfREqKTSqmCDYjLL8f8AyjPdHnYnYUHpvoY8aVUx7fVR+0N0edhsKD030QC5pVTsfA5UftDdHnYbCjbfQ7FXoup2G71Uft9jDdHnYbCgdN9DN7Uup7t57qN3/t94bo87DYUDpvoZ8KVUzuJ3JR+0N0edhsKSN+mmiuJvVy6ZUAbE3V1f7RreuWnTG20dELBPYp5Tdyn3PVtapfDXv5RzjlqoWeHYy7OvgbWqXw17+Uc4VUGHYy7OvgbWqXw17+Uc4VUGHYy7OvgbWqXw17+Uc4VUGHYy7OvgbWqXw17+Uc4VUGHYy7OvgbWqXw17+Uc4VUGHYy7OvgbWqXw17+Uc4VUGHYy7OvgbWqXw17+Uc4VUGHYy7OvgssPdITCvVWTTm7J1KmTQohczLYWF/YYll4jSyOSM9JiIR3UeKkpy5L4OWdMc5DfpJTOmS0zZaJEhS5a0hQUm5uCCCN4vFnDJN0qd/wDBwMJNFKt62dY6nVWvsGjBhLYyELnyhMQBe+9RuBcEZjc39UiNiNI5kwqzmP1JAJ/SG7ZMKRT2LKcxZqSbFCTOSkXSdwFu9uIG4Zrw5OEVVWcx+hA3cKxG1pOEGrJjJdyXJT/XDqwZtyc9rAe5Pgbqyb73iVSmqvFXkJS5mE1zMpVNfYPcsKet8p2P+tJl/wBpYsAMxHuKxmJuM9t1ohE2lR4i8hLntHonpm4Cc1Si1VgwfTnchKUzFBCjJSRe+8H/ACCDlO7uX9sR/WRGkXoJbXQNG7jADthU6kzYVKXUGZXJlGYhQsrcSDYm2Q+I3HN7bRKqj9FRFlIL+XQg6P6NLxRi9TNc3+mRMlTJoMqWnu2I3ACwHj7I1xjE3MlU7YOMWCeo8RJ8pHVNkbXi8/RTziporctsTPMtNRsja8Xn6KecKK3GJnmWmo2RteLz9FPOFFbjEzzLTUbI2vF5+innCitxiZ5lpqNkbXi8/RTzhRW4xM8y01GyNrxefop5worcYmeZaajZG14vP0U84UVuMTPMtNRsja8Xn6KecKK3GJnmWmp7aHgOThuuMX0qoTJ6jMVLyKlgDehX3+0ZMOtlZzOH1D1luNc0mmETnM5v0xmQnpJSXiM7fqJHWpuRdFzfwsb2v4Raws6Syv8A4KlnopTVZuuuvXtRwbSXsimyUJmT5QzXCz3VAhJI8Fnw/wASr7xsZ/BER4vMlOXUkeSW2IZrKRgilO5Thu1IdlBUM+QZgRYncSDa+8kJiEmxNXik9OpHlZ1KmUyj0elOZeJEzlJdTklYzBdwr233d29xYXVbdE82VVppfxHOc1Pmdo1pDulVCkuziouUmTNJWVDLYJB7181lLItuNk+MJKrSNIv4jmqz/gzkSGlBNTYY0pTmc+mSEoZqUpdk/wCd75h3cwSO7v3rHviFVW5NO15BefQ+0xuKC/kOcc0t84YuWylyUHNfMruG1yBfKCSDvFk/aJaXbSTteZC8+h4cKVqfRcSLf0lMuWckxKEqBUAgkWG839g8Y0xqqy478iz9LhHcVEI6e9JKb3tOxJ8TTR/mKeo1c9Hh6D76jadiT42mj/MKjVxh6D76jadiT4mmj/MKjVxh6D76jadiT42mj/MKjVxh6D76jadiT42mj/MKjVxh6D76jadiT4mmj/MKjVxh6D76jadiT42mj/MKjVxh6D76jadiT4mmj/MKjVxh6D76lzg7GdXr+JmLOoKkGSCtf9uXY3CFW33+8ZMNtK3JVKv1f0mHhIeo7nOaJ1NP6Y0SJvSSmW7WpEhciQmYtBAKUm4J37t3jFxCzprK/wDY86x0WRRVp02pryoysGPnM2jTpCFOzlsFJJKMqgoXABXbf7VA+wRsYZ2pK8TmTKf7Er2cxpDphOwLUXa3qmqg7Ukd5BSAtYFxv3DeRuISbXuYIitTqpyCJP8AYi/7U1pVIe0B647Srn2mSUgf2yu4TlNrHw3W3jOL2IEPyVpUa/Ufzz6GJXSHNCf1Sqvp5xKHQmCStCbTMpAJO628quQd56sxH5I0jLP6kc+n8E8gsarMq07HNReyqtKkpQ3zJGdZ9cA7txsMtzussfaCzZkjpOQ6fqY0dw1qr9pJxw+cN6dKZks1ZBZCDZCQkAXyggEW3DIfZeDSKyi0k5hUl+pYdErNg7x8W7iTKcMxInZEuEpWDYixPsvGEWiK6/I2MvXjtUadqqL2O6dnMOcHpfl0coq6bqyG3f4zMa1UdnMOcHpfl0coU3VkG/xmY1qo7OYc4PS/Lo5QpurIN/jMxrVR2cw5wel+XRyhTdWQb/GZjWqjs5hzg9L8ujlCm6sg3+MzGtVHZzDnB6X5dHKFN1ZBv8ZmNaqOzmHOD0vy6OUKbqyDf4zMa1UdnMOcHpfl0coU3VkG/wAZmNaqYeiKQxfsJtPp7KRO68pzyZKUqt1a91xEssMIs2UQ1PYqIes7LxtVTuqnGOmOR/VdJSW/WCX10iRLCyCQkm4BsN/jFnCrJ2q9zWx0UrH79xghzUqRQ6pIfMX0lKluJRKglJBF0KBsFb/WHtSkfaM2WUeojTSSVCZbXNSRUyf0fOmb2g1Vs/mvGlp8vKVJlEWKgoXFiBYWO8Aq8Icn00aSUiP26kMuXMoDKm4sp9XlT6m4nLK2isxWkqvlzi97d1R37lWFrwntqrtU5DryPkyUqq055jNzV5MuoodJWGaSpK1AWCsu++W6pYuNwuRBF2VR0icien4kquvx0up1at1Zqxds26RKlFJSJhF1DIm/jlSvcN9wD74j+jJllJzI/XkGbtzj14zptaqjenyGTZXUTZuYBQsEpzKJsVZsu87zmI90FRHKKrKTmP1KWgUp09ry2NNlLdTUJWAEJtmCSATY+Ea46auJysW/pD904ikberJJKbZ2LxLwdz+Bzil2WrHquLQWYg7F4l4O5/A5w2WrDi0FmIOxeJeDufwOcNlqw4tBZiDsXiXg7n8DnDZasOLQWYg7F4l4O5/A5w2WrDi0FmIOxeJeDufwOcNlqw4tBZiDsXiXg7n8DnDZasOLQWYg7F4l4O5/A5w2WrDi0FmIbDgDDtYpWK2Tio0+dIk99OddrXKDaM3aNbXNCn9bj4Z/C7DptFWaf3Nb6Z5K3PSL1ErJ1k1tJQnOoJTc3tcnwi5hVk6Ve/8Ag8swskUrpwXgSdV6DVKexezncpKUTlBB6gHeFG4N+9kOU7u7f2xn/Wk0i9B+3MyaNZvR89aPqswY1KVUGWaVJK0K3K3Eg2J9UqFxuOb7QVUfIqMrKRKrtLyPO0p7rD0ul4xcN2Lpk4nzDKb5pdiR6osBu7wPgLpyHwgrSNzdp1IXn+KHxxTJ9VbvcZSWrKRTJTxKVtQZdkjxKcpFid4FiLnODEo0jP8ApfyTyT8Sd81dY+c1Ks01ixYS2LZK50kTUAXBtckgEjKL3PwERCKjlEZVZzIRdnkp9SJ3SC5p9LpNOZMp7JopJVdCTOCU3BtYWuq/dG4Z7+yH9GatLOY/Ux6M6q2w3jMuajmMuXJmyldTZfe3eG+xG7xjCLaRHO0dMPCPIttHbvr1Ow7UcO/C90Rziqrsnfh2M7ajajh34XuiOcK7Iw7GdtRtRw78L3RHOFdkYdjO2o2o4d+F7ojnCuyMOxnbUbUcO/C90RzhXZGHYztqNqOHfhe6I5wrsjDsZ21G1HDvwvdEc4V2Rh2M7ajajh34XuiOcK7Iw7GdtSem40pOIKuyZMA467rSv+5LsLBCvv8AeMmXrLSyQ5Yv0mIhHdR5KXTqU+LOjntZiVzVE1aYymSerkpSiVm3pSlQUDcWN1f8R1On6u2ZSK5FkU83oR64gzsRzphAygrb3IHu3q8I2b2qf7TLbUym9Ca51uuxM4mWJIzyc1r2v4q+w/ETva+0I2qBfQmuZKEpeJnCpabWQZN0i17bs1t1z+T74je/+I21A6E1JkmSnEs8SjcFAkd03IJ3ZreKR+B7ob2vXZG2vUSuhNckKEnEs+WFesESMt9xG+yvcSP9z74LFz6shW1U+SehIyFFUjEk+USLEy5GU2uD7Fe8A/7CJWLVerI21JG3QqiQ4M5VdmTFEG924339vrRpfvlesbEpHZAx6wj6qjM+Uj2bJJXF16A5xxUFuXWJ2sv5GySVxdegOcKC3GJ2sv5GySVxdegOcKC3GJ2sv5GySVxdegOcKC3GJ2sv5GySVxdegOcKC3GJ2sv5GySVxdegOcKC3GJ2sv5GySVxdegOcKC3GJ2sv5GySVxdegOcKC3GJ2sv5LDD+A0YbrrF8l+qeStUvIZeXxQrf4/aJZdbKzmcPqHrKxrmmrEuc+p4MaYzquHcRumlPS2MpYRNPWyyo3KAPYR8IiHjbaNSZOj0f0qHjHCvHk5osuS9k7dyj2pYh+Ww0VftGFR7dNPJa4dg7ta+BtSxD8thoq/aFR7dNPIw7B3a18DaliH5bDRV+0Kj26aeRh2Du1r4G1LEPy2Gir9oVHt008jDsHdrXwNqWIflsNFX7QqPbpp5GHYO7WvgbUsQ/LYaKv2hUe3TTyMOwd2tfA2pYh+Ww0VftEVHl008jDsHdrXwNqWIflsNFX7QqPLpp5GHYO7WvgbUsQ/LYaKv2hUeXTTyMOwd2tfA2pYh+Ww0VftCo8umnkYdg7ta+BtSxD8thoq/aFR5dNPIw7B3a18DaliH5bDRV+0Kjy6aeRh2Du1r4G1LEPy2Gir9oVHl008jDsHdrXwNqWIflsNFX7QqPLpp5GHYO7WvgbUsQ/LYaKv2hUeXTTyMOwd2tfBcYPxrVsQYkYsnyWok5lr/ALUsg3CFfc++M3bbatSUrPVvSIeEh6ruc5onNTdV0KkVSoP51QYN3E1M1KEqmJuQnq0G3/Jja0wy1zaQo3MZEOGdl02qJ2Uy7I4c4My0hGNJ3Y28TjM1dR2Rw5wZlpCFJ3YcTjM1dR2Rw5wZlpCFJ3YcTjM1dR2Rw5wZlpCFJ3YcTjM1dR2Rw5wZlpCFJ3YcTjM1dR2Rw5wZlpCFJ3YcTjM1dR2Rw5wZlpCFJ3YcTjM1dR2Rw5wZlpCFJ3YcTjM1dR2Rw5wZlpCFJ3YcTjM1dR2Rw5wZlpCFJ3YcTjM1dR2Rw5wZlpCFJ3YcTjM1dR2Rw5wZlpCFJ3YcTjM1dR2Rw5wZlpCFJ3YcTjM1dR2Rw5wZlpCFJ3YcTjM1dR2Rw5wZlpCFJ3YcTjM1dTAUGkU2oMJ9Pp7ZvOM8pK5aADYy17v/AJGTLDCLNENT6MiHzOy8bVU7nPukSmVh7ipxNpjN7OlBEtKlSEKIzZRu3e2xEanrKq10PRehREM7hmketMou0vWVkNa9AYo4bVdJcaqa2LvfID3s/A9AYo4bVdJcKa2G+QHvZ+B6AxRw2q6S4U1sN8gPez8D0BijhtV0lwprYb5Ae9n4HoDFHDarpLhTWw3yA97PwPQGKOG1XSXCmthvkB72fgegMUcNqukuFNbDfID3s/A9AYo4bVdJcKa2G+QHvZ+B6AxRw2q6S4U1sN8gPez8D0BijhtV0lwprYb5Ae9n4HoDFHDarpLhTWw3yA97PwPQGKOG1XSXCmthvkB72fgegMUcNqukuFNbDfID3s/A9AYo4bVdJcKa2G+QHvZ+B6AxRw2q6S4U1sN8gPez8GxYApdaZ4rZTakzfSZPfAVPQoJvkPvjY6YVG5yKf1yIhnkLsumkVZp0kby/xdR6BVXrSpTpiJy5iZiQmUpXdMtA9n3Bja09ZZWSlDCemRMWwrbpJoiy6/8ArkO0rDH1U7y6+UY12e+inTwCO9qaoNpWGPqp3l18oV2e+ijgEd7U1QbSsMfVTvLr5Qrs99FHAI72pqg2lYY+qneXXyhXZ76KOAR3tTVBtKwx9VO8uvlCuz30UcAjvamqDaVhj6qd5dfKFdnvoo4BHe1NUG0rDH1U7y6+UK7PfRRwCO9qaoNpWGPqp3l18oV2e+ijgEd7U1QbSsMfVTvLr5Qrs99FHAI72pqg2lYY+qneXXyhXZ76KOAR3tTVBtKwx9VO8uvlCuz30UcAjvamqDaVhj6qd5dfKFdnvoo4BHe1NUG0rDH1U7y6+UK7PfRRwCO9qaoNpWGPqp3l18oV2e+ijgEd7U1QbSsMfVTvLr5Qrs99FHAI72pqhIyxhRq9VWDOnTpi5wmlZCpSkiwlr9p/1EZMvWWlkhzRXpcTCsVHqcv+ypxlgB5iGuTKhIfSJKFS0pyLQoncIht2rSzRTr9N9Y3FyrvYnNZ9ZfwnZbFJskqHFWumqMKLVzvxOuV9vA2SVDirXTVCi1cnE65X28DZJUOKtdNUKLVxidcr7eBskqHFWumqFFq4xOuV9vA2SVDirXTVCi1cYnXK+3gbJKhxVrpqhRauMTrlfbwNklQ4q101QotXGJ1yvt4GySocVa6aoUWrjE65X28DZJUOKtdNUKLVxidcr7eBskqHFWumqFFq4xOuV9vA2SVDirXTVCi1cYnXK+3gbJKhxVrpqhRauMTrlfbwNklQ4q101QotXGJ1yvt4GySocVa6aoUWrjE65X28DZJUOKtdNUKLVyMTrlfbwXGEej57QK7IqM5/InIlhQKEIUCbpIjJh0qLNVOH1H1rfXNLYlzn1n/Y6LG4oxACAEAIAQAgBACAEAIAQAgBACAEAIAQAgBACAEAIAQAgBACAEAIAQAgBACAEAIAQAgBACAEAIAQAgBACAEAIAQAgBACAP/Z"/>
          <p:cNvSpPr>
            <a:spLocks noChangeAspect="1" noChangeArrowheads="1"/>
          </p:cNvSpPr>
          <p:nvPr/>
        </p:nvSpPr>
        <p:spPr bwMode="auto">
          <a:xfrm>
            <a:off x="63500" y="-136525"/>
            <a:ext cx="1295400" cy="12954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79" name="irc_ilrp_i" descr="https://encrypted-tbn2.gstatic.com/images?q=tbn:ANd9GcSS9LIKHlSDvxaVw-1-onsygXJxF_aJJEl0vpbzZOBBBC_n7_MH">
            <a:hlinkClick r:id="rId17"/>
          </p:cNvPr>
          <p:cNvPicPr/>
          <p:nvPr/>
        </p:nvPicPr>
        <p:blipFill>
          <a:blip r:embed="rId18" cstate="email">
            <a:extLst>
              <a:ext uri="{28A0092B-C50C-407E-A947-70E740481C1C}">
                <a14:useLocalDpi xmlns:a14="http://schemas.microsoft.com/office/drawing/2010/main"/>
              </a:ext>
            </a:extLst>
          </a:blip>
          <a:srcRect/>
          <a:stretch>
            <a:fillRect/>
          </a:stretch>
        </p:blipFill>
        <p:spPr bwMode="auto">
          <a:xfrm>
            <a:off x="2206014" y="3310116"/>
            <a:ext cx="476187" cy="316227"/>
          </a:xfrm>
          <a:prstGeom prst="rect">
            <a:avLst/>
          </a:prstGeom>
          <a:noFill/>
          <a:ln w="9525">
            <a:noFill/>
            <a:miter lim="800000"/>
            <a:headEnd/>
            <a:tailEnd/>
          </a:ln>
        </p:spPr>
      </p:pic>
      <p:pic>
        <p:nvPicPr>
          <p:cNvPr id="83" name="Picture 2"/>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425146" y="3109066"/>
            <a:ext cx="1130664" cy="229561"/>
          </a:xfrm>
          <a:prstGeom prst="rect">
            <a:avLst/>
          </a:prstGeom>
          <a:noFill/>
          <a:ln>
            <a:noFill/>
          </a:ln>
          <a:effectLst>
            <a:glow rad="635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809719" y="3092114"/>
            <a:ext cx="777322" cy="224228"/>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4" descr="https://encrypted-tbn0.gstatic.com/images?q=tbn:ANd9GcQnjsaALih27eD5Q1yOqZExyoY3elMWBT-qOc37pPFLqLzp9zedTw"/>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228084" y="5567823"/>
            <a:ext cx="432048" cy="28803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a:stretch/>
        </p:blipFill>
        <p:spPr bwMode="auto">
          <a:xfrm>
            <a:off x="2181042" y="2477462"/>
            <a:ext cx="462391" cy="328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5"/>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2180531" y="2133000"/>
            <a:ext cx="462902" cy="30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5"/>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2228084" y="3672768"/>
            <a:ext cx="462902" cy="30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96785" y="2990724"/>
            <a:ext cx="463347" cy="27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2"/>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p:blipFill>
        <p:spPr bwMode="auto">
          <a:xfrm>
            <a:off x="4596510" y="1797632"/>
            <a:ext cx="1185987" cy="396000"/>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2"/>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p:blipFill>
        <p:spPr bwMode="auto">
          <a:xfrm>
            <a:off x="6765491" y="2443566"/>
            <a:ext cx="829648" cy="396000"/>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Grafik 2"/>
          <p:cNvPicPr>
            <a:picLocks noChangeAspect="1"/>
          </p:cNvPicPr>
          <p:nvPr/>
        </p:nvPicPr>
        <p:blipFill>
          <a:blip r:embed="rId2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84725" y="2481879"/>
            <a:ext cx="1072737" cy="216000"/>
          </a:xfrm>
          <a:prstGeom prst="rect">
            <a:avLst/>
          </a:prstGeom>
          <a:effectLst>
            <a:glow rad="63500">
              <a:schemeClr val="accent2">
                <a:satMod val="175000"/>
                <a:alpha val="40000"/>
              </a:schemeClr>
            </a:glow>
          </a:effectLst>
        </p:spPr>
      </p:pic>
      <p:pic>
        <p:nvPicPr>
          <p:cNvPr id="93" name="Picture 4" descr="P:\1450\19品牌LOGO+廠房照片\LOGO\JOBS-LOGO.jp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933894" y="2405479"/>
            <a:ext cx="690902" cy="338604"/>
          </a:xfrm>
          <a:prstGeom prst="rect">
            <a:avLst/>
          </a:prstGeom>
          <a:noFill/>
          <a:ln>
            <a:noFill/>
          </a:ln>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2"/>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7727305" y="2543160"/>
            <a:ext cx="1381199" cy="124915"/>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2"/>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8036364" y="1995632"/>
            <a:ext cx="1000132" cy="428628"/>
          </a:xfrm>
          <a:prstGeom prst="rect">
            <a:avLst/>
          </a:prstGeom>
          <a:noFill/>
          <a:ln w="9525">
            <a:noFill/>
            <a:miter lim="800000"/>
            <a:headEnd/>
            <a:tailEnd/>
          </a:ln>
          <a:effectLst/>
        </p:spPr>
      </p:pic>
      <p:pic>
        <p:nvPicPr>
          <p:cNvPr id="96" name="Picture 2"/>
          <p:cNvPicPr>
            <a:picLocks noChangeAspect="1" noChangeArrowheads="1"/>
          </p:cNvPicPr>
          <p:nvPr/>
        </p:nvPicPr>
        <p:blipFill rotWithShape="1">
          <a:blip r:embed="rId30" cstate="email">
            <a:extLst>
              <a:ext uri="{28A0092B-C50C-407E-A947-70E740481C1C}">
                <a14:useLocalDpi xmlns:a14="http://schemas.microsoft.com/office/drawing/2010/main"/>
              </a:ext>
            </a:extLst>
          </a:blip>
          <a:srcRect/>
          <a:stretch/>
        </p:blipFill>
        <p:spPr bwMode="auto">
          <a:xfrm>
            <a:off x="7940676" y="1606076"/>
            <a:ext cx="897179" cy="40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
          <p:cNvPicPr>
            <a:picLocks noChangeAspect="1" noChangeArrowheads="1"/>
          </p:cNvPicPr>
          <p:nvPr/>
        </p:nvPicPr>
        <p:blipFill>
          <a:blip r:embed="rId31" cstate="email">
            <a:clrChange>
              <a:clrFrom>
                <a:srgbClr val="E6E6E6"/>
              </a:clrFrom>
              <a:clrTo>
                <a:srgbClr val="E6E6E6">
                  <a:alpha val="0"/>
                </a:srgbClr>
              </a:clrTo>
            </a:clrChange>
            <a:extLst>
              <a:ext uri="{28A0092B-C50C-407E-A947-70E740481C1C}">
                <a14:useLocalDpi xmlns:a14="http://schemas.microsoft.com/office/drawing/2010/main"/>
              </a:ext>
            </a:extLst>
          </a:blip>
          <a:srcRect/>
          <a:stretch>
            <a:fillRect/>
          </a:stretch>
        </p:blipFill>
        <p:spPr bwMode="auto">
          <a:xfrm>
            <a:off x="6060253" y="2034053"/>
            <a:ext cx="1382553" cy="220620"/>
          </a:xfrm>
          <a:prstGeom prst="rect">
            <a:avLst/>
          </a:prstGeom>
          <a:noFill/>
          <a:ln w="9525">
            <a:noFill/>
            <a:miter lim="800000"/>
            <a:headEnd/>
            <a:tailEnd/>
          </a:ln>
        </p:spPr>
      </p:pic>
      <p:pic>
        <p:nvPicPr>
          <p:cNvPr id="82" name="Picture 2"/>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6732336" y="1810607"/>
            <a:ext cx="864000" cy="12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4"/>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5922679" y="1810607"/>
            <a:ext cx="504000" cy="12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3"/>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6409529" y="1556792"/>
            <a:ext cx="684000" cy="10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7" name="群組 96"/>
          <p:cNvGrpSpPr>
            <a:grpSpLocks noChangeAspect="1"/>
          </p:cNvGrpSpPr>
          <p:nvPr/>
        </p:nvGrpSpPr>
        <p:grpSpPr>
          <a:xfrm>
            <a:off x="7596336" y="5638047"/>
            <a:ext cx="896664" cy="260200"/>
            <a:chOff x="5803726" y="1954724"/>
            <a:chExt cx="1286250" cy="373253"/>
          </a:xfrm>
        </p:grpSpPr>
        <p:pic>
          <p:nvPicPr>
            <p:cNvPr id="98" name="Picture 4" descr="dmc logo"/>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6397718" y="1954724"/>
              <a:ext cx="692258" cy="37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2"/>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5803726" y="1977554"/>
              <a:ext cx="668962" cy="28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0" name="Picture 2"/>
          <p:cNvPicPr>
            <a:picLocks noChangeAspect="1" noChangeArrowheads="1"/>
          </p:cNvPicPr>
          <p:nvPr/>
        </p:nvPicPr>
        <p:blipFill rotWithShape="1">
          <a:blip r:embed="rId37" cstate="email">
            <a:extLst>
              <a:ext uri="{28A0092B-C50C-407E-A947-70E740481C1C}">
                <a14:useLocalDpi xmlns:a14="http://schemas.microsoft.com/office/drawing/2010/main"/>
              </a:ext>
            </a:extLst>
          </a:blip>
          <a:srcRect/>
          <a:stretch/>
        </p:blipFill>
        <p:spPr bwMode="auto">
          <a:xfrm>
            <a:off x="7739508" y="5311709"/>
            <a:ext cx="753492" cy="23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4"/>
          <p:cNvPicPr>
            <a:picLocks noChangeAspect="1" noChangeArrowheads="1"/>
          </p:cNvPicPr>
          <p:nvPr/>
        </p:nvPicPr>
        <p:blipFill rotWithShape="1">
          <a:blip r:embed="rId38" cstate="email">
            <a:extLst>
              <a:ext uri="{28A0092B-C50C-407E-A947-70E740481C1C}">
                <a14:useLocalDpi xmlns:a14="http://schemas.microsoft.com/office/drawing/2010/main"/>
              </a:ext>
            </a:extLst>
          </a:blip>
          <a:srcRect t="22213" r="75683" b="22286"/>
          <a:stretch/>
        </p:blipFill>
        <p:spPr bwMode="auto">
          <a:xfrm>
            <a:off x="7487106" y="2049837"/>
            <a:ext cx="573227" cy="2520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2"/>
          <p:cNvPicPr>
            <a:picLocks noChangeAspect="1" noChangeArrowheads="1"/>
          </p:cNvPicPr>
          <p:nvPr/>
        </p:nvPicPr>
        <p:blipFill rotWithShape="1">
          <a:blip r:embed="rId39" cstate="email">
            <a:extLst>
              <a:ext uri="{28A0092B-C50C-407E-A947-70E740481C1C}">
                <a14:useLocalDpi xmlns:a14="http://schemas.microsoft.com/office/drawing/2010/main"/>
              </a:ext>
            </a:extLst>
          </a:blip>
          <a:srcRect/>
          <a:stretch/>
        </p:blipFill>
        <p:spPr bwMode="auto">
          <a:xfrm>
            <a:off x="5230777" y="3648023"/>
            <a:ext cx="709375" cy="35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 name="文字方塊 102"/>
          <p:cNvSpPr txBox="1"/>
          <p:nvPr/>
        </p:nvSpPr>
        <p:spPr>
          <a:xfrm>
            <a:off x="7408426" y="3717790"/>
            <a:ext cx="1556062" cy="307777"/>
          </a:xfrm>
          <a:prstGeom prst="rect">
            <a:avLst/>
          </a:prstGeom>
          <a:noFill/>
        </p:spPr>
        <p:txBody>
          <a:bodyPr wrap="square" rtlCol="0">
            <a:spAutoFit/>
          </a:bodyPr>
          <a:lstStyle/>
          <a:p>
            <a:pPr algn="ctr"/>
            <a:r>
              <a:rPr lang="zh-TW" altLang="en-US" sz="1400" dirty="0" smtClean="0"/>
              <a:t>友佳齊重</a:t>
            </a:r>
            <a:endParaRPr lang="zh-TW" altLang="en-US" sz="1400" dirty="0"/>
          </a:p>
        </p:txBody>
      </p:sp>
      <p:pic>
        <p:nvPicPr>
          <p:cNvPr id="46" name="Picture 2" descr="C:\Users\1355.FR\AppData\Local\Temp\Rar$DI69.384\VDF Boehringer.jpg"/>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4890357" y="3501008"/>
            <a:ext cx="1252916" cy="108000"/>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0579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924" y="6002338"/>
            <a:ext cx="4334876" cy="884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直線接點 12"/>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7671055" y="66110"/>
            <a:ext cx="1005403" cy="338554"/>
          </a:xfrm>
          <a:prstGeom prst="rect">
            <a:avLst/>
          </a:prstGeom>
          <a:noFill/>
        </p:spPr>
        <p:txBody>
          <a:bodyPr wrap="none" rtlCol="0">
            <a:spAutoFit/>
          </a:bodyPr>
          <a:lstStyle/>
          <a:p>
            <a:pPr algn="r"/>
            <a:r>
              <a:rPr lang="zh-TW" altLang="en-US" sz="1600" b="1" dirty="0" smtClean="0"/>
              <a:t>各大展會</a:t>
            </a:r>
            <a:endParaRPr lang="zh-TW" altLang="en-US" sz="1600" b="1" dirty="0"/>
          </a:p>
        </p:txBody>
      </p:sp>
      <p:graphicFrame>
        <p:nvGraphicFramePr>
          <p:cNvPr id="16" name="表格 15"/>
          <p:cNvGraphicFramePr>
            <a:graphicFrameLocks noGrp="1"/>
          </p:cNvGraphicFramePr>
          <p:nvPr>
            <p:extLst>
              <p:ext uri="{D42A27DB-BD31-4B8C-83A1-F6EECF244321}">
                <p14:modId xmlns:p14="http://schemas.microsoft.com/office/powerpoint/2010/main" val="740052175"/>
              </p:ext>
            </p:extLst>
          </p:nvPr>
        </p:nvGraphicFramePr>
        <p:xfrm>
          <a:off x="1087959" y="476673"/>
          <a:ext cx="7156449" cy="6309452"/>
        </p:xfrm>
        <a:graphic>
          <a:graphicData uri="http://schemas.openxmlformats.org/drawingml/2006/table">
            <a:tbl>
              <a:tblPr firstRow="1" bandRow="1">
                <a:tableStyleId>{5C22544A-7EE6-4342-B048-85BDC9FD1C3A}</a:tableStyleId>
              </a:tblPr>
              <a:tblGrid>
                <a:gridCol w="747759"/>
                <a:gridCol w="1453567"/>
                <a:gridCol w="1100663"/>
                <a:gridCol w="1100663"/>
                <a:gridCol w="1601673"/>
                <a:gridCol w="1152124"/>
              </a:tblGrid>
              <a:tr h="267213">
                <a:tc>
                  <a:txBody>
                    <a:bodyPr/>
                    <a:lstStyle/>
                    <a:p>
                      <a:endParaRPr lang="zh-TW" altLang="en-US" sz="1200" dirty="0"/>
                    </a:p>
                  </a:txBody>
                  <a:tcPr marT="45722" marB="45722"/>
                </a:tc>
                <a:tc>
                  <a:txBody>
                    <a:bodyPr/>
                    <a:lstStyle/>
                    <a:p>
                      <a:pPr algn="ctr"/>
                      <a:r>
                        <a:rPr lang="zh-TW" altLang="en-US" sz="1200" dirty="0" smtClean="0">
                          <a:solidFill>
                            <a:schemeClr val="bg1"/>
                          </a:solidFill>
                        </a:rPr>
                        <a:t>展覽名稱</a:t>
                      </a:r>
                      <a:endParaRPr lang="zh-TW" altLang="en-US" sz="1200" dirty="0">
                        <a:solidFill>
                          <a:schemeClr val="bg1"/>
                        </a:solidFill>
                      </a:endParaRPr>
                    </a:p>
                  </a:txBody>
                  <a:tcPr marT="45722" marB="45722" anchor="ct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zh-TW" altLang="en-US" sz="1200" b="1" i="0" u="none" strike="noStrike" cap="none" normalizeH="0" baseline="0" dirty="0" smtClean="0">
                          <a:ln>
                            <a:noFill/>
                          </a:ln>
                          <a:solidFill>
                            <a:schemeClr val="bg1"/>
                          </a:solidFill>
                          <a:effectLst/>
                          <a:latin typeface="Arial Narrow" pitchFamily="34" charset="0"/>
                          <a:ea typeface="微軟正黑體" pitchFamily="34" charset="-120"/>
                        </a:rPr>
                        <a:t>攤位數</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zh-TW" altLang="en-US" sz="1200" b="1" i="0" u="none" strike="noStrike" cap="none" normalizeH="0" baseline="0" dirty="0" smtClean="0">
                          <a:ln>
                            <a:noFill/>
                          </a:ln>
                          <a:solidFill>
                            <a:schemeClr val="bg1"/>
                          </a:solidFill>
                          <a:effectLst/>
                          <a:latin typeface="Arial Narrow" pitchFamily="34" charset="0"/>
                          <a:ea typeface="微軟正黑體" pitchFamily="34" charset="-120"/>
                        </a:rPr>
                        <a:t>攤位大小 </a:t>
                      </a:r>
                      <a:r>
                        <a:rPr kumimoji="1" lang="en-US" altLang="zh-TW" sz="1100" b="1" i="0" u="none" strike="noStrike" cap="none" normalizeH="0" baseline="0" dirty="0" smtClean="0">
                          <a:ln>
                            <a:noFill/>
                          </a:ln>
                          <a:solidFill>
                            <a:schemeClr val="bg1"/>
                          </a:solidFill>
                          <a:effectLst/>
                          <a:latin typeface="Arial Narrow" pitchFamily="34" charset="0"/>
                          <a:ea typeface="微軟正黑體" pitchFamily="34" charset="-120"/>
                        </a:rPr>
                        <a:t>(m</a:t>
                      </a:r>
                      <a:r>
                        <a:rPr kumimoji="1" lang="en-US" altLang="zh-TW" sz="1100" b="1" i="0" u="none" strike="noStrike" cap="none" normalizeH="0" baseline="30000" dirty="0" smtClean="0">
                          <a:ln>
                            <a:noFill/>
                          </a:ln>
                          <a:solidFill>
                            <a:schemeClr val="bg1"/>
                          </a:solidFill>
                          <a:effectLst/>
                          <a:latin typeface="Arial Narrow" pitchFamily="34" charset="0"/>
                          <a:ea typeface="微軟正黑體" pitchFamily="34" charset="-120"/>
                        </a:rPr>
                        <a:t>2</a:t>
                      </a:r>
                      <a:r>
                        <a:rPr kumimoji="1" lang="en-US" altLang="zh-TW" sz="1100" b="1" i="0" u="none" strike="noStrike" cap="none" normalizeH="0" baseline="0" dirty="0" smtClean="0">
                          <a:ln>
                            <a:noFill/>
                          </a:ln>
                          <a:solidFill>
                            <a:schemeClr val="bg1"/>
                          </a:solidFill>
                          <a:effectLst/>
                          <a:latin typeface="Arial Narrow" pitchFamily="34" charset="0"/>
                          <a:ea typeface="微軟正黑體" pitchFamily="34" charset="-120"/>
                        </a:rPr>
                        <a:t>)</a:t>
                      </a:r>
                    </a:p>
                  </a:txBody>
                  <a:tcPr marT="45722" marB="45722" anchor="ctr" horzOverflow="overflow"/>
                </a:tc>
                <a:tc>
                  <a:txBody>
                    <a:bodyPr/>
                    <a:lstStyle/>
                    <a:p>
                      <a:pPr algn="ctr"/>
                      <a:r>
                        <a:rPr lang="zh-TW" altLang="en-US" sz="1200" dirty="0" smtClean="0">
                          <a:solidFill>
                            <a:schemeClr val="bg1"/>
                          </a:solidFill>
                        </a:rPr>
                        <a:t>攤位排名</a:t>
                      </a:r>
                      <a:endParaRPr lang="zh-TW" altLang="en-US" sz="1200" dirty="0">
                        <a:solidFill>
                          <a:schemeClr val="bg1"/>
                        </a:solidFill>
                      </a:endParaRPr>
                    </a:p>
                  </a:txBody>
                  <a:tcPr marT="45722" marB="45722" anchor="ctr"/>
                </a:tc>
                <a:tc>
                  <a:txBody>
                    <a:bodyPr/>
                    <a:lstStyle/>
                    <a:p>
                      <a:pPr algn="ctr"/>
                      <a:r>
                        <a:rPr lang="zh-TW" altLang="en-US" sz="1200" dirty="0" smtClean="0">
                          <a:solidFill>
                            <a:schemeClr val="bg1"/>
                          </a:solidFill>
                        </a:rPr>
                        <a:t>廣告比例</a:t>
                      </a:r>
                      <a:endParaRPr lang="zh-TW" altLang="en-US" sz="1200" dirty="0">
                        <a:solidFill>
                          <a:schemeClr val="bg1"/>
                        </a:solidFill>
                      </a:endParaRPr>
                    </a:p>
                  </a:txBody>
                  <a:tcPr marT="45722" marB="45722" anchor="ctr"/>
                </a:tc>
              </a:tr>
              <a:tr h="254499">
                <a:tc rowSpan="3">
                  <a:txBody>
                    <a:bodyPr/>
                    <a:lstStyle/>
                    <a:p>
                      <a:r>
                        <a:rPr lang="en-US" altLang="zh-TW" sz="1200" dirty="0" smtClean="0"/>
                        <a:t>2009</a:t>
                      </a:r>
                      <a:endParaRPr lang="zh-TW" altLang="en-US" sz="1200" dirty="0"/>
                    </a:p>
                  </a:txBody>
                  <a:tcPr marT="45722" marB="45722">
                    <a:solidFill>
                      <a:srgbClr val="92D050"/>
                    </a:solidFill>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TIMTOS</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smtClean="0">
                          <a:ln>
                            <a:noFill/>
                          </a:ln>
                          <a:solidFill>
                            <a:schemeClr val="tx1"/>
                          </a:solidFill>
                          <a:effectLst/>
                          <a:latin typeface="Arial" pitchFamily="34" charset="0"/>
                          <a:ea typeface="微軟正黑體" pitchFamily="34" charset="-120"/>
                        </a:rPr>
                        <a:t>96</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864</a:t>
                      </a:r>
                    </a:p>
                  </a:txBody>
                  <a:tcPr marT="45722" marB="45722" anchor="ctr" horzOverflow="overflow"/>
                </a:tc>
                <a:tc>
                  <a:txBody>
                    <a:bodyPr/>
                    <a:lstStyle/>
                    <a:p>
                      <a:r>
                        <a:rPr lang="zh-TW" altLang="en-US" sz="1200" dirty="0" smtClean="0"/>
                        <a:t>第一大展出廠家</a:t>
                      </a:r>
                      <a:endParaRPr lang="zh-TW" altLang="en-US" sz="1200" dirty="0"/>
                    </a:p>
                  </a:txBody>
                  <a:tcPr marT="45722" marB="45722"/>
                </a:tc>
                <a:tc>
                  <a:txBody>
                    <a:bodyPr/>
                    <a:lstStyle/>
                    <a:p>
                      <a:r>
                        <a:rPr lang="en-US" altLang="zh-TW" sz="1200" dirty="0" smtClean="0"/>
                        <a:t>60%</a:t>
                      </a:r>
                      <a:endParaRPr lang="zh-TW" altLang="en-US" sz="1200" dirty="0"/>
                    </a:p>
                  </a:txBody>
                  <a:tcPr marT="45722" marB="45722"/>
                </a:tc>
              </a:tr>
              <a:tr h="254496">
                <a:tc vMerge="1">
                  <a:txBody>
                    <a:bodyPr/>
                    <a:lstStyle/>
                    <a:p>
                      <a:endParaRPr lang="zh-TW" altLang="en-US" sz="1200" dirty="0"/>
                    </a:p>
                  </a:txBody>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北京</a:t>
                      </a: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CIMT</a:t>
                      </a: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展</a:t>
                      </a:r>
                      <a:endPar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endParaRP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66</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597</a:t>
                      </a:r>
                    </a:p>
                  </a:txBody>
                  <a:tcPr marT="45722" marB="45722"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第一大台灣展出廠家</a:t>
                      </a:r>
                    </a:p>
                  </a:txBody>
                  <a:tcPr marT="45722" marB="45722"/>
                </a:tc>
                <a:tc>
                  <a:txBody>
                    <a:bodyPr/>
                    <a:lstStyle/>
                    <a:p>
                      <a:r>
                        <a:rPr lang="en-US" altLang="zh-TW" sz="1200" dirty="0" smtClean="0"/>
                        <a:t>10%</a:t>
                      </a:r>
                      <a:endParaRPr lang="zh-TW" altLang="en-US" sz="1200" dirty="0"/>
                    </a:p>
                  </a:txBody>
                  <a:tcPr marT="45722" marB="45722"/>
                </a:tc>
              </a:tr>
              <a:tr h="254496">
                <a:tc vMerge="1">
                  <a:txBody>
                    <a:bodyPr/>
                    <a:lstStyle/>
                    <a:p>
                      <a:endParaRPr lang="zh-TW" altLang="en-US" sz="1200" dirty="0"/>
                    </a:p>
                  </a:txBody>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EMO</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smtClean="0">
                          <a:ln>
                            <a:noFill/>
                          </a:ln>
                          <a:solidFill>
                            <a:schemeClr val="tx1"/>
                          </a:solidFill>
                          <a:effectLst/>
                          <a:latin typeface="Arial" pitchFamily="34" charset="0"/>
                          <a:ea typeface="微軟正黑體" pitchFamily="34" charset="-120"/>
                        </a:rPr>
                        <a:t>101</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912</a:t>
                      </a:r>
                    </a:p>
                  </a:txBody>
                  <a:tcPr marT="45722" marB="45722"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a:t>
                      </a:r>
                      <a:r>
                        <a:rPr lang="en-US" altLang="zh-TW" sz="1200" dirty="0" smtClean="0"/>
                        <a:t>3</a:t>
                      </a:r>
                      <a:r>
                        <a:rPr lang="zh-TW" altLang="en-US" sz="1200" dirty="0" smtClean="0"/>
                        <a:t>大展出廠家</a:t>
                      </a:r>
                    </a:p>
                  </a:txBody>
                  <a:tcPr marT="45722" marB="45722"/>
                </a:tc>
                <a:tc>
                  <a:txBody>
                    <a:bodyPr/>
                    <a:lstStyle/>
                    <a:p>
                      <a:r>
                        <a:rPr lang="en-US" altLang="zh-TW" sz="1200" dirty="0" smtClean="0"/>
                        <a:t>65%</a:t>
                      </a:r>
                      <a:endParaRPr lang="zh-TW" altLang="en-US" sz="1200" dirty="0"/>
                    </a:p>
                  </a:txBody>
                  <a:tcPr marT="45722" marB="45722"/>
                </a:tc>
              </a:tr>
              <a:tr h="254499">
                <a:tc rowSpan="3">
                  <a:txBody>
                    <a:bodyPr/>
                    <a:lstStyle/>
                    <a:p>
                      <a:r>
                        <a:rPr lang="en-US" altLang="zh-TW" sz="1200" dirty="0" smtClean="0"/>
                        <a:t>2010</a:t>
                      </a:r>
                      <a:endParaRPr lang="zh-TW" altLang="en-US" sz="1200" dirty="0"/>
                    </a:p>
                    <a:p>
                      <a:endParaRPr lang="zh-TW" altLang="en-US" sz="1200" dirty="0"/>
                    </a:p>
                  </a:txBody>
                  <a:tcPr marT="45722" marB="45722">
                    <a:solidFill>
                      <a:schemeClr val="tx2">
                        <a:lumMod val="40000"/>
                        <a:lumOff val="60000"/>
                      </a:schemeClr>
                    </a:solidFill>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北京</a:t>
                      </a: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CIMES</a:t>
                      </a: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展</a:t>
                      </a:r>
                      <a:endPar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endParaRP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108</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975</a:t>
                      </a:r>
                    </a:p>
                  </a:txBody>
                  <a:tcPr marT="45722" marB="45722"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第一大台灣展出廠家</a:t>
                      </a:r>
                    </a:p>
                  </a:txBody>
                  <a:tcPr marT="45722" marB="45722"/>
                </a:tc>
                <a:tc>
                  <a:txBody>
                    <a:bodyPr/>
                    <a:lstStyle/>
                    <a:p>
                      <a:r>
                        <a:rPr lang="en-US" altLang="zh-TW" sz="1200" dirty="0" smtClean="0"/>
                        <a:t>20%</a:t>
                      </a:r>
                      <a:endParaRPr lang="zh-TW" altLang="en-US" sz="1200" dirty="0"/>
                    </a:p>
                  </a:txBody>
                  <a:tcPr marT="45722" marB="45722"/>
                </a:tc>
              </a:tr>
              <a:tr h="254499">
                <a:tc vMerge="1">
                  <a:txBody>
                    <a:bodyPr/>
                    <a:lstStyle/>
                    <a:p>
                      <a:endParaRPr lang="zh-TW" altLang="en-US" sz="1200" dirty="0"/>
                    </a:p>
                  </a:txBody>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IMTS</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72</a:t>
                      </a:r>
                      <a:endPar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endParaRP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defRPr/>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650  </a:t>
                      </a:r>
                      <a:endPar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endParaRPr>
                    </a:p>
                  </a:txBody>
                  <a:tcPr marT="45722" marB="45722"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第一大台灣展出廠家</a:t>
                      </a:r>
                    </a:p>
                  </a:txBody>
                  <a:tcPr marT="45722" marB="45722"/>
                </a:tc>
                <a:tc>
                  <a:txBody>
                    <a:bodyPr/>
                    <a:lstStyle/>
                    <a:p>
                      <a:r>
                        <a:rPr lang="en-US" altLang="zh-TW" sz="1200" dirty="0" smtClean="0"/>
                        <a:t>60%</a:t>
                      </a:r>
                      <a:endParaRPr lang="zh-TW" altLang="en-US" sz="1200" dirty="0"/>
                    </a:p>
                  </a:txBody>
                  <a:tcPr marT="45722" marB="45722"/>
                </a:tc>
              </a:tr>
              <a:tr h="254499">
                <a:tc vMerge="1">
                  <a:txBody>
                    <a:bodyPr/>
                    <a:lstStyle/>
                    <a:p>
                      <a:endParaRPr lang="zh-TW" altLang="en-US" sz="1200" dirty="0"/>
                    </a:p>
                  </a:txBody>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TMTS</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80</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720</a:t>
                      </a:r>
                    </a:p>
                  </a:txBody>
                  <a:tcPr marT="45722" marB="45722"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第一大展出廠家</a:t>
                      </a:r>
                    </a:p>
                  </a:txBody>
                  <a:tcPr marT="45722" marB="45722"/>
                </a:tc>
                <a:tc>
                  <a:txBody>
                    <a:bodyPr/>
                    <a:lstStyle/>
                    <a:p>
                      <a:r>
                        <a:rPr lang="en-US" altLang="zh-TW" sz="1200" dirty="0" smtClean="0"/>
                        <a:t>100%</a:t>
                      </a:r>
                      <a:endParaRPr lang="zh-TW" altLang="en-US" sz="1200" dirty="0"/>
                    </a:p>
                  </a:txBody>
                  <a:tcPr marT="45722" marB="45722"/>
                </a:tc>
              </a:tr>
              <a:tr h="254499">
                <a:tc rowSpan="3">
                  <a:txBody>
                    <a:bodyPr/>
                    <a:lstStyle/>
                    <a:p>
                      <a:r>
                        <a:rPr lang="en-US" altLang="zh-TW" sz="1200" dirty="0" smtClean="0"/>
                        <a:t>2011</a:t>
                      </a:r>
                      <a:endParaRPr lang="zh-TW" altLang="en-US" sz="1200" dirty="0"/>
                    </a:p>
                  </a:txBody>
                  <a:tcPr marT="45722" marB="45722">
                    <a:solidFill>
                      <a:srgbClr val="92D050"/>
                    </a:solidFill>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TIMTOS</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120</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1080</a:t>
                      </a:r>
                    </a:p>
                  </a:txBody>
                  <a:tcPr marT="45722" marB="45722"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第一大展出廠家</a:t>
                      </a:r>
                    </a:p>
                  </a:txBody>
                  <a:tcPr marT="45722" marB="45722"/>
                </a:tc>
                <a:tc>
                  <a:txBody>
                    <a:bodyPr/>
                    <a:lstStyle/>
                    <a:p>
                      <a:r>
                        <a:rPr lang="en-US" altLang="zh-TW" sz="1200" dirty="0" smtClean="0"/>
                        <a:t>80%</a:t>
                      </a:r>
                      <a:endParaRPr lang="zh-TW" altLang="en-US" sz="1200" dirty="0"/>
                    </a:p>
                  </a:txBody>
                  <a:tcPr marT="45722" marB="45722"/>
                </a:tc>
              </a:tr>
              <a:tr h="254499">
                <a:tc vMerge="1">
                  <a:txBody>
                    <a:bodyPr/>
                    <a:lstStyle/>
                    <a:p>
                      <a:endParaRPr lang="zh-TW" altLang="en-US" sz="1200" dirty="0"/>
                    </a:p>
                  </a:txBody>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北京</a:t>
                      </a: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CIMT</a:t>
                      </a: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展</a:t>
                      </a:r>
                      <a:endPar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endParaRP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78</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705</a:t>
                      </a:r>
                    </a:p>
                  </a:txBody>
                  <a:tcPr marT="45722" marB="45722"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第一大台灣展出廠家</a:t>
                      </a:r>
                    </a:p>
                  </a:txBody>
                  <a:tcPr marT="45722" marB="45722"/>
                </a:tc>
                <a:tc>
                  <a:txBody>
                    <a:bodyPr/>
                    <a:lstStyle/>
                    <a:p>
                      <a:r>
                        <a:rPr lang="en-US" altLang="zh-TW" sz="1200" dirty="0" smtClean="0"/>
                        <a:t>10%</a:t>
                      </a:r>
                      <a:endParaRPr lang="zh-TW" altLang="en-US" sz="1200" dirty="0"/>
                    </a:p>
                  </a:txBody>
                  <a:tcPr marT="45722" marB="45722"/>
                </a:tc>
              </a:tr>
              <a:tr h="254499">
                <a:tc vMerge="1">
                  <a:txBody>
                    <a:bodyPr/>
                    <a:lstStyle/>
                    <a:p>
                      <a:endParaRPr lang="zh-TW" altLang="en-US" sz="1200" dirty="0"/>
                    </a:p>
                  </a:txBody>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EMO</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116</a:t>
                      </a:r>
                    </a:p>
                  </a:txBody>
                  <a:tcPr marT="45722" marB="45722" anchor="ctr" horzOverflow="overflow"/>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1044</a:t>
                      </a:r>
                    </a:p>
                  </a:txBody>
                  <a:tcPr marT="45722" marB="45722"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第一大展出台灣廠家</a:t>
                      </a:r>
                    </a:p>
                  </a:txBody>
                  <a:tcPr marT="45722" marB="45722"/>
                </a:tc>
                <a:tc>
                  <a:txBody>
                    <a:bodyPr/>
                    <a:lstStyle/>
                    <a:p>
                      <a:r>
                        <a:rPr lang="en-US" altLang="zh-TW" sz="1200" dirty="0" smtClean="0"/>
                        <a:t>100%</a:t>
                      </a:r>
                      <a:endParaRPr lang="zh-TW" altLang="en-US" sz="1200" dirty="0"/>
                    </a:p>
                  </a:txBody>
                  <a:tcPr marT="45722" marB="45722"/>
                </a:tc>
              </a:tr>
              <a:tr h="254499">
                <a:tc rowSpan="6">
                  <a:txBody>
                    <a:bodyPr/>
                    <a:lstStyle/>
                    <a:p>
                      <a:r>
                        <a:rPr lang="en-US" altLang="zh-TW" sz="1200" dirty="0" smtClean="0"/>
                        <a:t>2012</a:t>
                      </a:r>
                      <a:endParaRPr lang="zh-TW" altLang="en-US" sz="1200" dirty="0"/>
                    </a:p>
                  </a:txBody>
                  <a:tcPr marT="45722" marB="45722">
                    <a:solidFill>
                      <a:schemeClr val="tx2">
                        <a:lumMod val="40000"/>
                        <a:lumOff val="60000"/>
                      </a:schemeClr>
                    </a:solidFill>
                  </a:tcPr>
                </a:tc>
                <a:tc>
                  <a:txBody>
                    <a:bodyPr/>
                    <a:lstStyle/>
                    <a:p>
                      <a:pPr algn="ctr"/>
                      <a:r>
                        <a:rPr lang="zh-TW" altLang="en-US" sz="1100" b="1" dirty="0" smtClean="0"/>
                        <a:t>南京</a:t>
                      </a:r>
                      <a:r>
                        <a:rPr lang="en-US" altLang="zh-TW" sz="1100" b="1" dirty="0" smtClean="0"/>
                        <a:t>CCMT</a:t>
                      </a:r>
                      <a:r>
                        <a:rPr lang="zh-TW" altLang="en-US" sz="1100" b="1" dirty="0" smtClean="0"/>
                        <a:t>展</a:t>
                      </a:r>
                      <a:endParaRPr lang="zh-TW" altLang="en-US" sz="1100" b="1" dirty="0"/>
                    </a:p>
                  </a:txBody>
                  <a:tcPr marT="45722" marB="45722"/>
                </a:tc>
                <a:tc>
                  <a:txBody>
                    <a:bodyPr/>
                    <a:lstStyle/>
                    <a:p>
                      <a:pPr algn="ctr"/>
                      <a:r>
                        <a:rPr lang="en-US" altLang="zh-TW" sz="1100" b="1" dirty="0" smtClean="0"/>
                        <a:t>68</a:t>
                      </a:r>
                      <a:endParaRPr lang="zh-TW" altLang="en-US" sz="1100" b="1" dirty="0"/>
                    </a:p>
                  </a:txBody>
                  <a:tcPr marT="45722" marB="45722"/>
                </a:tc>
                <a:tc>
                  <a:txBody>
                    <a:bodyPr/>
                    <a:lstStyle/>
                    <a:p>
                      <a:pPr algn="ctr"/>
                      <a:r>
                        <a:rPr lang="en-US" altLang="zh-TW" sz="1100" b="1" dirty="0" smtClean="0"/>
                        <a:t>610</a:t>
                      </a:r>
                      <a:endParaRPr lang="zh-TW" altLang="en-US" sz="1100" b="1" dirty="0"/>
                    </a:p>
                  </a:txBody>
                  <a:tcPr marT="45722" marB="45722"/>
                </a:tc>
                <a:tc>
                  <a:txBody>
                    <a:bodyPr/>
                    <a:lstStyle/>
                    <a:p>
                      <a:r>
                        <a:rPr lang="zh-TW" altLang="en-US" sz="1200" dirty="0" smtClean="0"/>
                        <a:t>第一大台灣展出廠家</a:t>
                      </a:r>
                      <a:endParaRPr lang="zh-TW" altLang="en-US" sz="1200" dirty="0"/>
                    </a:p>
                  </a:txBody>
                  <a:tcPr marT="45722" marB="45722"/>
                </a:tc>
                <a:tc>
                  <a:txBody>
                    <a:bodyPr/>
                    <a:lstStyle/>
                    <a:p>
                      <a:r>
                        <a:rPr lang="en-US" altLang="zh-TW" sz="1200" dirty="0" smtClean="0"/>
                        <a:t>10%</a:t>
                      </a:r>
                      <a:endParaRPr lang="zh-TW" altLang="en-US" sz="1200" dirty="0"/>
                    </a:p>
                  </a:txBody>
                  <a:tcPr marT="45722" marB="45722"/>
                </a:tc>
              </a:tr>
              <a:tr h="254496">
                <a:tc vMerge="1">
                  <a:txBody>
                    <a:bodyPr/>
                    <a:lstStyle/>
                    <a:p>
                      <a:endParaRPr lang="zh-TW" altLang="en-US" sz="1200" dirty="0"/>
                    </a:p>
                  </a:txBody>
                  <a:tcPr>
                    <a:solidFill>
                      <a:srgbClr val="92D050"/>
                    </a:solidFill>
                  </a:tcPr>
                </a:tc>
                <a:tc>
                  <a:txBody>
                    <a:bodyPr/>
                    <a:lstStyle/>
                    <a:p>
                      <a:pPr algn="ctr"/>
                      <a:r>
                        <a:rPr lang="zh-TW" altLang="en-US" sz="1100" b="1" dirty="0" smtClean="0"/>
                        <a:t>韓國</a:t>
                      </a:r>
                      <a:r>
                        <a:rPr lang="en-US" altLang="zh-TW" sz="1100" b="1" dirty="0" smtClean="0"/>
                        <a:t>SIMTOS</a:t>
                      </a:r>
                      <a:endParaRPr lang="zh-TW" altLang="en-US" sz="1100" b="1" dirty="0"/>
                    </a:p>
                  </a:txBody>
                  <a:tcPr marT="45722" marB="45722"/>
                </a:tc>
                <a:tc>
                  <a:txBody>
                    <a:bodyPr/>
                    <a:lstStyle/>
                    <a:p>
                      <a:pPr algn="ctr"/>
                      <a:r>
                        <a:rPr lang="en-US" altLang="zh-TW" sz="1100" b="1" dirty="0" smtClean="0"/>
                        <a:t>120</a:t>
                      </a:r>
                      <a:endParaRPr lang="zh-TW" altLang="en-US" sz="1100" b="1" dirty="0"/>
                    </a:p>
                  </a:txBody>
                  <a:tcPr marT="45722" marB="45722"/>
                </a:tc>
                <a:tc>
                  <a:txBody>
                    <a:bodyPr/>
                    <a:lstStyle/>
                    <a:p>
                      <a:pPr algn="ctr"/>
                      <a:r>
                        <a:rPr lang="en-US" altLang="zh-TW" sz="1100" b="1" dirty="0" smtClean="0"/>
                        <a:t>1080</a:t>
                      </a:r>
                      <a:endParaRPr lang="zh-TW" altLang="en-US" sz="1100" b="1" dirty="0"/>
                    </a:p>
                  </a:txBody>
                  <a:tcPr marT="45722" marB="45722"/>
                </a:tc>
                <a:tc>
                  <a:txBody>
                    <a:bodyPr/>
                    <a:lstStyle/>
                    <a:p>
                      <a:r>
                        <a:rPr lang="zh-TW" altLang="en-US" sz="1200" dirty="0" smtClean="0"/>
                        <a:t>第</a:t>
                      </a:r>
                      <a:r>
                        <a:rPr lang="en-US" altLang="zh-TW" sz="1200" dirty="0" smtClean="0"/>
                        <a:t>6</a:t>
                      </a:r>
                      <a:r>
                        <a:rPr lang="zh-TW" altLang="en-US" sz="1200" dirty="0" smtClean="0"/>
                        <a:t>大展出廠家</a:t>
                      </a:r>
                      <a:endParaRPr lang="zh-TW" altLang="en-US" sz="1200" dirty="0"/>
                    </a:p>
                  </a:txBody>
                  <a:tcPr marT="45722" marB="45722"/>
                </a:tc>
                <a:tc>
                  <a:txBody>
                    <a:bodyPr/>
                    <a:lstStyle/>
                    <a:p>
                      <a:r>
                        <a:rPr lang="en-US" altLang="zh-TW" sz="1200" dirty="0" smtClean="0"/>
                        <a:t>30%</a:t>
                      </a:r>
                      <a:endParaRPr lang="zh-TW" altLang="en-US" sz="1200" dirty="0"/>
                    </a:p>
                  </a:txBody>
                  <a:tcPr marT="45722" marB="45722"/>
                </a:tc>
              </a:tr>
              <a:tr h="254499">
                <a:tc vMerge="1">
                  <a:txBody>
                    <a:bodyPr/>
                    <a:lstStyle/>
                    <a:p>
                      <a:endParaRPr lang="zh-TW" altLang="en-US" sz="1200" dirty="0"/>
                    </a:p>
                  </a:txBody>
                  <a:tcPr>
                    <a:solidFill>
                      <a:srgbClr val="92D050"/>
                    </a:solidFill>
                  </a:tcPr>
                </a:tc>
                <a:tc>
                  <a:txBody>
                    <a:bodyPr/>
                    <a:lstStyle/>
                    <a:p>
                      <a:pPr algn="ctr"/>
                      <a:r>
                        <a:rPr lang="zh-TW" altLang="en-US" sz="1100" b="1" dirty="0" smtClean="0"/>
                        <a:t>英國</a:t>
                      </a:r>
                      <a:r>
                        <a:rPr lang="en-US" altLang="zh-TW" sz="1100" b="1" dirty="0" smtClean="0"/>
                        <a:t>MACH</a:t>
                      </a:r>
                      <a:r>
                        <a:rPr lang="zh-TW" altLang="en-US" sz="1100" b="1" dirty="0" smtClean="0"/>
                        <a:t>百年展</a:t>
                      </a:r>
                      <a:endParaRPr lang="zh-TW" altLang="en-US" sz="1100" b="1" dirty="0"/>
                    </a:p>
                  </a:txBody>
                  <a:tcPr marT="45722" marB="45722"/>
                </a:tc>
                <a:tc>
                  <a:txBody>
                    <a:bodyPr/>
                    <a:lstStyle/>
                    <a:p>
                      <a:pPr algn="ctr"/>
                      <a:r>
                        <a:rPr lang="en-US" altLang="zh-TW" sz="1100" b="1" dirty="0" smtClean="0"/>
                        <a:t>40</a:t>
                      </a:r>
                      <a:endParaRPr lang="zh-TW" altLang="en-US" sz="1100" b="1" dirty="0"/>
                    </a:p>
                  </a:txBody>
                  <a:tcPr marT="45722" marB="45722" anchor="ctr"/>
                </a:tc>
                <a:tc>
                  <a:txBody>
                    <a:bodyPr/>
                    <a:lstStyle/>
                    <a:p>
                      <a:pPr algn="ctr"/>
                      <a:r>
                        <a:rPr lang="en-US" altLang="zh-TW" sz="1100" b="1" dirty="0" smtClean="0"/>
                        <a:t>352</a:t>
                      </a:r>
                      <a:endParaRPr lang="zh-TW" altLang="en-US" sz="1100" b="1" dirty="0"/>
                    </a:p>
                  </a:txBody>
                  <a:tcPr marT="45722" marB="4572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a:t>
                      </a:r>
                      <a:r>
                        <a:rPr lang="en-US" altLang="zh-TW" sz="1200" dirty="0" smtClean="0"/>
                        <a:t>7</a:t>
                      </a:r>
                      <a:r>
                        <a:rPr lang="zh-TW" altLang="en-US" sz="1200" dirty="0" smtClean="0"/>
                        <a:t>大展出廠家</a:t>
                      </a:r>
                    </a:p>
                  </a:txBody>
                  <a:tcPr marT="45722" marB="45722"/>
                </a:tc>
                <a:tc>
                  <a:txBody>
                    <a:bodyPr/>
                    <a:lstStyle/>
                    <a:p>
                      <a:r>
                        <a:rPr lang="en-US" altLang="zh-TW" sz="1200" dirty="0" smtClean="0"/>
                        <a:t>-</a:t>
                      </a:r>
                      <a:endParaRPr lang="zh-TW" altLang="en-US" sz="1200" dirty="0"/>
                    </a:p>
                  </a:txBody>
                  <a:tcPr marT="45722" marB="45722"/>
                </a:tc>
              </a:tr>
              <a:tr h="254499">
                <a:tc vMerge="1">
                  <a:txBody>
                    <a:bodyPr/>
                    <a:lstStyle/>
                    <a:p>
                      <a:endParaRPr lang="zh-TW" altLang="en-US" sz="1200" dirty="0"/>
                    </a:p>
                  </a:txBody>
                  <a:tcPr>
                    <a:solidFill>
                      <a:srgbClr val="92D050"/>
                    </a:solidFill>
                  </a:tcPr>
                </a:tc>
                <a:tc>
                  <a:txBody>
                    <a:bodyPr/>
                    <a:lstStyle/>
                    <a:p>
                      <a:pPr algn="ctr"/>
                      <a:r>
                        <a:rPr lang="zh-TW" altLang="en-US" sz="1100" b="1" dirty="0" smtClean="0"/>
                        <a:t>台中工商自動化展</a:t>
                      </a:r>
                      <a:endParaRPr lang="zh-TW" altLang="en-US" sz="1100" b="1" dirty="0"/>
                    </a:p>
                  </a:txBody>
                  <a:tcPr marT="45722" marB="45722"/>
                </a:tc>
                <a:tc>
                  <a:txBody>
                    <a:bodyPr/>
                    <a:lstStyle/>
                    <a:p>
                      <a:pPr algn="ctr"/>
                      <a:r>
                        <a:rPr lang="en-US" altLang="zh-TW" sz="1100" b="1" dirty="0" smtClean="0"/>
                        <a:t>50</a:t>
                      </a:r>
                      <a:endParaRPr lang="zh-TW" altLang="en-US" sz="1100" b="1" dirty="0"/>
                    </a:p>
                  </a:txBody>
                  <a:tcPr marT="45722" marB="45722"/>
                </a:tc>
                <a:tc>
                  <a:txBody>
                    <a:bodyPr/>
                    <a:lstStyle/>
                    <a:p>
                      <a:pPr algn="ctr"/>
                      <a:r>
                        <a:rPr lang="en-US" altLang="zh-TW" sz="1100" b="1" dirty="0" smtClean="0"/>
                        <a:t>450</a:t>
                      </a:r>
                      <a:endParaRPr lang="zh-TW" altLang="en-US" sz="1100" b="1" dirty="0"/>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第一大展出廠家</a:t>
                      </a:r>
                    </a:p>
                  </a:txBody>
                  <a:tcPr marT="45722" marB="45722"/>
                </a:tc>
                <a:tc>
                  <a:txBody>
                    <a:bodyPr/>
                    <a:lstStyle/>
                    <a:p>
                      <a:r>
                        <a:rPr lang="en-US" altLang="zh-TW" sz="1200" dirty="0" smtClean="0"/>
                        <a:t>100%</a:t>
                      </a:r>
                      <a:endParaRPr lang="zh-TW" altLang="en-US" sz="1200" dirty="0"/>
                    </a:p>
                  </a:txBody>
                  <a:tcPr marT="45722" marB="45722"/>
                </a:tc>
              </a:tr>
              <a:tr h="254499">
                <a:tc vMerge="1">
                  <a:txBody>
                    <a:bodyPr/>
                    <a:lstStyle/>
                    <a:p>
                      <a:endParaRPr lang="zh-TW" altLang="en-US" sz="1200" dirty="0"/>
                    </a:p>
                  </a:txBody>
                  <a:tcPr>
                    <a:solidFill>
                      <a:srgbClr val="92D050"/>
                    </a:solidFill>
                  </a:tcPr>
                </a:tc>
                <a:tc>
                  <a:txBody>
                    <a:bodyPr/>
                    <a:lstStyle/>
                    <a:p>
                      <a:pPr algn="ctr"/>
                      <a:r>
                        <a:rPr lang="zh-TW" altLang="en-US" sz="1100" b="1" dirty="0" smtClean="0"/>
                        <a:t>台北</a:t>
                      </a:r>
                      <a:r>
                        <a:rPr lang="en-US" altLang="zh-TW" sz="1100" b="1" dirty="0" smtClean="0"/>
                        <a:t>MT</a:t>
                      </a:r>
                      <a:r>
                        <a:rPr lang="zh-TW" altLang="en-US" sz="1100" b="1" dirty="0" smtClean="0"/>
                        <a:t> </a:t>
                      </a:r>
                      <a:r>
                        <a:rPr lang="en-US" altLang="zh-TW" sz="1100" b="1" dirty="0" smtClean="0"/>
                        <a:t>Duo</a:t>
                      </a:r>
                      <a:r>
                        <a:rPr lang="zh-TW" altLang="en-US" sz="1100" b="1" dirty="0" smtClean="0"/>
                        <a:t>展</a:t>
                      </a:r>
                      <a:endParaRPr lang="zh-TW" altLang="en-US" sz="1100" b="1" dirty="0"/>
                    </a:p>
                  </a:txBody>
                  <a:tcPr marT="45722" marB="45722"/>
                </a:tc>
                <a:tc>
                  <a:txBody>
                    <a:bodyPr/>
                    <a:lstStyle/>
                    <a:p>
                      <a:pPr algn="ctr"/>
                      <a:r>
                        <a:rPr lang="en-US" altLang="zh-TW" sz="1100" b="1" dirty="0" smtClean="0"/>
                        <a:t>50</a:t>
                      </a:r>
                      <a:endParaRPr lang="zh-TW" altLang="en-US" sz="1100" b="1" dirty="0"/>
                    </a:p>
                  </a:txBody>
                  <a:tcPr marT="45722" marB="45722"/>
                </a:tc>
                <a:tc>
                  <a:txBody>
                    <a:bodyPr/>
                    <a:lstStyle/>
                    <a:p>
                      <a:pPr algn="ctr"/>
                      <a:r>
                        <a:rPr lang="en-US" altLang="zh-TW" sz="1100" b="1" dirty="0" smtClean="0"/>
                        <a:t>450</a:t>
                      </a:r>
                      <a:endParaRPr lang="zh-TW" altLang="en-US" sz="1100" b="1" dirty="0"/>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第一大展出廠家</a:t>
                      </a:r>
                    </a:p>
                  </a:txBody>
                  <a:tcPr marT="45722" marB="45722"/>
                </a:tc>
                <a:tc>
                  <a:txBody>
                    <a:bodyPr/>
                    <a:lstStyle/>
                    <a:p>
                      <a:r>
                        <a:rPr lang="en-US" altLang="zh-TW" sz="1200" dirty="0" smtClean="0"/>
                        <a:t>50%</a:t>
                      </a:r>
                      <a:endParaRPr lang="zh-TW" altLang="en-US" sz="1200" dirty="0"/>
                    </a:p>
                  </a:txBody>
                  <a:tcPr marT="45722" marB="45722"/>
                </a:tc>
              </a:tr>
              <a:tr h="254499">
                <a:tc vMerge="1">
                  <a:txBody>
                    <a:bodyPr/>
                    <a:lstStyle/>
                    <a:p>
                      <a:endParaRPr lang="zh-TW" altLang="en-US" sz="1200" dirty="0"/>
                    </a:p>
                  </a:txBody>
                  <a:tcPr>
                    <a:solidFill>
                      <a:srgbClr val="92D050"/>
                    </a:solidFill>
                  </a:tcPr>
                </a:tc>
                <a:tc>
                  <a:txBody>
                    <a:bodyPr/>
                    <a:lstStyle/>
                    <a:p>
                      <a:pPr algn="ctr"/>
                      <a:r>
                        <a:rPr lang="zh-TW" altLang="en-US" sz="1100" b="1" dirty="0" smtClean="0"/>
                        <a:t>北京</a:t>
                      </a:r>
                      <a:r>
                        <a:rPr lang="en-US" altLang="zh-TW" sz="1100" b="1" dirty="0" smtClean="0"/>
                        <a:t>CIMES</a:t>
                      </a:r>
                      <a:r>
                        <a:rPr lang="zh-TW" altLang="en-US" sz="1100" b="1" dirty="0" smtClean="0"/>
                        <a:t>展</a:t>
                      </a:r>
                      <a:endParaRPr lang="zh-TW" altLang="en-US" sz="1100" b="1" dirty="0"/>
                    </a:p>
                  </a:txBody>
                  <a:tcPr marT="45722" marB="45722"/>
                </a:tc>
                <a:tc>
                  <a:txBody>
                    <a:bodyPr/>
                    <a:lstStyle/>
                    <a:p>
                      <a:pPr algn="ctr"/>
                      <a:r>
                        <a:rPr lang="en-US" altLang="zh-TW" sz="1100" b="1" dirty="0" smtClean="0"/>
                        <a:t>67</a:t>
                      </a:r>
                      <a:endParaRPr lang="zh-TW" altLang="en-US" sz="1100" b="1" dirty="0"/>
                    </a:p>
                  </a:txBody>
                  <a:tcPr marT="45722" marB="45722"/>
                </a:tc>
                <a:tc>
                  <a:txBody>
                    <a:bodyPr/>
                    <a:lstStyle/>
                    <a:p>
                      <a:pPr algn="ctr"/>
                      <a:r>
                        <a:rPr lang="en-US" altLang="zh-TW" sz="1100" b="1" dirty="0" smtClean="0"/>
                        <a:t>600</a:t>
                      </a:r>
                      <a:endParaRPr lang="zh-TW" altLang="en-US" sz="1100" b="1" dirty="0"/>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第二大展出廠家</a:t>
                      </a:r>
                    </a:p>
                  </a:txBody>
                  <a:tcPr marT="45722" marB="45722"/>
                </a:tc>
                <a:tc>
                  <a:txBody>
                    <a:bodyPr/>
                    <a:lstStyle/>
                    <a:p>
                      <a:r>
                        <a:rPr lang="en-US" altLang="zh-TW" sz="1200" dirty="0" smtClean="0"/>
                        <a:t>15%</a:t>
                      </a:r>
                      <a:endParaRPr lang="zh-TW" altLang="en-US" sz="1200" dirty="0"/>
                    </a:p>
                  </a:txBody>
                  <a:tcPr marT="45722" marB="45722"/>
                </a:tc>
              </a:tr>
              <a:tr h="254499">
                <a:tc rowSpan="3">
                  <a:txBody>
                    <a:bodyPr/>
                    <a:lstStyle/>
                    <a:p>
                      <a:r>
                        <a:rPr lang="en-US" altLang="zh-TW" sz="1200" dirty="0" smtClean="0"/>
                        <a:t>2013</a:t>
                      </a:r>
                      <a:endParaRPr lang="zh-TW" altLang="en-US" sz="1200" dirty="0"/>
                    </a:p>
                  </a:txBody>
                  <a:tcPr marT="45722" marB="45722">
                    <a:solidFill>
                      <a:srgbClr val="92D050"/>
                    </a:solidFill>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TIMTOS</a:t>
                      </a:r>
                    </a:p>
                  </a:txBody>
                  <a:tcPr marT="45722" marB="45722" anchor="ctr" horzOverflow="overflow"/>
                </a:tc>
                <a:tc>
                  <a:txBody>
                    <a:bodyPr/>
                    <a:lstStyle/>
                    <a:p>
                      <a:pPr algn="ctr"/>
                      <a:r>
                        <a:rPr lang="en-US" altLang="zh-TW" sz="1100" b="1" dirty="0" smtClean="0"/>
                        <a:t>130</a:t>
                      </a:r>
                      <a:endParaRPr lang="zh-TW" altLang="en-US" sz="1100" b="1" dirty="0"/>
                    </a:p>
                  </a:txBody>
                  <a:tcPr marT="45722" marB="45722"/>
                </a:tc>
                <a:tc>
                  <a:txBody>
                    <a:bodyPr/>
                    <a:lstStyle/>
                    <a:p>
                      <a:pPr algn="ctr"/>
                      <a:r>
                        <a:rPr lang="en-US" altLang="zh-TW" sz="1100" b="1" dirty="0" smtClean="0"/>
                        <a:t>1170</a:t>
                      </a:r>
                      <a:endParaRPr lang="zh-TW" altLang="en-US" sz="1100" b="1" dirty="0"/>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第一大展出廠家</a:t>
                      </a:r>
                    </a:p>
                  </a:txBody>
                  <a:tcPr marT="45722" marB="45722"/>
                </a:tc>
                <a:tc>
                  <a:txBody>
                    <a:bodyPr/>
                    <a:lstStyle/>
                    <a:p>
                      <a:r>
                        <a:rPr lang="en-US" altLang="zh-TW" sz="1200" dirty="0" smtClean="0"/>
                        <a:t>60%</a:t>
                      </a:r>
                      <a:endParaRPr lang="zh-TW" altLang="en-US" sz="1200" dirty="0"/>
                    </a:p>
                  </a:txBody>
                  <a:tcPr marT="45722" marB="45722"/>
                </a:tc>
              </a:tr>
              <a:tr h="254499">
                <a:tc vMerge="1">
                  <a:txBody>
                    <a:bodyPr/>
                    <a:lstStyle/>
                    <a:p>
                      <a:endParaRPr lang="zh-TW" altLang="en-US" sz="1200" dirty="0"/>
                    </a:p>
                  </a:txBody>
                  <a:tcPr marT="45722" marB="45722">
                    <a:solidFill>
                      <a:schemeClr val="accent5">
                        <a:lumMod val="90000"/>
                      </a:schemeClr>
                    </a:solidFill>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北京</a:t>
                      </a: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CIMT</a:t>
                      </a: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展</a:t>
                      </a:r>
                      <a:endPar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endParaRPr>
                    </a:p>
                  </a:txBody>
                  <a:tcPr marT="45722" marB="45722" anchor="ctr" horzOverflow="overflow"/>
                </a:tc>
                <a:tc>
                  <a:txBody>
                    <a:bodyPr/>
                    <a:lstStyle/>
                    <a:p>
                      <a:pPr algn="ctr"/>
                      <a:r>
                        <a:rPr lang="en-US" altLang="zh-TW" sz="1100" b="1" dirty="0" smtClean="0"/>
                        <a:t>64</a:t>
                      </a:r>
                      <a:endParaRPr lang="zh-TW" altLang="en-US" sz="1100" b="1" dirty="0"/>
                    </a:p>
                  </a:txBody>
                  <a:tcPr marT="45722" marB="45722"/>
                </a:tc>
                <a:tc>
                  <a:txBody>
                    <a:bodyPr/>
                    <a:lstStyle/>
                    <a:p>
                      <a:pPr algn="ctr"/>
                      <a:r>
                        <a:rPr lang="en-US" altLang="zh-TW" sz="1100" b="1" dirty="0" smtClean="0"/>
                        <a:t>574</a:t>
                      </a:r>
                      <a:endParaRPr lang="zh-TW" altLang="en-US" sz="1100" b="1" dirty="0"/>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第一大台灣展出廠家</a:t>
                      </a:r>
                    </a:p>
                  </a:txBody>
                  <a:tcPr marT="45722" marB="45722"/>
                </a:tc>
                <a:tc>
                  <a:txBody>
                    <a:bodyPr/>
                    <a:lstStyle/>
                    <a:p>
                      <a:r>
                        <a:rPr lang="en-US" altLang="zh-TW" sz="1200" dirty="0" smtClean="0"/>
                        <a:t>10%</a:t>
                      </a:r>
                      <a:endParaRPr lang="zh-TW" altLang="en-US" sz="1200" dirty="0"/>
                    </a:p>
                  </a:txBody>
                  <a:tcPr marT="45722" marB="45722"/>
                </a:tc>
              </a:tr>
              <a:tr h="254499">
                <a:tc vMerge="1">
                  <a:txBody>
                    <a:bodyPr/>
                    <a:lstStyle/>
                    <a:p>
                      <a:endParaRPr lang="zh-TW" altLang="en-US" sz="1200" dirty="0"/>
                    </a:p>
                  </a:txBody>
                  <a:tcPr marT="45722" marB="45722">
                    <a:solidFill>
                      <a:srgbClr val="92D050"/>
                    </a:solidFill>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德國</a:t>
                      </a: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EMO</a:t>
                      </a: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展</a:t>
                      </a:r>
                      <a:endPar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endParaRPr>
                    </a:p>
                  </a:txBody>
                  <a:tcPr marT="45722" marB="45722" anchor="ctr" horzOverflow="overflow"/>
                </a:tc>
                <a:tc>
                  <a:txBody>
                    <a:bodyPr/>
                    <a:lstStyle/>
                    <a:p>
                      <a:pPr algn="ctr"/>
                      <a:r>
                        <a:rPr lang="en-US" altLang="zh-TW" sz="1100" b="1" dirty="0" smtClean="0"/>
                        <a:t>517</a:t>
                      </a:r>
                      <a:endParaRPr lang="zh-TW" altLang="en-US" sz="1100" b="1" dirty="0"/>
                    </a:p>
                  </a:txBody>
                  <a:tcPr marT="45722" marB="45722"/>
                </a:tc>
                <a:tc>
                  <a:txBody>
                    <a:bodyPr/>
                    <a:lstStyle/>
                    <a:p>
                      <a:pPr algn="ctr"/>
                      <a:r>
                        <a:rPr lang="en-US" altLang="zh-TW" sz="1100" b="1" dirty="0" smtClean="0"/>
                        <a:t>4650</a:t>
                      </a:r>
                      <a:endParaRPr lang="zh-TW" altLang="en-US" sz="1100" b="1" dirty="0"/>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srgbClr val="FF0000"/>
                          </a:solidFill>
                        </a:rPr>
                        <a:t>全球 第一大展出廠家</a:t>
                      </a: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70%</a:t>
                      </a:r>
                    </a:p>
                  </a:txBody>
                  <a:tcPr marT="45722" marB="45722"/>
                </a:tc>
              </a:tr>
              <a:tr h="254496">
                <a:tc rowSpan="2">
                  <a:txBody>
                    <a:bodyPr/>
                    <a:lstStyle/>
                    <a:p>
                      <a:pPr marL="0" algn="l" defTabSz="914400" rtl="0" eaLnBrk="1" latinLnBrk="0" hangingPunct="1"/>
                      <a:r>
                        <a:rPr lang="en-US" altLang="zh-TW" sz="1200" kern="1200" dirty="0" smtClean="0">
                          <a:solidFill>
                            <a:schemeClr val="dk1"/>
                          </a:solidFill>
                          <a:latin typeface="+mn-lt"/>
                          <a:ea typeface="+mn-ea"/>
                          <a:cs typeface="+mn-cs"/>
                        </a:rPr>
                        <a:t>2014</a:t>
                      </a:r>
                      <a:endParaRPr lang="zh-TW" altLang="en-US" sz="1200" kern="1200" dirty="0">
                        <a:solidFill>
                          <a:schemeClr val="dk1"/>
                        </a:solidFill>
                        <a:latin typeface="+mn-lt"/>
                        <a:ea typeface="+mn-ea"/>
                        <a:cs typeface="+mn-cs"/>
                      </a:endParaRPr>
                    </a:p>
                  </a:txBody>
                  <a:tcPr marT="45722" marB="45722">
                    <a:solidFill>
                      <a:schemeClr val="tx2">
                        <a:lumMod val="40000"/>
                        <a:lumOff val="60000"/>
                      </a:schemeClr>
                    </a:solidFill>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高雄自動化展</a:t>
                      </a:r>
                      <a:endPar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endParaRPr>
                    </a:p>
                  </a:txBody>
                  <a:tcPr marT="45722" marB="45722" anchor="ctr" horzOverflow="overflow"/>
                </a:tc>
                <a:tc>
                  <a:txBody>
                    <a:bodyPr/>
                    <a:lstStyle/>
                    <a:p>
                      <a:pPr algn="ctr"/>
                      <a:r>
                        <a:rPr lang="en-US" altLang="zh-TW" sz="1100" b="1" dirty="0" smtClean="0"/>
                        <a:t>30</a:t>
                      </a:r>
                      <a:endParaRPr lang="zh-TW" altLang="en-US" sz="1100" b="1" dirty="0"/>
                    </a:p>
                  </a:txBody>
                  <a:tcPr marT="45722" marB="45722"/>
                </a:tc>
                <a:tc>
                  <a:txBody>
                    <a:bodyPr/>
                    <a:lstStyle/>
                    <a:p>
                      <a:pPr algn="ctr"/>
                      <a:r>
                        <a:rPr lang="en-US" altLang="zh-TW" sz="1100" b="1" dirty="0" smtClean="0"/>
                        <a:t>270</a:t>
                      </a:r>
                      <a:endParaRPr lang="zh-TW" altLang="en-US" sz="1100" b="1" dirty="0"/>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第一大展出廠家</a:t>
                      </a: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100%</a:t>
                      </a:r>
                    </a:p>
                  </a:txBody>
                  <a:tcPr marT="45722" marB="45722"/>
                </a:tc>
              </a:tr>
              <a:tr h="254499">
                <a:tc vMerge="1">
                  <a:txBody>
                    <a:bodyPr/>
                    <a:lstStyle/>
                    <a:p>
                      <a:pPr marL="0" algn="l" defTabSz="914400" rtl="0" eaLnBrk="1" latinLnBrk="0" hangingPunct="1"/>
                      <a:endParaRPr lang="zh-TW" altLang="en-US" sz="1200" kern="1200" dirty="0">
                        <a:solidFill>
                          <a:schemeClr val="dk1"/>
                        </a:solidFill>
                        <a:latin typeface="+mn-lt"/>
                        <a:ea typeface="+mn-ea"/>
                        <a:cs typeface="+mn-cs"/>
                      </a:endParaRPr>
                    </a:p>
                  </a:txBody>
                  <a:tcPr marT="45722" marB="45722">
                    <a:solidFill>
                      <a:schemeClr val="tx2">
                        <a:lumMod val="40000"/>
                        <a:lumOff val="60000"/>
                      </a:schemeClr>
                    </a:solidFill>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台中</a:t>
                      </a: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TMTS</a:t>
                      </a:r>
                      <a:r>
                        <a:rPr kumimoji="1" lang="zh-TW" altLang="en-US" sz="1100" b="1" i="0" u="none" strike="noStrike" cap="none" normalizeH="0" baseline="0" dirty="0" smtClean="0">
                          <a:ln>
                            <a:noFill/>
                          </a:ln>
                          <a:solidFill>
                            <a:schemeClr val="tx1"/>
                          </a:solidFill>
                          <a:effectLst/>
                          <a:latin typeface="Arial" pitchFamily="34" charset="0"/>
                          <a:ea typeface="微軟正黑體" pitchFamily="34" charset="-120"/>
                        </a:rPr>
                        <a:t>展</a:t>
                      </a:r>
                      <a:endPar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endParaRPr>
                    </a:p>
                  </a:txBody>
                  <a:tcPr marT="45722" marB="45722" anchor="ctr" horzOverflow="overflow"/>
                </a:tc>
                <a:tc>
                  <a:txBody>
                    <a:bodyPr/>
                    <a:lstStyle/>
                    <a:p>
                      <a:pPr algn="ctr"/>
                      <a:r>
                        <a:rPr lang="en-US" altLang="zh-TW" sz="1100" b="1" dirty="0" smtClean="0"/>
                        <a:t>247</a:t>
                      </a:r>
                      <a:endParaRPr lang="zh-TW" altLang="en-US" sz="1100" b="1" dirty="0"/>
                    </a:p>
                  </a:txBody>
                  <a:tcPr marT="45722" marB="45722"/>
                </a:tc>
                <a:tc>
                  <a:txBody>
                    <a:bodyPr/>
                    <a:lstStyle/>
                    <a:p>
                      <a:pPr algn="ctr"/>
                      <a:r>
                        <a:rPr lang="en-US" altLang="zh-TW" sz="1100" b="1" dirty="0" smtClean="0"/>
                        <a:t>2223</a:t>
                      </a:r>
                      <a:endParaRPr lang="zh-TW" altLang="en-US" sz="1100" b="1" dirty="0"/>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第一大展出廠家</a:t>
                      </a: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60%</a:t>
                      </a:r>
                    </a:p>
                  </a:txBody>
                  <a:tcPr marT="45722" marB="45722"/>
                </a:tc>
              </a:tr>
              <a:tr h="143851">
                <a:tc rowSpan="2">
                  <a:txBody>
                    <a:bodyPr/>
                    <a:lstStyle/>
                    <a:p>
                      <a:pPr marL="0" algn="l" defTabSz="914400" rtl="0" eaLnBrk="1" latinLnBrk="0" hangingPunct="1"/>
                      <a:r>
                        <a:rPr lang="en-US" altLang="zh-TW" sz="1200" kern="1200" dirty="0" smtClean="0">
                          <a:solidFill>
                            <a:schemeClr val="dk1"/>
                          </a:solidFill>
                          <a:latin typeface="+mn-lt"/>
                          <a:ea typeface="+mn-ea"/>
                          <a:cs typeface="+mn-cs"/>
                        </a:rPr>
                        <a:t>2015</a:t>
                      </a:r>
                      <a:endParaRPr lang="zh-TW" altLang="en-US" sz="1200" kern="1200" dirty="0">
                        <a:solidFill>
                          <a:schemeClr val="dk1"/>
                        </a:solidFill>
                        <a:latin typeface="+mn-lt"/>
                        <a:ea typeface="+mn-ea"/>
                        <a:cs typeface="+mn-cs"/>
                      </a:endParaRPr>
                    </a:p>
                  </a:txBody>
                  <a:tcPr marT="45722" marB="45722">
                    <a:solidFill>
                      <a:srgbClr val="92D050"/>
                    </a:solidFill>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TIMTOS</a:t>
                      </a:r>
                    </a:p>
                  </a:txBody>
                  <a:tcPr marT="45722" marB="45722" anchor="ctr" horzOverflow="overflow"/>
                </a:tc>
                <a:tc>
                  <a:txBody>
                    <a:bodyPr/>
                    <a:lstStyle/>
                    <a:p>
                      <a:pPr algn="ctr"/>
                      <a:r>
                        <a:rPr lang="en-US" altLang="zh-TW" sz="1100" b="1" dirty="0" smtClean="0"/>
                        <a:t>130</a:t>
                      </a:r>
                      <a:endParaRPr lang="zh-TW" altLang="en-US" sz="1100" b="1" dirty="0"/>
                    </a:p>
                  </a:txBody>
                  <a:tcPr marT="45722" marB="45722"/>
                </a:tc>
                <a:tc>
                  <a:txBody>
                    <a:bodyPr/>
                    <a:lstStyle/>
                    <a:p>
                      <a:pPr algn="ctr"/>
                      <a:r>
                        <a:rPr lang="en-US" altLang="zh-TW" sz="1100" b="1" dirty="0" smtClean="0"/>
                        <a:t>1170</a:t>
                      </a:r>
                      <a:endParaRPr lang="zh-TW" altLang="en-US" sz="1100" b="1" dirty="0"/>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第一大展出廠家</a:t>
                      </a: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a:t>
                      </a:r>
                    </a:p>
                  </a:txBody>
                  <a:tcPr marT="45722" marB="45722"/>
                </a:tc>
              </a:tr>
              <a:tr h="254499">
                <a:tc vMerge="1">
                  <a:txBody>
                    <a:bodyPr/>
                    <a:lstStyle/>
                    <a:p>
                      <a:pPr marL="0" algn="l" defTabSz="914400" rtl="0" eaLnBrk="1" latinLnBrk="0" hangingPunct="1"/>
                      <a:endParaRPr lang="zh-TW" altLang="en-US" sz="1200" kern="1200" dirty="0">
                        <a:solidFill>
                          <a:schemeClr val="dk1"/>
                        </a:solidFill>
                        <a:latin typeface="+mn-lt"/>
                        <a:ea typeface="+mn-ea"/>
                        <a:cs typeface="+mn-cs"/>
                      </a:endParaRPr>
                    </a:p>
                  </a:txBody>
                  <a:tcPr marT="45722" marB="45722">
                    <a:solidFill>
                      <a:srgbClr val="92D050"/>
                    </a:solidFill>
                  </a:tcPr>
                </a:tc>
                <a:tc>
                  <a:txBody>
                    <a:bodyPr/>
                    <a:lstStyle/>
                    <a:p>
                      <a:pPr marL="0" marR="0" lvl="0" indent="0" algn="ctr" defTabSz="844550" rtl="0" eaLnBrk="0" fontAlgn="base" latinLnBrk="0" hangingPunct="0">
                        <a:lnSpc>
                          <a:spcPct val="90000"/>
                        </a:lnSpc>
                        <a:spcBef>
                          <a:spcPct val="30000"/>
                        </a:spcBef>
                        <a:spcAft>
                          <a:spcPct val="0"/>
                        </a:spcAft>
                        <a:buClrTx/>
                        <a:buSzPct val="100000"/>
                        <a:buFontTx/>
                        <a:buNone/>
                        <a:tabLst/>
                      </a:pPr>
                      <a:r>
                        <a:rPr kumimoji="1" lang="en-US" altLang="zh-TW" sz="1100" b="1" i="0" u="none" strike="noStrike" cap="none" normalizeH="0" baseline="0" dirty="0" smtClean="0">
                          <a:ln>
                            <a:noFill/>
                          </a:ln>
                          <a:solidFill>
                            <a:schemeClr val="tx1"/>
                          </a:solidFill>
                          <a:effectLst/>
                          <a:latin typeface="Arial" pitchFamily="34" charset="0"/>
                          <a:ea typeface="微軟正黑體" pitchFamily="34" charset="-120"/>
                        </a:rPr>
                        <a:t>EMO</a:t>
                      </a:r>
                    </a:p>
                  </a:txBody>
                  <a:tcPr marT="45722" marB="45722" anchor="ctr" horzOverflow="overflow"/>
                </a:tc>
                <a:tc>
                  <a:txBody>
                    <a:bodyPr/>
                    <a:lstStyle/>
                    <a:p>
                      <a:pPr algn="ctr"/>
                      <a:r>
                        <a:rPr lang="en-US" altLang="zh-TW" sz="1200" b="1" dirty="0" smtClean="0"/>
                        <a:t>450</a:t>
                      </a:r>
                      <a:endParaRPr lang="zh-TW" altLang="en-US" sz="1200" b="1" dirty="0"/>
                    </a:p>
                  </a:txBody>
                  <a:tcPr marT="45722" marB="45722"/>
                </a:tc>
                <a:tc>
                  <a:txBody>
                    <a:bodyPr/>
                    <a:lstStyle/>
                    <a:p>
                      <a:pPr algn="ctr"/>
                      <a:r>
                        <a:rPr lang="en-US" altLang="zh-TW" sz="1200" b="1" dirty="0" smtClean="0"/>
                        <a:t>4048</a:t>
                      </a:r>
                      <a:endParaRPr lang="zh-TW" altLang="en-US" sz="1200" b="1" dirty="0"/>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srgbClr val="FF0000"/>
                          </a:solidFill>
                        </a:rPr>
                        <a:t>全球 第一大展出廠家</a:t>
                      </a: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a:t>
                      </a:r>
                    </a:p>
                  </a:txBody>
                  <a:tcPr marT="45722" marB="45722"/>
                </a:tc>
              </a:tr>
            </a:tbl>
          </a:graphicData>
        </a:graphic>
      </p:graphicFrame>
      <p:sp>
        <p:nvSpPr>
          <p:cNvPr id="14" name="文字方塊 13"/>
          <p:cNvSpPr txBox="1"/>
          <p:nvPr/>
        </p:nvSpPr>
        <p:spPr>
          <a:xfrm>
            <a:off x="35496" y="35913"/>
            <a:ext cx="1826141" cy="584775"/>
          </a:xfrm>
          <a:prstGeom prst="rect">
            <a:avLst/>
          </a:prstGeom>
          <a:noFill/>
        </p:spPr>
        <p:txBody>
          <a:bodyPr wrap="none" rtlCol="0">
            <a:spAutoFit/>
          </a:bodyPr>
          <a:lstStyle/>
          <a:p>
            <a:r>
              <a:rPr lang="zh-TW" altLang="en-US" sz="3200" b="1" dirty="0" smtClean="0">
                <a:ea typeface="微軟正黑體" pitchFamily="34" charset="-120"/>
              </a:rPr>
              <a:t>品牌行銷</a:t>
            </a:r>
            <a:endParaRPr lang="en-US" altLang="zh-TW" sz="3200" b="1" dirty="0" smtClean="0">
              <a:ea typeface="微軟正黑體" pitchFamily="34" charset="-120"/>
            </a:endParaRPr>
          </a:p>
        </p:txBody>
      </p:sp>
    </p:spTree>
    <p:extLst>
      <p:ext uri="{BB962C8B-B14F-4D97-AF65-F5344CB8AC3E}">
        <p14:creationId xmlns:p14="http://schemas.microsoft.com/office/powerpoint/2010/main" val="3608257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400050" y="44624"/>
            <a:ext cx="4153701"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優勢品牌推動</a:t>
            </a:r>
            <a:endParaRPr lang="en-US" altLang="zh-TW" sz="2800" b="1" dirty="0">
              <a:latin typeface="微軟正黑體" pitchFamily="34" charset="-120"/>
              <a:ea typeface="微軟正黑體" pitchFamily="34" charset="-120"/>
            </a:endParaRPr>
          </a:p>
        </p:txBody>
      </p:sp>
      <p:sp>
        <p:nvSpPr>
          <p:cNvPr id="14" name="矩形 13"/>
          <p:cNvSpPr/>
          <p:nvPr/>
        </p:nvSpPr>
        <p:spPr>
          <a:xfrm>
            <a:off x="288032" y="777478"/>
            <a:ext cx="8604448" cy="923330"/>
          </a:xfrm>
          <a:prstGeom prst="rect">
            <a:avLst/>
          </a:prstGeom>
        </p:spPr>
        <p:txBody>
          <a:bodyPr wrap="square">
            <a:spAutoFit/>
          </a:bodyPr>
          <a:lstStyle/>
          <a:p>
            <a:pPr>
              <a:lnSpc>
                <a:spcPct val="150000"/>
              </a:lnSpc>
            </a:pPr>
            <a:r>
              <a:rPr lang="zh-TW" altLang="en-US" dirty="0"/>
              <a:t>友嘉</a:t>
            </a:r>
            <a:r>
              <a:rPr lang="zh-TW" altLang="en-US" dirty="0" smtClean="0"/>
              <a:t>集團於國際主要機械展會中，如台北</a:t>
            </a:r>
            <a:r>
              <a:rPr lang="en-US" altLang="zh-TW" dirty="0" smtClean="0"/>
              <a:t>TIMTOS</a:t>
            </a:r>
            <a:r>
              <a:rPr lang="zh-TW" altLang="en-US" dirty="0" smtClean="0"/>
              <a:t>，北京</a:t>
            </a:r>
            <a:r>
              <a:rPr lang="en-US" altLang="zh-TW" dirty="0" smtClean="0"/>
              <a:t>CIMT</a:t>
            </a:r>
            <a:r>
              <a:rPr lang="zh-TW" altLang="en-US" dirty="0" smtClean="0"/>
              <a:t>，美國</a:t>
            </a:r>
            <a:r>
              <a:rPr lang="en-US" altLang="zh-TW" dirty="0" smtClean="0"/>
              <a:t>IMTS</a:t>
            </a:r>
            <a:r>
              <a:rPr lang="zh-TW" altLang="en-US" dirty="0" smtClean="0"/>
              <a:t>，德國</a:t>
            </a:r>
            <a:r>
              <a:rPr lang="en-US" altLang="zh-TW" dirty="0" smtClean="0"/>
              <a:t>EMO</a:t>
            </a:r>
          </a:p>
          <a:p>
            <a:pPr>
              <a:lnSpc>
                <a:spcPct val="150000"/>
              </a:lnSpc>
            </a:pPr>
            <a:r>
              <a:rPr lang="zh-TW" altLang="en-US" dirty="0" smtClean="0"/>
              <a:t>以偌大攤位、高比例廣告贊助曝光，推升品牌，強化</a:t>
            </a:r>
            <a:r>
              <a:rPr lang="en-US" altLang="zh-TW" b="1" dirty="0" smtClean="0">
                <a:solidFill>
                  <a:srgbClr val="FF0000"/>
                </a:solidFill>
              </a:rPr>
              <a:t>”Made In </a:t>
            </a:r>
            <a:r>
              <a:rPr lang="zh-TW" altLang="en-US" b="1" dirty="0" smtClean="0">
                <a:solidFill>
                  <a:srgbClr val="FF0000"/>
                </a:solidFill>
              </a:rPr>
              <a:t> </a:t>
            </a:r>
            <a:r>
              <a:rPr lang="en-US" altLang="zh-TW" b="1" dirty="0" smtClean="0">
                <a:solidFill>
                  <a:srgbClr val="FF0000"/>
                </a:solidFill>
              </a:rPr>
              <a:t>Taiwan”</a:t>
            </a:r>
            <a:r>
              <a:rPr lang="zh-TW" altLang="en-US" dirty="0" smtClean="0"/>
              <a:t>國際形象。</a:t>
            </a:r>
            <a:endParaRPr lang="en-US" altLang="zh-TW" dirty="0" smtClean="0"/>
          </a:p>
        </p:txBody>
      </p:sp>
      <p:graphicFrame>
        <p:nvGraphicFramePr>
          <p:cNvPr id="16" name="表格 15"/>
          <p:cNvGraphicFramePr>
            <a:graphicFrameLocks noGrp="1"/>
          </p:cNvGraphicFramePr>
          <p:nvPr>
            <p:extLst>
              <p:ext uri="{D42A27DB-BD31-4B8C-83A1-F6EECF244321}">
                <p14:modId xmlns:p14="http://schemas.microsoft.com/office/powerpoint/2010/main" val="3986577978"/>
              </p:ext>
            </p:extLst>
          </p:nvPr>
        </p:nvGraphicFramePr>
        <p:xfrm>
          <a:off x="611560" y="1844824"/>
          <a:ext cx="7632848" cy="1493520"/>
        </p:xfrm>
        <a:graphic>
          <a:graphicData uri="http://schemas.openxmlformats.org/drawingml/2006/table">
            <a:tbl>
              <a:tblPr firstRow="1" bandRow="1">
                <a:tableStyleId>{5940675A-B579-460E-94D1-54222C63F5DA}</a:tableStyleId>
              </a:tblPr>
              <a:tblGrid>
                <a:gridCol w="7632848"/>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b="1" dirty="0" smtClean="0"/>
                        <a:t>2009</a:t>
                      </a:r>
                      <a:r>
                        <a:rPr lang="zh-TW" altLang="en-US" sz="3200" b="1" dirty="0" smtClean="0"/>
                        <a:t> 米蘭 </a:t>
                      </a:r>
                      <a:r>
                        <a:rPr lang="en-US" altLang="zh-TW" sz="3200" b="1" dirty="0" smtClean="0"/>
                        <a:t>EMO</a:t>
                      </a:r>
                      <a:r>
                        <a:rPr lang="zh-TW" altLang="en-US" sz="3200" b="1" dirty="0" smtClean="0"/>
                        <a:t> 展</a:t>
                      </a:r>
                      <a:endParaRPr lang="zh-TW" altLang="en-US" sz="2000" b="1" dirty="0" smtClean="0"/>
                    </a:p>
                  </a:txBody>
                  <a:tcPr>
                    <a:solidFill>
                      <a:schemeClr val="accent3">
                        <a:lumMod val="60000"/>
                        <a:lumOff val="40000"/>
                      </a:schemeClr>
                    </a:solidFill>
                  </a:tcPr>
                </a:tc>
              </a:tr>
              <a:tr h="370840">
                <a:tc>
                  <a:txBody>
                    <a:bodyPr/>
                    <a:lstStyle/>
                    <a:p>
                      <a:pPr fontAlgn="b"/>
                      <a:r>
                        <a:rPr lang="zh-TW" altLang="en-US" dirty="0" smtClean="0">
                          <a:solidFill>
                            <a:srgbClr val="000000"/>
                          </a:solidFill>
                          <a:latin typeface="微軟正黑體" pitchFamily="34" charset="-120"/>
                          <a:ea typeface="微軟正黑體" pitchFamily="34" charset="-120"/>
                        </a:rPr>
                        <a:t>展位面積台灣唯一進入前</a:t>
                      </a:r>
                      <a:r>
                        <a:rPr lang="en-US" altLang="zh-TW" dirty="0" smtClean="0">
                          <a:solidFill>
                            <a:srgbClr val="000000"/>
                          </a:solidFill>
                          <a:latin typeface="微軟正黑體" pitchFamily="34" charset="-120"/>
                          <a:ea typeface="微軟正黑體" pitchFamily="34" charset="-120"/>
                        </a:rPr>
                        <a:t>30</a:t>
                      </a:r>
                      <a:r>
                        <a:rPr lang="zh-TW" altLang="en-US" dirty="0" smtClean="0">
                          <a:solidFill>
                            <a:srgbClr val="000000"/>
                          </a:solidFill>
                          <a:latin typeface="微軟正黑體" pitchFamily="34" charset="-120"/>
                          <a:ea typeface="微軟正黑體" pitchFamily="34" charset="-120"/>
                        </a:rPr>
                        <a:t>大、排名第三大展商</a:t>
                      </a:r>
                      <a:endParaRPr lang="en-US" altLang="zh-TW" dirty="0" smtClean="0">
                        <a:solidFill>
                          <a:srgbClr val="000000"/>
                        </a:solidFill>
                        <a:latin typeface="微軟正黑體" pitchFamily="34" charset="-120"/>
                        <a:ea typeface="微軟正黑體" pitchFamily="34" charset="-120"/>
                      </a:endParaRPr>
                    </a:p>
                    <a:p>
                      <a:pPr fontAlgn="b"/>
                      <a:r>
                        <a:rPr lang="en-US" altLang="zh-TW" dirty="0" smtClean="0">
                          <a:solidFill>
                            <a:srgbClr val="000000"/>
                          </a:solidFill>
                          <a:latin typeface="微軟正黑體" pitchFamily="34" charset="-120"/>
                          <a:ea typeface="微軟正黑體" pitchFamily="34" charset="-120"/>
                        </a:rPr>
                        <a:t>FFG</a:t>
                      </a:r>
                      <a:r>
                        <a:rPr lang="zh-TW" altLang="en-US" dirty="0" smtClean="0">
                          <a:solidFill>
                            <a:srgbClr val="000000"/>
                          </a:solidFill>
                          <a:latin typeface="微軟正黑體" pitchFamily="34" charset="-120"/>
                          <a:ea typeface="微軟正黑體" pitchFamily="34" charset="-120"/>
                        </a:rPr>
                        <a:t>廣告總面積為 外貿協會</a:t>
                      </a:r>
                      <a:r>
                        <a:rPr lang="en-US" altLang="zh-TW" dirty="0" smtClean="0">
                          <a:solidFill>
                            <a:srgbClr val="000000"/>
                          </a:solidFill>
                          <a:latin typeface="微軟正黑體" pitchFamily="34" charset="-120"/>
                          <a:ea typeface="微軟正黑體" pitchFamily="34" charset="-120"/>
                        </a:rPr>
                        <a:t>+CMD+</a:t>
                      </a:r>
                      <a:r>
                        <a:rPr lang="zh-TW" altLang="en-US" dirty="0" smtClean="0">
                          <a:solidFill>
                            <a:srgbClr val="000000"/>
                          </a:solidFill>
                          <a:latin typeface="微軟正黑體" pitchFamily="34" charset="-120"/>
                          <a:ea typeface="微軟正黑體" pitchFamily="34" charset="-120"/>
                        </a:rPr>
                        <a:t>台灣</a:t>
                      </a:r>
                      <a:r>
                        <a:rPr lang="en-US" altLang="zh-TW" dirty="0" smtClean="0">
                          <a:solidFill>
                            <a:srgbClr val="000000"/>
                          </a:solidFill>
                          <a:latin typeface="微軟正黑體" pitchFamily="34" charset="-120"/>
                          <a:ea typeface="微軟正黑體" pitchFamily="34" charset="-120"/>
                        </a:rPr>
                        <a:t>8</a:t>
                      </a:r>
                      <a:r>
                        <a:rPr lang="zh-TW" altLang="en-US" dirty="0" smtClean="0">
                          <a:solidFill>
                            <a:srgbClr val="000000"/>
                          </a:solidFill>
                          <a:latin typeface="微軟正黑體" pitchFamily="34" charset="-120"/>
                          <a:ea typeface="微軟正黑體" pitchFamily="34" charset="-120"/>
                        </a:rPr>
                        <a:t>家</a:t>
                      </a:r>
                      <a:r>
                        <a:rPr lang="en-US" altLang="zh-TW" dirty="0" smtClean="0">
                          <a:solidFill>
                            <a:srgbClr val="000000"/>
                          </a:solidFill>
                          <a:latin typeface="微軟正黑體" pitchFamily="34" charset="-120"/>
                          <a:ea typeface="微軟正黑體" pitchFamily="34" charset="-120"/>
                        </a:rPr>
                        <a:t>(</a:t>
                      </a:r>
                      <a:r>
                        <a:rPr lang="zh-TW" altLang="en-US" dirty="0" smtClean="0">
                          <a:solidFill>
                            <a:srgbClr val="000000"/>
                          </a:solidFill>
                          <a:latin typeface="微軟正黑體" pitchFamily="34" charset="-120"/>
                          <a:ea typeface="微軟正黑體" pitchFamily="34" charset="-120"/>
                        </a:rPr>
                        <a:t>東台、中精機、亞崴、程泰，永進，慶鴻等</a:t>
                      </a:r>
                      <a:r>
                        <a:rPr lang="en-US" altLang="zh-TW" dirty="0" smtClean="0">
                          <a:solidFill>
                            <a:srgbClr val="000000"/>
                          </a:solidFill>
                          <a:latin typeface="微軟正黑體" pitchFamily="34" charset="-120"/>
                          <a:ea typeface="微軟正黑體" pitchFamily="34" charset="-120"/>
                        </a:rPr>
                        <a:t>)</a:t>
                      </a:r>
                      <a:r>
                        <a:rPr lang="zh-TW" altLang="en-US" dirty="0" smtClean="0">
                          <a:solidFill>
                            <a:srgbClr val="000000"/>
                          </a:solidFill>
                          <a:latin typeface="微軟正黑體" pitchFamily="34" charset="-120"/>
                          <a:ea typeface="微軟正黑體" pitchFamily="34" charset="-120"/>
                        </a:rPr>
                        <a:t>總和之</a:t>
                      </a:r>
                      <a:r>
                        <a:rPr lang="en-US" altLang="zh-TW" b="1" dirty="0" smtClean="0">
                          <a:solidFill>
                            <a:srgbClr val="FF0000"/>
                          </a:solidFill>
                          <a:latin typeface="微軟正黑體" pitchFamily="34" charset="-120"/>
                          <a:ea typeface="微軟正黑體" pitchFamily="34" charset="-120"/>
                        </a:rPr>
                        <a:t>56</a:t>
                      </a:r>
                      <a:r>
                        <a:rPr lang="zh-TW" altLang="en-US" b="1" dirty="0" smtClean="0">
                          <a:solidFill>
                            <a:srgbClr val="FF0000"/>
                          </a:solidFill>
                          <a:latin typeface="微軟正黑體" pitchFamily="34" charset="-120"/>
                          <a:ea typeface="微軟正黑體" pitchFamily="34" charset="-120"/>
                        </a:rPr>
                        <a:t>倍</a:t>
                      </a:r>
                      <a:endParaRPr lang="en-US" altLang="zh-TW" b="1" dirty="0">
                        <a:solidFill>
                          <a:srgbClr val="FF0000"/>
                        </a:solidFill>
                        <a:latin typeface="微軟正黑體" pitchFamily="34" charset="-120"/>
                        <a:ea typeface="微軟正黑體" pitchFamily="34" charset="-120"/>
                      </a:endParaRPr>
                    </a:p>
                  </a:txBody>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3835128723"/>
              </p:ext>
            </p:extLst>
          </p:nvPr>
        </p:nvGraphicFramePr>
        <p:xfrm>
          <a:off x="589542" y="5373216"/>
          <a:ext cx="7694991" cy="949960"/>
        </p:xfrm>
        <a:graphic>
          <a:graphicData uri="http://schemas.openxmlformats.org/drawingml/2006/table">
            <a:tbl>
              <a:tblPr firstRow="1" bandRow="1">
                <a:tableStyleId>{5940675A-B579-460E-94D1-54222C63F5DA}</a:tableStyleId>
              </a:tblPr>
              <a:tblGrid>
                <a:gridCol w="7694991"/>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b="1" dirty="0" smtClean="0"/>
                        <a:t>2012</a:t>
                      </a:r>
                      <a:r>
                        <a:rPr lang="zh-TW" altLang="en-US" sz="3200" b="1" dirty="0" smtClean="0"/>
                        <a:t> 米蘭 </a:t>
                      </a:r>
                      <a:r>
                        <a:rPr lang="en-US" altLang="zh-TW" sz="3200" b="1" dirty="0" smtClean="0"/>
                        <a:t>BIMU</a:t>
                      </a:r>
                      <a:r>
                        <a:rPr lang="zh-TW" altLang="en-US" sz="3200" b="1" dirty="0" smtClean="0"/>
                        <a:t> 展</a:t>
                      </a:r>
                      <a:endParaRPr lang="zh-TW" altLang="en-US" sz="2000" b="1" dirty="0" smtClean="0"/>
                    </a:p>
                  </a:txBody>
                  <a:tcPr>
                    <a:solidFill>
                      <a:schemeClr val="tx2">
                        <a:lumMod val="40000"/>
                        <a:lumOff val="60000"/>
                      </a:schemeClr>
                    </a:solidFill>
                  </a:tcPr>
                </a:tc>
              </a:tr>
              <a:tr h="370840">
                <a:tc>
                  <a:txBody>
                    <a:bodyPr/>
                    <a:lstStyle/>
                    <a:p>
                      <a:pPr fontAlgn="b"/>
                      <a:r>
                        <a:rPr lang="zh-TW" altLang="en-US" dirty="0" smtClean="0">
                          <a:solidFill>
                            <a:srgbClr val="FF0000"/>
                          </a:solidFill>
                          <a:latin typeface="微軟正黑體" pitchFamily="34" charset="-120"/>
                          <a:ea typeface="微軟正黑體" pitchFamily="34" charset="-120"/>
                        </a:rPr>
                        <a:t>香港鳳凰衛視唯一全球獨家只報導</a:t>
                      </a:r>
                      <a:r>
                        <a:rPr lang="en-US" altLang="zh-TW" dirty="0" smtClean="0">
                          <a:solidFill>
                            <a:srgbClr val="FF0000"/>
                          </a:solidFill>
                          <a:latin typeface="微軟正黑體" pitchFamily="34" charset="-120"/>
                          <a:ea typeface="微軟正黑體" pitchFamily="34" charset="-120"/>
                        </a:rPr>
                        <a:t>FFG</a:t>
                      </a:r>
                      <a:r>
                        <a:rPr lang="zh-TW" altLang="en-US" dirty="0" smtClean="0">
                          <a:solidFill>
                            <a:srgbClr val="FF0000"/>
                          </a:solidFill>
                          <a:latin typeface="微軟正黑體" pitchFamily="34" charset="-120"/>
                          <a:ea typeface="微軟正黑體" pitchFamily="34" charset="-120"/>
                        </a:rPr>
                        <a:t>友嘉集團</a:t>
                      </a:r>
                      <a:endParaRPr lang="en-US" altLang="zh-TW" dirty="0" smtClean="0">
                        <a:solidFill>
                          <a:srgbClr val="FF0000"/>
                        </a:solidFill>
                        <a:latin typeface="微軟正黑體" pitchFamily="34" charset="-120"/>
                        <a:ea typeface="微軟正黑體" pitchFamily="34" charset="-120"/>
                      </a:endParaRPr>
                    </a:p>
                  </a:txBody>
                  <a:tcPr/>
                </a:tc>
              </a:tr>
            </a:tbl>
          </a:graphicData>
        </a:graphic>
      </p:graphicFrame>
      <p:pic>
        <p:nvPicPr>
          <p:cNvPr id="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299"/>
          <a:stretch/>
        </p:blipFill>
        <p:spPr bwMode="auto">
          <a:xfrm>
            <a:off x="611560" y="3356992"/>
            <a:ext cx="763284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字方塊 8"/>
          <p:cNvSpPr txBox="1"/>
          <p:nvPr/>
        </p:nvSpPr>
        <p:spPr>
          <a:xfrm>
            <a:off x="7172518" y="90790"/>
            <a:ext cx="1503938" cy="461665"/>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altLang="zh-TW" sz="2400" b="1" dirty="0" smtClean="0">
                <a:latin typeface="+mn-lt"/>
              </a:rPr>
              <a:t>2009 EMO</a:t>
            </a:r>
            <a:endParaRPr lang="zh-TW" altLang="en-US" sz="2400" b="1" dirty="0">
              <a:latin typeface="+mn-lt"/>
            </a:endParaRPr>
          </a:p>
        </p:txBody>
      </p:sp>
    </p:spTree>
    <p:extLst>
      <p:ext uri="{BB962C8B-B14F-4D97-AF65-F5344CB8AC3E}">
        <p14:creationId xmlns:p14="http://schemas.microsoft.com/office/powerpoint/2010/main" val="2584406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400050" y="44624"/>
            <a:ext cx="4153701"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優勢品牌推動</a:t>
            </a:r>
            <a:endParaRPr lang="en-US" altLang="zh-TW" sz="2800" b="1" dirty="0">
              <a:latin typeface="微軟正黑體" pitchFamily="34" charset="-120"/>
              <a:ea typeface="微軟正黑體" pitchFamily="34" charset="-120"/>
            </a:endParaRPr>
          </a:p>
        </p:txBody>
      </p:sp>
      <p:graphicFrame>
        <p:nvGraphicFramePr>
          <p:cNvPr id="89" name="表格 88"/>
          <p:cNvGraphicFramePr>
            <a:graphicFrameLocks noGrp="1"/>
          </p:cNvGraphicFramePr>
          <p:nvPr>
            <p:extLst>
              <p:ext uri="{D42A27DB-BD31-4B8C-83A1-F6EECF244321}">
                <p14:modId xmlns:p14="http://schemas.microsoft.com/office/powerpoint/2010/main" val="2506550873"/>
              </p:ext>
            </p:extLst>
          </p:nvPr>
        </p:nvGraphicFramePr>
        <p:xfrm>
          <a:off x="467544" y="908720"/>
          <a:ext cx="8280920" cy="3903102"/>
        </p:xfrm>
        <a:graphic>
          <a:graphicData uri="http://schemas.openxmlformats.org/drawingml/2006/table">
            <a:tbl>
              <a:tblPr firstRow="1" bandRow="1">
                <a:tableStyleId>{5940675A-B579-460E-94D1-54222C63F5DA}</a:tableStyleId>
              </a:tblPr>
              <a:tblGrid>
                <a:gridCol w="8280920"/>
              </a:tblGrid>
              <a:tr h="564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b="1" dirty="0" smtClean="0"/>
                        <a:t>2013</a:t>
                      </a:r>
                      <a:r>
                        <a:rPr lang="zh-TW" altLang="en-US" sz="3200" b="1" dirty="0" smtClean="0"/>
                        <a:t> 漢諾威 </a:t>
                      </a:r>
                      <a:r>
                        <a:rPr lang="en-US" altLang="zh-TW" sz="3200" b="1" dirty="0" smtClean="0"/>
                        <a:t>EMO</a:t>
                      </a:r>
                      <a:r>
                        <a:rPr lang="zh-TW" altLang="en-US" sz="3200" b="1" dirty="0" smtClean="0"/>
                        <a:t> 展</a:t>
                      </a:r>
                      <a:endParaRPr lang="zh-TW" altLang="en-US" sz="2000" b="1" dirty="0" smtClean="0"/>
                    </a:p>
                  </a:txBody>
                  <a:tcPr>
                    <a:solidFill>
                      <a:schemeClr val="accent2">
                        <a:lumMod val="60000"/>
                        <a:lumOff val="40000"/>
                      </a:schemeClr>
                    </a:solidFill>
                  </a:tcPr>
                </a:tc>
              </a:tr>
              <a:tr h="3323982">
                <a:tc>
                  <a:txBody>
                    <a:bodyPr/>
                    <a:lstStyle/>
                    <a:p>
                      <a:pPr marL="285750" marR="0" indent="-285750" algn="l" defTabSz="914400" rtl="0" eaLnBrk="1" fontAlgn="auto" latinLnBrk="0" hangingPunct="1">
                        <a:lnSpc>
                          <a:spcPts val="2700"/>
                        </a:lnSpc>
                        <a:spcBef>
                          <a:spcPts val="0"/>
                        </a:spcBef>
                        <a:spcAft>
                          <a:spcPts val="0"/>
                        </a:spcAft>
                        <a:buClrTx/>
                        <a:buSzTx/>
                        <a:buFont typeface="Arial" charset="0"/>
                        <a:buChar char="•"/>
                        <a:tabLst/>
                        <a:defRPr/>
                      </a:pPr>
                      <a:r>
                        <a:rPr lang="zh-TW" altLang="en-US" sz="1800" dirty="0" smtClean="0"/>
                        <a:t>友嘉集團為</a:t>
                      </a:r>
                      <a:r>
                        <a:rPr lang="zh-TW" altLang="en-US" sz="1800" b="1" dirty="0" smtClean="0">
                          <a:solidFill>
                            <a:srgbClr val="FF0000"/>
                          </a:solidFill>
                        </a:rPr>
                        <a:t>全球參展企業展出面積第一大</a:t>
                      </a:r>
                      <a:r>
                        <a:rPr lang="zh-TW" altLang="en-US" sz="1800" dirty="0" smtClean="0">
                          <a:solidFill>
                            <a:schemeClr val="tx1"/>
                          </a:solidFill>
                        </a:rPr>
                        <a:t>，</a:t>
                      </a:r>
                      <a:r>
                        <a:rPr lang="zh-TW" altLang="en-US" sz="1800" dirty="0" smtClean="0"/>
                        <a:t>參展總面積達 </a:t>
                      </a:r>
                      <a:r>
                        <a:rPr lang="en-US" altLang="zh-TW" sz="1800" b="1" dirty="0" smtClean="0">
                          <a:solidFill>
                            <a:srgbClr val="FF0000"/>
                          </a:solidFill>
                        </a:rPr>
                        <a:t>4650</a:t>
                      </a:r>
                      <a:r>
                        <a:rPr lang="zh-TW" altLang="en-US" sz="1800" dirty="0" smtClean="0"/>
                        <a:t> </a:t>
                      </a:r>
                      <a:r>
                        <a:rPr lang="en-US" altLang="zh-TW" sz="1800" dirty="0" smtClean="0"/>
                        <a:t>m</a:t>
                      </a:r>
                      <a:r>
                        <a:rPr lang="en-US" altLang="zh-TW" sz="1800" baseline="30000" dirty="0" smtClean="0"/>
                        <a:t>2</a:t>
                      </a:r>
                    </a:p>
                    <a:p>
                      <a:pPr marL="285750" marR="0" indent="-285750" algn="l" defTabSz="914400" rtl="0" eaLnBrk="1" fontAlgn="auto" latinLnBrk="0" hangingPunct="1">
                        <a:lnSpc>
                          <a:spcPts val="2700"/>
                        </a:lnSpc>
                        <a:spcBef>
                          <a:spcPts val="0"/>
                        </a:spcBef>
                        <a:spcAft>
                          <a:spcPts val="0"/>
                        </a:spcAft>
                        <a:buClrTx/>
                        <a:buSzTx/>
                        <a:buFont typeface="Arial" charset="0"/>
                        <a:buChar char="•"/>
                        <a:tabLst/>
                        <a:defRPr/>
                      </a:pPr>
                      <a:r>
                        <a:rPr lang="en-US" altLang="zh-TW" sz="1800" baseline="0" dirty="0" smtClean="0"/>
                        <a:t>FFG</a:t>
                      </a:r>
                      <a:r>
                        <a:rPr lang="zh-TW" altLang="en-US" sz="1800" baseline="0" dirty="0" smtClean="0"/>
                        <a:t>展位面積，為其他台灣</a:t>
                      </a:r>
                      <a:r>
                        <a:rPr lang="zh-TW" altLang="en-US" sz="1800" b="1" baseline="0" dirty="0" smtClean="0">
                          <a:solidFill>
                            <a:srgbClr val="FF0000"/>
                          </a:solidFill>
                        </a:rPr>
                        <a:t>前</a:t>
                      </a:r>
                      <a:r>
                        <a:rPr lang="en-US" altLang="zh-TW" sz="1800" b="1" baseline="0" dirty="0" smtClean="0">
                          <a:solidFill>
                            <a:srgbClr val="FF0000"/>
                          </a:solidFill>
                        </a:rPr>
                        <a:t>15</a:t>
                      </a:r>
                      <a:r>
                        <a:rPr lang="zh-TW" altLang="en-US" sz="1800" b="1" baseline="0" dirty="0" smtClean="0">
                          <a:solidFill>
                            <a:srgbClr val="FF0000"/>
                          </a:solidFill>
                        </a:rPr>
                        <a:t>大工具機廠</a:t>
                      </a:r>
                      <a:r>
                        <a:rPr lang="en-US" altLang="zh-TW" sz="1800" baseline="0" dirty="0" smtClean="0"/>
                        <a:t>(</a:t>
                      </a:r>
                      <a:r>
                        <a:rPr lang="zh-TW" altLang="en-US" sz="1800" baseline="0" dirty="0" smtClean="0"/>
                        <a:t>東台、中精機、永進、協鴻、程泰、亞崴、高明、麗馳等</a:t>
                      </a:r>
                      <a:r>
                        <a:rPr lang="en-US" altLang="zh-TW" sz="1800" baseline="0" dirty="0" smtClean="0"/>
                        <a:t>)</a:t>
                      </a:r>
                      <a:r>
                        <a:rPr lang="zh-TW" altLang="en-US" sz="1800" baseline="0" dirty="0" smtClean="0"/>
                        <a:t>展出面積總和 </a:t>
                      </a:r>
                      <a:r>
                        <a:rPr lang="en-US" altLang="zh-TW" sz="1800" baseline="0" dirty="0" smtClean="0"/>
                        <a:t>2000</a:t>
                      </a:r>
                      <a:r>
                        <a:rPr lang="zh-TW" altLang="en-US" sz="1800" baseline="0" dirty="0" smtClean="0"/>
                        <a:t>平米之 </a:t>
                      </a:r>
                      <a:r>
                        <a:rPr lang="en-US" altLang="zh-TW" sz="1800" b="1" baseline="0" dirty="0" smtClean="0">
                          <a:solidFill>
                            <a:srgbClr val="FF0000"/>
                          </a:solidFill>
                        </a:rPr>
                        <a:t>2.3</a:t>
                      </a:r>
                      <a:r>
                        <a:rPr lang="zh-TW" altLang="en-US" sz="1800" b="1" baseline="0" dirty="0" smtClean="0">
                          <a:solidFill>
                            <a:srgbClr val="FF0000"/>
                          </a:solidFill>
                        </a:rPr>
                        <a:t>倍</a:t>
                      </a:r>
                      <a:endParaRPr lang="en-US" altLang="zh-TW" sz="1800" dirty="0" smtClean="0">
                        <a:solidFill>
                          <a:srgbClr val="FF0000"/>
                        </a:solidFill>
                      </a:endParaRPr>
                    </a:p>
                    <a:p>
                      <a:pPr marL="285750" marR="0" indent="-285750" algn="l" defTabSz="914400" rtl="0" eaLnBrk="1" fontAlgn="auto" latinLnBrk="0" hangingPunct="1">
                        <a:lnSpc>
                          <a:spcPts val="2700"/>
                        </a:lnSpc>
                        <a:spcBef>
                          <a:spcPts val="0"/>
                        </a:spcBef>
                        <a:spcAft>
                          <a:spcPts val="0"/>
                        </a:spcAft>
                        <a:buClrTx/>
                        <a:buSzTx/>
                        <a:buFont typeface="Arial" charset="0"/>
                        <a:buChar char="•"/>
                        <a:tabLst/>
                        <a:defRPr/>
                      </a:pPr>
                      <a:r>
                        <a:rPr lang="zh-TW" altLang="en-US" sz="1800" dirty="0" smtClean="0"/>
                        <a:t>全球唯一展出橫跨</a:t>
                      </a:r>
                      <a:r>
                        <a:rPr lang="zh-TW" altLang="en-US" sz="1800" b="1" dirty="0" smtClean="0">
                          <a:solidFill>
                            <a:srgbClr val="FF0000"/>
                          </a:solidFill>
                        </a:rPr>
                        <a:t> </a:t>
                      </a:r>
                      <a:r>
                        <a:rPr lang="en-US" altLang="zh-TW" sz="1800" b="1" dirty="0" smtClean="0">
                          <a:solidFill>
                            <a:srgbClr val="FF0000"/>
                          </a:solidFill>
                        </a:rPr>
                        <a:t>6 </a:t>
                      </a:r>
                      <a:r>
                        <a:rPr lang="zh-TW" altLang="en-US" sz="1800" dirty="0" smtClean="0"/>
                        <a:t>個館別</a:t>
                      </a:r>
                      <a:r>
                        <a:rPr lang="en-US" altLang="zh-TW" sz="1800" dirty="0" smtClean="0"/>
                        <a:t>(</a:t>
                      </a:r>
                      <a:r>
                        <a:rPr lang="zh-TW" altLang="en-US" sz="1800" dirty="0" smtClean="0"/>
                        <a:t>含合資企業</a:t>
                      </a:r>
                      <a:r>
                        <a:rPr lang="en-US" altLang="zh-TW" sz="1800" dirty="0" smtClean="0"/>
                        <a:t>)</a:t>
                      </a:r>
                    </a:p>
                    <a:p>
                      <a:pPr marL="285750" marR="0" indent="-285750" algn="l" defTabSz="914400" rtl="0" eaLnBrk="1" fontAlgn="auto" latinLnBrk="0" hangingPunct="1">
                        <a:lnSpc>
                          <a:spcPts val="2700"/>
                        </a:lnSpc>
                        <a:spcBef>
                          <a:spcPts val="0"/>
                        </a:spcBef>
                        <a:spcAft>
                          <a:spcPts val="0"/>
                        </a:spcAft>
                        <a:buClrTx/>
                        <a:buSzTx/>
                        <a:buFont typeface="Arial" charset="0"/>
                        <a:buChar char="•"/>
                        <a:tabLst/>
                        <a:defRPr/>
                      </a:pPr>
                      <a:r>
                        <a:rPr lang="zh-TW" altLang="en-US" sz="1800" dirty="0" smtClean="0"/>
                        <a:t>漢諾威機場三個航廈 </a:t>
                      </a:r>
                      <a:r>
                        <a:rPr lang="en-US" altLang="zh-TW" sz="1800" dirty="0" smtClean="0"/>
                        <a:t>+</a:t>
                      </a:r>
                      <a:r>
                        <a:rPr lang="zh-TW" altLang="en-US" sz="1800" dirty="0" smtClean="0"/>
                        <a:t> 計程車</a:t>
                      </a:r>
                      <a:r>
                        <a:rPr lang="zh-TW" altLang="en-US" sz="1800" b="1" dirty="0" smtClean="0">
                          <a:solidFill>
                            <a:srgbClr val="FF0000"/>
                          </a:solidFill>
                        </a:rPr>
                        <a:t>廣告 佔比</a:t>
                      </a:r>
                      <a:r>
                        <a:rPr lang="en-US" altLang="zh-TW" sz="1800" b="1" dirty="0" smtClean="0">
                          <a:solidFill>
                            <a:srgbClr val="FF0000"/>
                          </a:solidFill>
                        </a:rPr>
                        <a:t>70%</a:t>
                      </a:r>
                      <a:r>
                        <a:rPr lang="zh-TW" altLang="en-US" sz="1800" b="1" dirty="0" smtClean="0">
                          <a:solidFill>
                            <a:srgbClr val="FF0000"/>
                          </a:solidFill>
                        </a:rPr>
                        <a:t> </a:t>
                      </a:r>
                      <a:r>
                        <a:rPr lang="en-US" altLang="zh-TW" sz="1800" dirty="0" smtClean="0"/>
                        <a:t>-</a:t>
                      </a:r>
                      <a:r>
                        <a:rPr lang="zh-TW" altLang="en-US" sz="1800" dirty="0" smtClean="0"/>
                        <a:t> 使台灣成為最大展會廣告贊助商 </a:t>
                      </a:r>
                      <a:endParaRPr lang="en-US" altLang="zh-TW" sz="1800" dirty="0" smtClean="0"/>
                    </a:p>
                    <a:p>
                      <a:pPr marL="285750" marR="0" indent="-285750" algn="l" defTabSz="914400" rtl="0" eaLnBrk="1" fontAlgn="auto" latinLnBrk="0" hangingPunct="1">
                        <a:lnSpc>
                          <a:spcPts val="2700"/>
                        </a:lnSpc>
                        <a:spcBef>
                          <a:spcPts val="0"/>
                        </a:spcBef>
                        <a:spcAft>
                          <a:spcPts val="0"/>
                        </a:spcAft>
                        <a:buClrTx/>
                        <a:buSzTx/>
                        <a:buFont typeface="Arial" charset="0"/>
                        <a:buNone/>
                        <a:tabLst/>
                        <a:defRPr/>
                      </a:pPr>
                      <a:r>
                        <a:rPr lang="en-US" altLang="zh-TW" sz="1800" dirty="0" smtClean="0"/>
                        <a:t>      (</a:t>
                      </a:r>
                      <a:r>
                        <a:rPr lang="zh-TW" altLang="en-US" sz="1800" dirty="0" smtClean="0"/>
                        <a:t>日本</a:t>
                      </a:r>
                      <a:r>
                        <a:rPr lang="en-US" altLang="zh-TW" sz="1800" dirty="0" err="1" smtClean="0"/>
                        <a:t>Mazak</a:t>
                      </a:r>
                      <a:r>
                        <a:rPr lang="en-US" altLang="zh-TW" sz="1800" baseline="0" dirty="0" smtClean="0"/>
                        <a:t> : 12%</a:t>
                      </a:r>
                      <a:r>
                        <a:rPr lang="zh-TW" altLang="en-US" sz="1800" baseline="0" dirty="0" smtClean="0"/>
                        <a:t>，德國</a:t>
                      </a:r>
                      <a:r>
                        <a:rPr lang="en-US" altLang="zh-TW" sz="1800" baseline="0" dirty="0" smtClean="0"/>
                        <a:t>DMG : 9%</a:t>
                      </a:r>
                      <a:r>
                        <a:rPr lang="zh-TW" altLang="en-US" sz="1800" baseline="0" dirty="0" smtClean="0"/>
                        <a:t>，日本</a:t>
                      </a:r>
                      <a:r>
                        <a:rPr lang="en-US" altLang="zh-TW" sz="1800" baseline="0" dirty="0" smtClean="0"/>
                        <a:t>MORI : 9%</a:t>
                      </a:r>
                      <a:r>
                        <a:rPr lang="en-US" altLang="zh-TW" sz="1800" dirty="0" smtClean="0"/>
                        <a:t>)</a:t>
                      </a:r>
                    </a:p>
                    <a:p>
                      <a:pPr marL="285750" marR="0" indent="-285750" algn="l" defTabSz="914400" rtl="0" eaLnBrk="1" fontAlgn="auto" latinLnBrk="0" hangingPunct="1">
                        <a:lnSpc>
                          <a:spcPts val="2700"/>
                        </a:lnSpc>
                        <a:spcBef>
                          <a:spcPts val="0"/>
                        </a:spcBef>
                        <a:spcAft>
                          <a:spcPts val="0"/>
                        </a:spcAft>
                        <a:buClrTx/>
                        <a:buSzTx/>
                        <a:buFont typeface="Arial" charset="0"/>
                        <a:buChar char="•"/>
                        <a:tabLst/>
                        <a:defRPr/>
                      </a:pPr>
                      <a:r>
                        <a:rPr lang="en-US" altLang="zh-TW" sz="1800" b="0" baseline="0" dirty="0" smtClean="0"/>
                        <a:t>EMO</a:t>
                      </a:r>
                      <a:r>
                        <a:rPr lang="zh-TW" altLang="en-US" sz="1800" b="0" baseline="0" dirty="0" smtClean="0"/>
                        <a:t>展會場最大焦點 </a:t>
                      </a:r>
                      <a:r>
                        <a:rPr lang="en-US" altLang="zh-TW" sz="1800" b="0" baseline="0" dirty="0" smtClean="0"/>
                        <a:t>:</a:t>
                      </a:r>
                      <a:r>
                        <a:rPr lang="zh-TW" altLang="en-US" sz="1800" b="0" baseline="0" dirty="0" smtClean="0"/>
                        <a:t> </a:t>
                      </a:r>
                      <a:r>
                        <a:rPr lang="en-US" altLang="zh-TW" sz="1800" b="0" baseline="0" dirty="0" smtClean="0"/>
                        <a:t>(1)</a:t>
                      </a:r>
                      <a:r>
                        <a:rPr lang="zh-TW" altLang="en-US" sz="1800" b="0" baseline="0" dirty="0" smtClean="0"/>
                        <a:t> </a:t>
                      </a:r>
                      <a:r>
                        <a:rPr lang="en-US" altLang="zh-TW" sz="1800" b="0" baseline="0" dirty="0" smtClean="0"/>
                        <a:t>FFG</a:t>
                      </a:r>
                      <a:r>
                        <a:rPr lang="zh-TW" altLang="en-US" sz="1800" b="0" baseline="0" dirty="0" smtClean="0"/>
                        <a:t> 收購 </a:t>
                      </a:r>
                      <a:r>
                        <a:rPr lang="en-US" altLang="zh-TW" sz="1800" b="0" baseline="0" dirty="0" smtClean="0">
                          <a:solidFill>
                            <a:srgbClr val="FF0000"/>
                          </a:solidFill>
                        </a:rPr>
                        <a:t>MAG</a:t>
                      </a:r>
                      <a:r>
                        <a:rPr lang="zh-TW" altLang="en-US" sz="1800" b="0" baseline="0" dirty="0" smtClean="0">
                          <a:solidFill>
                            <a:srgbClr val="FF0000"/>
                          </a:solidFill>
                        </a:rPr>
                        <a:t> </a:t>
                      </a:r>
                      <a:r>
                        <a:rPr lang="en-US" altLang="zh-TW" sz="1800" b="0" baseline="0" dirty="0" smtClean="0">
                          <a:solidFill>
                            <a:srgbClr val="FF0000"/>
                          </a:solidFill>
                        </a:rPr>
                        <a:t>IE (MAG</a:t>
                      </a:r>
                      <a:r>
                        <a:rPr lang="zh-TW" altLang="en-US" sz="1800" b="0" baseline="0" dirty="0" smtClean="0"/>
                        <a:t>在</a:t>
                      </a:r>
                      <a:r>
                        <a:rPr lang="en-US" altLang="zh-TW" sz="1800" b="0" baseline="0" dirty="0" smtClean="0"/>
                        <a:t>2007</a:t>
                      </a:r>
                      <a:r>
                        <a:rPr lang="zh-TW" altLang="en-US" sz="1800" b="0" baseline="0" dirty="0" smtClean="0"/>
                        <a:t>年為全球</a:t>
                      </a:r>
                      <a:r>
                        <a:rPr lang="en-US" altLang="zh-TW" sz="1800" b="0" baseline="0" dirty="0" smtClean="0">
                          <a:solidFill>
                            <a:srgbClr val="FF0000"/>
                          </a:solidFill>
                        </a:rPr>
                        <a:t>TOP</a:t>
                      </a:r>
                      <a:r>
                        <a:rPr lang="zh-TW" altLang="en-US" sz="1800" b="0" baseline="0" dirty="0" smtClean="0">
                          <a:solidFill>
                            <a:srgbClr val="FF0000"/>
                          </a:solidFill>
                        </a:rPr>
                        <a:t> </a:t>
                      </a:r>
                      <a:r>
                        <a:rPr lang="en-US" altLang="zh-TW" sz="1800" b="0" baseline="0" dirty="0" smtClean="0">
                          <a:solidFill>
                            <a:srgbClr val="FF0000"/>
                          </a:solidFill>
                        </a:rPr>
                        <a:t>3</a:t>
                      </a:r>
                      <a:r>
                        <a:rPr lang="zh-TW" altLang="en-US" sz="1800" b="0" baseline="0" dirty="0" smtClean="0"/>
                        <a:t> 工具機廠</a:t>
                      </a:r>
                      <a:r>
                        <a:rPr lang="en-US" altLang="zh-TW" sz="1800" b="0" baseline="0" dirty="0" smtClean="0"/>
                        <a:t>)</a:t>
                      </a:r>
                      <a:r>
                        <a:rPr lang="zh-TW" altLang="en-US" sz="1800" b="0" baseline="0" dirty="0" smtClean="0"/>
                        <a:t>  </a:t>
                      </a:r>
                      <a:r>
                        <a:rPr lang="en-US" altLang="zh-TW" sz="1800" b="0" baseline="0" dirty="0" smtClean="0"/>
                        <a:t>(2)</a:t>
                      </a:r>
                      <a:r>
                        <a:rPr lang="zh-TW" altLang="en-US" sz="1800" b="0" baseline="0" dirty="0" smtClean="0"/>
                        <a:t> </a:t>
                      </a:r>
                      <a:r>
                        <a:rPr lang="en-US" altLang="zh-TW" sz="1800" b="0" baseline="0" dirty="0" smtClean="0"/>
                        <a:t>FFG</a:t>
                      </a:r>
                      <a:r>
                        <a:rPr lang="zh-TW" altLang="en-US" sz="1800" b="0" baseline="0" dirty="0" smtClean="0"/>
                        <a:t>為展出面積以及廣告比例最大展商  </a:t>
                      </a:r>
                      <a:r>
                        <a:rPr lang="en-US" altLang="zh-TW" sz="1800" b="0" baseline="0" dirty="0" smtClean="0"/>
                        <a:t>(3)</a:t>
                      </a:r>
                      <a:r>
                        <a:rPr lang="zh-TW" altLang="en-US" sz="1800" b="0" baseline="0" dirty="0" smtClean="0"/>
                        <a:t> 台灣首次成為展出面積前五大參展國</a:t>
                      </a:r>
                      <a:endParaRPr lang="en-US" altLang="zh-TW" sz="1800" b="0" baseline="0" dirty="0" smtClean="0"/>
                    </a:p>
                  </a:txBody>
                  <a:tcPr/>
                </a:tc>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151984551"/>
              </p:ext>
            </p:extLst>
          </p:nvPr>
        </p:nvGraphicFramePr>
        <p:xfrm>
          <a:off x="490348" y="4941168"/>
          <a:ext cx="8258116" cy="1368152"/>
        </p:xfrm>
        <a:graphic>
          <a:graphicData uri="http://schemas.openxmlformats.org/drawingml/2006/table">
            <a:tbl>
              <a:tblPr firstRow="1" bandRow="1">
                <a:tableStyleId>{5940675A-B579-460E-94D1-54222C63F5DA}</a:tableStyleId>
              </a:tblPr>
              <a:tblGrid>
                <a:gridCol w="825811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b="1" dirty="0" smtClean="0"/>
                        <a:t>2014</a:t>
                      </a:r>
                      <a:r>
                        <a:rPr lang="zh-TW" altLang="en-US" sz="3200" b="1" dirty="0" smtClean="0"/>
                        <a:t> 台中 </a:t>
                      </a:r>
                      <a:r>
                        <a:rPr lang="en-US" altLang="zh-TW" sz="3200" b="1" dirty="0" smtClean="0"/>
                        <a:t>TMTS</a:t>
                      </a:r>
                      <a:r>
                        <a:rPr lang="zh-TW" altLang="en-US" sz="3200" b="1" dirty="0" smtClean="0"/>
                        <a:t> 展</a:t>
                      </a:r>
                      <a:endParaRPr lang="zh-TW" altLang="en-US" sz="2000" b="1" dirty="0" smtClean="0"/>
                    </a:p>
                  </a:txBody>
                  <a:tcPr>
                    <a:solidFill>
                      <a:schemeClr val="tx2">
                        <a:lumMod val="40000"/>
                        <a:lumOff val="60000"/>
                      </a:schemeClr>
                    </a:solidFill>
                  </a:tcPr>
                </a:tc>
              </a:tr>
              <a:tr h="789032">
                <a:tc>
                  <a:txBody>
                    <a:bodyPr/>
                    <a:lstStyle/>
                    <a:p>
                      <a:pPr fontAlgn="b"/>
                      <a:r>
                        <a:rPr lang="en-US" altLang="zh-TW" dirty="0" smtClean="0">
                          <a:solidFill>
                            <a:srgbClr val="FF0000"/>
                          </a:solidFill>
                          <a:latin typeface="微軟正黑體" pitchFamily="34" charset="-120"/>
                          <a:ea typeface="微軟正黑體" pitchFamily="34" charset="-120"/>
                        </a:rPr>
                        <a:t>FFG</a:t>
                      </a:r>
                      <a:r>
                        <a:rPr lang="zh-TW" altLang="en-US" dirty="0" smtClean="0">
                          <a:solidFill>
                            <a:srgbClr val="FF0000"/>
                          </a:solidFill>
                          <a:latin typeface="微軟正黑體" pitchFamily="34" charset="-120"/>
                          <a:ea typeface="微軟正黑體" pitchFamily="34" charset="-120"/>
                        </a:rPr>
                        <a:t>友嘉集團 </a:t>
                      </a:r>
                      <a:r>
                        <a:rPr lang="en-US" altLang="zh-TW" dirty="0" smtClean="0">
                          <a:solidFill>
                            <a:srgbClr val="FF0000"/>
                          </a:solidFill>
                          <a:latin typeface="微軟正黑體" pitchFamily="34" charset="-120"/>
                          <a:ea typeface="微軟正黑體" pitchFamily="34" charset="-120"/>
                        </a:rPr>
                        <a:t>250</a:t>
                      </a:r>
                      <a:r>
                        <a:rPr lang="zh-TW" altLang="en-US" dirty="0" smtClean="0">
                          <a:solidFill>
                            <a:srgbClr val="FF0000"/>
                          </a:solidFill>
                          <a:latin typeface="微軟正黑體" pitchFamily="34" charset="-120"/>
                          <a:ea typeface="微軟正黑體" pitchFamily="34" charset="-120"/>
                        </a:rPr>
                        <a:t>個攤位為展出面積最大之參展企業 </a:t>
                      </a:r>
                      <a:endParaRPr lang="en-US" altLang="zh-TW" dirty="0" smtClean="0">
                        <a:solidFill>
                          <a:srgbClr val="FF0000"/>
                        </a:solidFill>
                        <a:latin typeface="微軟正黑體" pitchFamily="34" charset="-120"/>
                        <a:ea typeface="微軟正黑體" pitchFamily="34" charset="-120"/>
                      </a:endParaRPr>
                    </a:p>
                    <a:p>
                      <a:pPr fontAlgn="b"/>
                      <a:r>
                        <a:rPr lang="en-US" altLang="zh-TW" dirty="0" smtClean="0">
                          <a:solidFill>
                            <a:schemeClr val="tx1"/>
                          </a:solidFill>
                          <a:latin typeface="微軟正黑體" pitchFamily="34" charset="-120"/>
                          <a:ea typeface="微軟正黑體" pitchFamily="34" charset="-120"/>
                        </a:rPr>
                        <a:t>(</a:t>
                      </a:r>
                      <a:r>
                        <a:rPr lang="zh-TW" altLang="en-US" dirty="0" smtClean="0">
                          <a:solidFill>
                            <a:schemeClr val="tx1"/>
                          </a:solidFill>
                          <a:latin typeface="微軟正黑體" pitchFamily="34" charset="-120"/>
                          <a:ea typeface="微軟正黑體" pitchFamily="34" charset="-120"/>
                        </a:rPr>
                        <a:t>第</a:t>
                      </a:r>
                      <a:r>
                        <a:rPr lang="en-US" altLang="zh-TW" dirty="0" smtClean="0">
                          <a:solidFill>
                            <a:schemeClr val="tx1"/>
                          </a:solidFill>
                          <a:latin typeface="微軟正黑體" pitchFamily="34" charset="-120"/>
                          <a:ea typeface="微軟正黑體" pitchFamily="34" charset="-120"/>
                        </a:rPr>
                        <a:t>2</a:t>
                      </a:r>
                      <a:r>
                        <a:rPr lang="zh-TW" altLang="en-US" dirty="0" smtClean="0">
                          <a:solidFill>
                            <a:schemeClr val="tx1"/>
                          </a:solidFill>
                          <a:latin typeface="微軟正黑體" pitchFamily="34" charset="-120"/>
                          <a:ea typeface="微軟正黑體" pitchFamily="34" charset="-120"/>
                        </a:rPr>
                        <a:t>大上銀</a:t>
                      </a:r>
                      <a:r>
                        <a:rPr lang="en-US" altLang="zh-TW" dirty="0" smtClean="0">
                          <a:solidFill>
                            <a:schemeClr val="tx1"/>
                          </a:solidFill>
                          <a:latin typeface="微軟正黑體" pitchFamily="34" charset="-120"/>
                          <a:ea typeface="微軟正黑體" pitchFamily="34" charset="-120"/>
                        </a:rPr>
                        <a:t>100</a:t>
                      </a:r>
                      <a:r>
                        <a:rPr lang="zh-TW" altLang="en-US" dirty="0" smtClean="0">
                          <a:solidFill>
                            <a:schemeClr val="tx1"/>
                          </a:solidFill>
                          <a:latin typeface="微軟正黑體" pitchFamily="34" charset="-120"/>
                          <a:ea typeface="微軟正黑體" pitchFamily="34" charset="-120"/>
                        </a:rPr>
                        <a:t>個攤位；第</a:t>
                      </a:r>
                      <a:r>
                        <a:rPr lang="en-US" altLang="zh-TW" dirty="0" smtClean="0">
                          <a:solidFill>
                            <a:schemeClr val="tx1"/>
                          </a:solidFill>
                          <a:latin typeface="微軟正黑體" pitchFamily="34" charset="-120"/>
                          <a:ea typeface="微軟正黑體" pitchFamily="34" charset="-120"/>
                        </a:rPr>
                        <a:t>3</a:t>
                      </a:r>
                      <a:r>
                        <a:rPr lang="zh-TW" altLang="en-US" dirty="0" smtClean="0">
                          <a:solidFill>
                            <a:schemeClr val="tx1"/>
                          </a:solidFill>
                          <a:latin typeface="微軟正黑體" pitchFamily="34" charset="-120"/>
                          <a:ea typeface="微軟正黑體" pitchFamily="34" charset="-120"/>
                        </a:rPr>
                        <a:t>大程泰亞威</a:t>
                      </a:r>
                      <a:r>
                        <a:rPr lang="en-US" altLang="zh-TW" dirty="0" smtClean="0">
                          <a:solidFill>
                            <a:schemeClr val="tx1"/>
                          </a:solidFill>
                          <a:latin typeface="微軟正黑體" pitchFamily="34" charset="-120"/>
                          <a:ea typeface="微軟正黑體" pitchFamily="34" charset="-120"/>
                        </a:rPr>
                        <a:t>60</a:t>
                      </a:r>
                      <a:r>
                        <a:rPr lang="zh-TW" altLang="en-US" dirty="0" smtClean="0">
                          <a:solidFill>
                            <a:schemeClr val="tx1"/>
                          </a:solidFill>
                          <a:latin typeface="微軟正黑體" pitchFamily="34" charset="-120"/>
                          <a:ea typeface="微軟正黑體" pitchFamily="34" charset="-120"/>
                        </a:rPr>
                        <a:t>個攤位</a:t>
                      </a:r>
                      <a:r>
                        <a:rPr lang="en-US" altLang="zh-TW" dirty="0" smtClean="0">
                          <a:solidFill>
                            <a:schemeClr val="tx1"/>
                          </a:solidFill>
                          <a:latin typeface="微軟正黑體" pitchFamily="34" charset="-120"/>
                          <a:ea typeface="微軟正黑體" pitchFamily="34" charset="-120"/>
                        </a:rPr>
                        <a:t>)</a:t>
                      </a:r>
                    </a:p>
                  </a:txBody>
                  <a:tcPr anchor="ctr">
                    <a:solidFill>
                      <a:schemeClr val="bg1"/>
                    </a:solidFill>
                  </a:tcPr>
                </a:tc>
              </a:tr>
            </a:tbl>
          </a:graphicData>
        </a:graphic>
      </p:graphicFrame>
      <p:sp>
        <p:nvSpPr>
          <p:cNvPr id="7" name="投影片編號版面配置區 1"/>
          <p:cNvSpPr txBox="1">
            <a:spLocks/>
          </p:cNvSpPr>
          <p:nvPr/>
        </p:nvSpPr>
        <p:spPr>
          <a:xfrm>
            <a:off x="6542856" y="6376243"/>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AC1578-1A86-4AB8-8850-B3F52D8A1B09}" type="slidenum">
              <a:rPr lang="zh-TW" altLang="en-US" smtClean="0"/>
              <a:pPr/>
              <a:t>33</a:t>
            </a:fld>
            <a:endParaRPr lang="zh-TW" altLang="en-US"/>
          </a:p>
        </p:txBody>
      </p:sp>
      <p:sp>
        <p:nvSpPr>
          <p:cNvPr id="8" name="文字方塊 7"/>
          <p:cNvSpPr txBox="1"/>
          <p:nvPr/>
        </p:nvSpPr>
        <p:spPr>
          <a:xfrm>
            <a:off x="7172518" y="90790"/>
            <a:ext cx="1503938"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altLang="zh-TW" sz="2400" b="1" dirty="0" smtClean="0">
                <a:latin typeface="+mn-lt"/>
              </a:rPr>
              <a:t>2013 EMO</a:t>
            </a:r>
            <a:endParaRPr lang="zh-TW" altLang="en-US" sz="2400" b="1" dirty="0">
              <a:latin typeface="+mn-lt"/>
            </a:endParaRPr>
          </a:p>
        </p:txBody>
      </p:sp>
    </p:spTree>
    <p:extLst>
      <p:ext uri="{BB962C8B-B14F-4D97-AF65-F5344CB8AC3E}">
        <p14:creationId xmlns:p14="http://schemas.microsoft.com/office/powerpoint/2010/main" val="3550316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p:cNvGrpSpPr/>
          <p:nvPr/>
        </p:nvGrpSpPr>
        <p:grpSpPr>
          <a:xfrm>
            <a:off x="2267744" y="602528"/>
            <a:ext cx="6336705" cy="5994824"/>
            <a:chOff x="2560824" y="188640"/>
            <a:chExt cx="6676665" cy="6518044"/>
          </a:xfrm>
        </p:grpSpPr>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20318" y="188640"/>
              <a:ext cx="6004193" cy="6518044"/>
            </a:xfrm>
            <a:prstGeom prst="rect">
              <a:avLst/>
            </a:prstGeom>
          </p:spPr>
        </p:pic>
        <p:sp>
          <p:nvSpPr>
            <p:cNvPr id="24" name="矩形 23"/>
            <p:cNvSpPr/>
            <p:nvPr/>
          </p:nvSpPr>
          <p:spPr>
            <a:xfrm>
              <a:off x="3623437" y="2796803"/>
              <a:ext cx="2116800" cy="1450800"/>
            </a:xfrm>
            <a:prstGeom prst="rect">
              <a:avLst/>
            </a:prstGeom>
            <a:solidFill>
              <a:schemeClr val="accent1">
                <a:lumMod val="60000"/>
                <a:lumOff val="40000"/>
                <a:alpha val="9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a:p>
              <a:pPr algn="ctr"/>
              <a:endParaRPr lang="en-US" altLang="zh-TW" sz="1600" dirty="0" smtClean="0">
                <a:solidFill>
                  <a:srgbClr val="FF0000"/>
                </a:solidFill>
              </a:endParaRPr>
            </a:p>
            <a:p>
              <a:pPr algn="ctr"/>
              <a:endParaRPr lang="en-US" altLang="zh-TW" b="1" i="1" dirty="0" smtClean="0">
                <a:solidFill>
                  <a:srgbClr val="FF0000"/>
                </a:solidFill>
                <a:effectLst>
                  <a:outerShdw blurRad="38100" dist="38100" dir="2700000" algn="tl">
                    <a:srgbClr val="000000">
                      <a:alpha val="43137"/>
                    </a:srgbClr>
                  </a:outerShdw>
                </a:effectLst>
              </a:endParaRPr>
            </a:p>
            <a:p>
              <a:pPr algn="ctr"/>
              <a:r>
                <a:rPr lang="en-US" altLang="zh-TW" b="1" i="1" dirty="0" smtClean="0">
                  <a:solidFill>
                    <a:srgbClr val="FF0000"/>
                  </a:solidFill>
                  <a:effectLst>
                    <a:outerShdw blurRad="38100" dist="38100" dir="2700000" algn="tl">
                      <a:srgbClr val="000000">
                        <a:alpha val="43137"/>
                      </a:srgbClr>
                    </a:outerShdw>
                  </a:effectLst>
                </a:rPr>
                <a:t>2,760m</a:t>
              </a:r>
              <a:r>
                <a:rPr lang="en-US" altLang="zh-TW" b="1" i="1" baseline="30000" dirty="0" smtClean="0">
                  <a:solidFill>
                    <a:srgbClr val="FF0000"/>
                  </a:solidFill>
                  <a:effectLst>
                    <a:outerShdw blurRad="38100" dist="38100" dir="2700000" algn="tl">
                      <a:srgbClr val="000000">
                        <a:alpha val="43137"/>
                      </a:srgbClr>
                    </a:outerShdw>
                  </a:effectLst>
                </a:rPr>
                <a:t>2</a:t>
              </a:r>
              <a:endParaRPr lang="zh-TW" altLang="en-US" b="1" i="1" baseline="30000" dirty="0">
                <a:solidFill>
                  <a:srgbClr val="FF0000"/>
                </a:solidFill>
                <a:effectLst>
                  <a:outerShdw blurRad="38100" dist="38100" dir="2700000" algn="tl">
                    <a:srgbClr val="000000">
                      <a:alpha val="43137"/>
                    </a:srgbClr>
                  </a:outerShdw>
                </a:effectLst>
              </a:endParaRPr>
            </a:p>
          </p:txBody>
        </p:sp>
        <p:sp>
          <p:nvSpPr>
            <p:cNvPr id="25" name="矩形 24"/>
            <p:cNvSpPr/>
            <p:nvPr/>
          </p:nvSpPr>
          <p:spPr>
            <a:xfrm>
              <a:off x="3745228" y="1472084"/>
              <a:ext cx="475200" cy="1224136"/>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rgbClr val="FF0000"/>
                  </a:solidFill>
                </a:rPr>
                <a:t>2.</a:t>
              </a:r>
              <a:endParaRPr lang="zh-TW" altLang="en-US" sz="1200" dirty="0">
                <a:solidFill>
                  <a:srgbClr val="FF0000"/>
                </a:solidFill>
              </a:endParaRPr>
            </a:p>
          </p:txBody>
        </p:sp>
        <p:sp>
          <p:nvSpPr>
            <p:cNvPr id="2" name="矩形 1"/>
            <p:cNvSpPr/>
            <p:nvPr/>
          </p:nvSpPr>
          <p:spPr>
            <a:xfrm>
              <a:off x="7412874" y="4362723"/>
              <a:ext cx="885600" cy="5688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rgbClr val="FF0000"/>
                  </a:solidFill>
                </a:rPr>
                <a:t>3.</a:t>
              </a:r>
              <a:endParaRPr lang="zh-TW" altLang="en-US" sz="1200" dirty="0">
                <a:solidFill>
                  <a:srgbClr val="FF0000"/>
                </a:solidFill>
              </a:endParaRPr>
            </a:p>
          </p:txBody>
        </p:sp>
        <p:sp>
          <p:nvSpPr>
            <p:cNvPr id="23" name="矩形 22"/>
            <p:cNvSpPr/>
            <p:nvPr/>
          </p:nvSpPr>
          <p:spPr>
            <a:xfrm>
              <a:off x="3074355" y="2820793"/>
              <a:ext cx="453600" cy="9432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FF0000"/>
                  </a:solidFill>
                </a:rPr>
                <a:t>4</a:t>
              </a:r>
              <a:r>
                <a:rPr lang="en-US" altLang="zh-TW" sz="1200" dirty="0" smtClean="0">
                  <a:solidFill>
                    <a:srgbClr val="FF0000"/>
                  </a:solidFill>
                </a:rPr>
                <a:t>.</a:t>
              </a:r>
              <a:endParaRPr lang="zh-TW" altLang="en-US" sz="1200" dirty="0">
                <a:solidFill>
                  <a:srgbClr val="FF0000"/>
                </a:solidFill>
              </a:endParaRPr>
            </a:p>
          </p:txBody>
        </p:sp>
        <p:sp>
          <p:nvSpPr>
            <p:cNvPr id="26" name="矩形 25"/>
            <p:cNvSpPr/>
            <p:nvPr/>
          </p:nvSpPr>
          <p:spPr>
            <a:xfrm>
              <a:off x="7411286" y="5576540"/>
              <a:ext cx="579600" cy="7164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FF0000"/>
                  </a:solidFill>
                </a:rPr>
                <a:t>5</a:t>
              </a:r>
              <a:r>
                <a:rPr lang="en-US" altLang="zh-TW" sz="1200" dirty="0" smtClean="0">
                  <a:solidFill>
                    <a:srgbClr val="FF0000"/>
                  </a:solidFill>
                </a:rPr>
                <a:t>.</a:t>
              </a:r>
              <a:endParaRPr lang="zh-TW" altLang="en-US" sz="1200" dirty="0">
                <a:solidFill>
                  <a:srgbClr val="FF0000"/>
                </a:solidFill>
              </a:endParaRPr>
            </a:p>
          </p:txBody>
        </p:sp>
        <p:sp>
          <p:nvSpPr>
            <p:cNvPr id="27" name="矩形 26"/>
            <p:cNvSpPr/>
            <p:nvPr/>
          </p:nvSpPr>
          <p:spPr>
            <a:xfrm>
              <a:off x="3639557" y="5586065"/>
              <a:ext cx="579600" cy="7128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rgbClr val="FF0000"/>
                  </a:solidFill>
                </a:rPr>
                <a:t>6.</a:t>
              </a:r>
              <a:endParaRPr lang="zh-TW" altLang="en-US" sz="1200" dirty="0">
                <a:solidFill>
                  <a:srgbClr val="FF0000"/>
                </a:solidFill>
              </a:endParaRPr>
            </a:p>
          </p:txBody>
        </p:sp>
        <p:sp>
          <p:nvSpPr>
            <p:cNvPr id="28" name="矩形 27"/>
            <p:cNvSpPr/>
            <p:nvPr/>
          </p:nvSpPr>
          <p:spPr>
            <a:xfrm>
              <a:off x="3074286" y="3809852"/>
              <a:ext cx="453600" cy="4500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rgbClr val="FF0000"/>
                  </a:solidFill>
                </a:rPr>
                <a:t>7.</a:t>
              </a:r>
              <a:endParaRPr lang="zh-TW" altLang="en-US" sz="1200" dirty="0">
                <a:solidFill>
                  <a:srgbClr val="FF0000"/>
                </a:solidFill>
              </a:endParaRPr>
            </a:p>
          </p:txBody>
        </p:sp>
        <p:sp>
          <p:nvSpPr>
            <p:cNvPr id="29" name="矩形 28"/>
            <p:cNvSpPr/>
            <p:nvPr/>
          </p:nvSpPr>
          <p:spPr>
            <a:xfrm>
              <a:off x="5631722" y="1102737"/>
              <a:ext cx="795600" cy="2376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FF0000"/>
                  </a:solidFill>
                </a:rPr>
                <a:t>8</a:t>
              </a:r>
              <a:r>
                <a:rPr lang="en-US" altLang="zh-TW" sz="1200" dirty="0" smtClean="0">
                  <a:solidFill>
                    <a:srgbClr val="FF0000"/>
                  </a:solidFill>
                </a:rPr>
                <a:t>.</a:t>
              </a:r>
              <a:endParaRPr lang="zh-TW" altLang="en-US" sz="1200" dirty="0">
                <a:solidFill>
                  <a:srgbClr val="FF0000"/>
                </a:solidFill>
              </a:endParaRPr>
            </a:p>
          </p:txBody>
        </p:sp>
        <p:sp>
          <p:nvSpPr>
            <p:cNvPr id="30" name="矩形 29"/>
            <p:cNvSpPr/>
            <p:nvPr/>
          </p:nvSpPr>
          <p:spPr>
            <a:xfrm>
              <a:off x="3069016" y="4997093"/>
              <a:ext cx="424800" cy="4536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FF0000"/>
                  </a:solidFill>
                </a:rPr>
                <a:t>9</a:t>
              </a:r>
              <a:r>
                <a:rPr lang="en-US" altLang="zh-TW" sz="1200" dirty="0" smtClean="0">
                  <a:solidFill>
                    <a:srgbClr val="FF0000"/>
                  </a:solidFill>
                </a:rPr>
                <a:t>.</a:t>
              </a:r>
              <a:endParaRPr lang="zh-TW" altLang="en-US" sz="1200" dirty="0">
                <a:solidFill>
                  <a:srgbClr val="FF0000"/>
                </a:solidFill>
              </a:endParaRPr>
            </a:p>
          </p:txBody>
        </p:sp>
        <p:sp>
          <p:nvSpPr>
            <p:cNvPr id="31" name="矩形 30"/>
            <p:cNvSpPr/>
            <p:nvPr/>
          </p:nvSpPr>
          <p:spPr>
            <a:xfrm>
              <a:off x="6138316" y="6315670"/>
              <a:ext cx="496800" cy="252000"/>
            </a:xfrm>
            <a:prstGeom prst="rect">
              <a:avLst/>
            </a:prstGeom>
            <a:solidFill>
              <a:schemeClr val="accent1">
                <a:lumMod val="60000"/>
                <a:lumOff val="40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rgbClr val="FF0000"/>
                  </a:solidFill>
                </a:rPr>
                <a:t>10.</a:t>
              </a:r>
              <a:endParaRPr lang="zh-TW" altLang="en-US" sz="1200" dirty="0">
                <a:solidFill>
                  <a:srgbClr val="FF0000"/>
                </a:solidFill>
              </a:endParaRPr>
            </a:p>
          </p:txBody>
        </p:sp>
        <p:sp>
          <p:nvSpPr>
            <p:cNvPr id="32" name="矩形 31"/>
            <p:cNvSpPr/>
            <p:nvPr/>
          </p:nvSpPr>
          <p:spPr>
            <a:xfrm>
              <a:off x="3068799" y="4350024"/>
              <a:ext cx="424800" cy="3312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rgbClr val="FF0000"/>
                  </a:solidFill>
                </a:rPr>
                <a:t>11.</a:t>
              </a:r>
              <a:endParaRPr lang="zh-TW" altLang="en-US" sz="1200" dirty="0">
                <a:solidFill>
                  <a:srgbClr val="FF0000"/>
                </a:solidFill>
              </a:endParaRPr>
            </a:p>
          </p:txBody>
        </p:sp>
        <p:sp>
          <p:nvSpPr>
            <p:cNvPr id="33" name="矩形 32"/>
            <p:cNvSpPr/>
            <p:nvPr/>
          </p:nvSpPr>
          <p:spPr>
            <a:xfrm>
              <a:off x="3175618" y="4690706"/>
              <a:ext cx="316800" cy="2988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endParaRPr lang="zh-TW" altLang="en-US" dirty="0">
                <a:solidFill>
                  <a:srgbClr val="FF0000"/>
                </a:solidFill>
              </a:endParaRPr>
            </a:p>
          </p:txBody>
        </p:sp>
        <p:sp>
          <p:nvSpPr>
            <p:cNvPr id="34" name="矩形 33"/>
            <p:cNvSpPr/>
            <p:nvPr/>
          </p:nvSpPr>
          <p:spPr>
            <a:xfrm>
              <a:off x="7042516" y="5055657"/>
              <a:ext cx="237600" cy="3924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zh-TW" altLang="en-US" dirty="0">
                <a:solidFill>
                  <a:srgbClr val="FF0000"/>
                </a:solidFill>
              </a:endParaRPr>
            </a:p>
          </p:txBody>
        </p:sp>
        <p:sp>
          <p:nvSpPr>
            <p:cNvPr id="17" name="文字方塊 16"/>
            <p:cNvSpPr txBox="1"/>
            <p:nvPr/>
          </p:nvSpPr>
          <p:spPr>
            <a:xfrm>
              <a:off x="6978744" y="5098476"/>
              <a:ext cx="432047" cy="276999"/>
            </a:xfrm>
            <a:prstGeom prst="rect">
              <a:avLst/>
            </a:prstGeom>
            <a:noFill/>
          </p:spPr>
          <p:txBody>
            <a:bodyPr wrap="square" rtlCol="0">
              <a:spAutoFit/>
            </a:bodyPr>
            <a:lstStyle/>
            <a:p>
              <a:r>
                <a:rPr lang="en-US" altLang="zh-TW" sz="1200" dirty="0" smtClean="0">
                  <a:solidFill>
                    <a:srgbClr val="FF0000"/>
                  </a:solidFill>
                </a:rPr>
                <a:t>13.</a:t>
              </a:r>
              <a:endParaRPr lang="zh-TW" altLang="en-US" sz="1200" dirty="0">
                <a:solidFill>
                  <a:srgbClr val="FF0000"/>
                </a:solidFill>
              </a:endParaRPr>
            </a:p>
          </p:txBody>
        </p:sp>
        <p:sp>
          <p:nvSpPr>
            <p:cNvPr id="35" name="文字方塊 34"/>
            <p:cNvSpPr txBox="1"/>
            <p:nvPr/>
          </p:nvSpPr>
          <p:spPr>
            <a:xfrm>
              <a:off x="3154701" y="4705102"/>
              <a:ext cx="432047" cy="276999"/>
            </a:xfrm>
            <a:prstGeom prst="rect">
              <a:avLst/>
            </a:prstGeom>
            <a:noFill/>
          </p:spPr>
          <p:txBody>
            <a:bodyPr wrap="square" rtlCol="0">
              <a:spAutoFit/>
            </a:bodyPr>
            <a:lstStyle/>
            <a:p>
              <a:r>
                <a:rPr lang="en-US" altLang="zh-TW" sz="1200" dirty="0" smtClean="0">
                  <a:solidFill>
                    <a:srgbClr val="FF0000"/>
                  </a:solidFill>
                </a:rPr>
                <a:t>12.</a:t>
              </a:r>
              <a:endParaRPr lang="zh-TW" altLang="en-US" sz="1200" dirty="0">
                <a:solidFill>
                  <a:srgbClr val="FF0000"/>
                </a:solidFill>
              </a:endParaRPr>
            </a:p>
          </p:txBody>
        </p:sp>
        <p:sp>
          <p:nvSpPr>
            <p:cNvPr id="39" name="矩形 38"/>
            <p:cNvSpPr/>
            <p:nvPr/>
          </p:nvSpPr>
          <p:spPr>
            <a:xfrm>
              <a:off x="3613913" y="4349184"/>
              <a:ext cx="604800" cy="1098000"/>
            </a:xfrm>
            <a:prstGeom prst="rect">
              <a:avLst/>
            </a:prstGeom>
            <a:solidFill>
              <a:srgbClr val="FF0000">
                <a:alpha val="75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38" name="文字方塊 37"/>
            <p:cNvSpPr txBox="1"/>
            <p:nvPr/>
          </p:nvSpPr>
          <p:spPr>
            <a:xfrm>
              <a:off x="3534911" y="4457511"/>
              <a:ext cx="756677" cy="830997"/>
            </a:xfrm>
            <a:prstGeom prst="rect">
              <a:avLst/>
            </a:prstGeom>
            <a:noFill/>
          </p:spPr>
          <p:txBody>
            <a:bodyPr wrap="square" rtlCol="0">
              <a:spAutoFit/>
            </a:bodyPr>
            <a:lstStyle/>
            <a:p>
              <a:pPr algn="ctr">
                <a:lnSpc>
                  <a:spcPct val="150000"/>
                </a:lnSpc>
              </a:pPr>
              <a:r>
                <a:rPr lang="en-US" altLang="zh-TW" sz="1600" b="1" i="1" u="sng" dirty="0" smtClean="0">
                  <a:solidFill>
                    <a:schemeClr val="bg1"/>
                  </a:solidFill>
                  <a:effectLst>
                    <a:outerShdw blurRad="38100" dist="38100" dir="2700000" algn="tl">
                      <a:srgbClr val="000000">
                        <a:alpha val="43137"/>
                      </a:srgbClr>
                    </a:outerShdw>
                  </a:effectLst>
                </a:rPr>
                <a:t>HAAS</a:t>
              </a:r>
            </a:p>
            <a:p>
              <a:pPr algn="ctr">
                <a:lnSpc>
                  <a:spcPct val="150000"/>
                </a:lnSpc>
              </a:pPr>
              <a:r>
                <a:rPr lang="en-US" altLang="zh-TW" sz="1600" b="1" i="1" dirty="0" smtClean="0">
                  <a:solidFill>
                    <a:schemeClr val="bg1"/>
                  </a:solidFill>
                  <a:effectLst>
                    <a:outerShdw blurRad="38100" dist="38100" dir="2700000" algn="tl">
                      <a:srgbClr val="000000">
                        <a:alpha val="43137"/>
                      </a:srgbClr>
                    </a:outerShdw>
                  </a:effectLst>
                </a:rPr>
                <a:t>720m</a:t>
              </a:r>
              <a:r>
                <a:rPr lang="en-US" altLang="zh-TW" sz="1600" b="1" i="1" baseline="30000" dirty="0" smtClean="0">
                  <a:solidFill>
                    <a:schemeClr val="bg1"/>
                  </a:solidFill>
                  <a:effectLst>
                    <a:outerShdw blurRad="38100" dist="38100" dir="2700000" algn="tl">
                      <a:srgbClr val="000000">
                        <a:alpha val="43137"/>
                      </a:srgbClr>
                    </a:outerShdw>
                  </a:effectLst>
                </a:rPr>
                <a:t>2</a:t>
              </a:r>
              <a:endParaRPr lang="zh-TW" altLang="en-US" sz="1600" b="1" i="1" baseline="30000" dirty="0">
                <a:solidFill>
                  <a:schemeClr val="bg1"/>
                </a:solidFill>
                <a:effectLst>
                  <a:outerShdw blurRad="38100" dist="38100" dir="2700000" algn="tl">
                    <a:srgbClr val="000000">
                      <a:alpha val="43137"/>
                    </a:srgbClr>
                  </a:outerShdw>
                </a:effectLst>
              </a:endParaRPr>
            </a:p>
          </p:txBody>
        </p:sp>
        <p:sp>
          <p:nvSpPr>
            <p:cNvPr id="40" name="矩形 39"/>
            <p:cNvSpPr/>
            <p:nvPr/>
          </p:nvSpPr>
          <p:spPr>
            <a:xfrm>
              <a:off x="4351214" y="1472084"/>
              <a:ext cx="1368152" cy="1224136"/>
            </a:xfrm>
            <a:prstGeom prst="rect">
              <a:avLst/>
            </a:prstGeom>
            <a:solidFill>
              <a:srgbClr val="7030A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4503249" y="1661899"/>
              <a:ext cx="997235" cy="830997"/>
            </a:xfrm>
            <a:prstGeom prst="rect">
              <a:avLst/>
            </a:prstGeom>
            <a:noFill/>
          </p:spPr>
          <p:txBody>
            <a:bodyPr wrap="square" rtlCol="0">
              <a:spAutoFit/>
            </a:bodyPr>
            <a:lstStyle/>
            <a:p>
              <a:pPr algn="ctr">
                <a:lnSpc>
                  <a:spcPct val="150000"/>
                </a:lnSpc>
              </a:pPr>
              <a:r>
                <a:rPr lang="en-US" altLang="zh-TW" sz="1600" b="1" i="1" u="sng" dirty="0" smtClean="0">
                  <a:solidFill>
                    <a:schemeClr val="bg1"/>
                  </a:solidFill>
                  <a:effectLst>
                    <a:outerShdw blurRad="38100" dist="38100" dir="2700000" algn="tl">
                      <a:srgbClr val="000000">
                        <a:alpha val="43137"/>
                      </a:srgbClr>
                    </a:outerShdw>
                  </a:effectLst>
                </a:rPr>
                <a:t>DOOSAN</a:t>
              </a:r>
            </a:p>
            <a:p>
              <a:pPr algn="ctr">
                <a:lnSpc>
                  <a:spcPct val="150000"/>
                </a:lnSpc>
              </a:pPr>
              <a:r>
                <a:rPr lang="en-US" altLang="zh-TW" sz="1600" b="1" i="1" dirty="0" smtClean="0">
                  <a:solidFill>
                    <a:schemeClr val="bg1"/>
                  </a:solidFill>
                  <a:effectLst>
                    <a:outerShdw blurRad="38100" dist="38100" dir="2700000" algn="tl">
                      <a:srgbClr val="000000">
                        <a:alpha val="43137"/>
                      </a:srgbClr>
                    </a:outerShdw>
                  </a:effectLst>
                </a:rPr>
                <a:t>1,621m</a:t>
              </a:r>
              <a:r>
                <a:rPr lang="en-US" altLang="zh-TW" sz="1600" b="1" i="1" baseline="30000" dirty="0" smtClean="0">
                  <a:solidFill>
                    <a:schemeClr val="bg1"/>
                  </a:solidFill>
                  <a:effectLst>
                    <a:outerShdw blurRad="38100" dist="38100" dir="2700000" algn="tl">
                      <a:srgbClr val="000000">
                        <a:alpha val="43137"/>
                      </a:srgbClr>
                    </a:outerShdw>
                  </a:effectLst>
                </a:rPr>
                <a:t>2</a:t>
              </a:r>
              <a:endParaRPr lang="zh-TW" altLang="en-US" sz="1600" b="1" i="1" baseline="30000" dirty="0">
                <a:solidFill>
                  <a:schemeClr val="bg1"/>
                </a:solidFill>
                <a:effectLst>
                  <a:outerShdw blurRad="38100" dist="38100" dir="2700000" algn="tl">
                    <a:srgbClr val="000000">
                      <a:alpha val="43137"/>
                    </a:srgbClr>
                  </a:outerShdw>
                </a:effectLst>
              </a:endParaRPr>
            </a:p>
          </p:txBody>
        </p:sp>
        <p:sp>
          <p:nvSpPr>
            <p:cNvPr id="43" name="矩形 42"/>
            <p:cNvSpPr/>
            <p:nvPr/>
          </p:nvSpPr>
          <p:spPr>
            <a:xfrm>
              <a:off x="4351214" y="4350510"/>
              <a:ext cx="1368000" cy="1098000"/>
            </a:xfrm>
            <a:prstGeom prst="rect">
              <a:avLst/>
            </a:prstGeom>
            <a:solidFill>
              <a:srgbClr val="92D05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44" name="文字方塊 43"/>
            <p:cNvSpPr txBox="1"/>
            <p:nvPr/>
          </p:nvSpPr>
          <p:spPr>
            <a:xfrm>
              <a:off x="4572000" y="4457511"/>
              <a:ext cx="1059723" cy="903525"/>
            </a:xfrm>
            <a:prstGeom prst="rect">
              <a:avLst/>
            </a:prstGeom>
            <a:noFill/>
          </p:spPr>
          <p:txBody>
            <a:bodyPr wrap="square" rtlCol="0">
              <a:spAutoFit/>
            </a:bodyPr>
            <a:lstStyle/>
            <a:p>
              <a:pPr algn="ctr">
                <a:lnSpc>
                  <a:spcPct val="150000"/>
                </a:lnSpc>
              </a:pPr>
              <a:r>
                <a:rPr lang="en-US" altLang="zh-TW" sz="1600" b="1" i="1" u="sng" dirty="0" smtClean="0">
                  <a:solidFill>
                    <a:schemeClr val="bg1"/>
                  </a:solidFill>
                  <a:effectLst>
                    <a:outerShdw blurRad="38100" dist="38100" dir="2700000" algn="tl">
                      <a:srgbClr val="000000">
                        <a:alpha val="43137"/>
                      </a:srgbClr>
                    </a:outerShdw>
                  </a:effectLst>
                </a:rPr>
                <a:t>OKUMA</a:t>
              </a:r>
            </a:p>
            <a:p>
              <a:pPr algn="ctr">
                <a:lnSpc>
                  <a:spcPct val="150000"/>
                </a:lnSpc>
              </a:pPr>
              <a:r>
                <a:rPr lang="en-US" altLang="zh-TW" sz="1600" b="1" i="1" dirty="0" smtClean="0">
                  <a:solidFill>
                    <a:schemeClr val="bg1"/>
                  </a:solidFill>
                  <a:effectLst>
                    <a:outerShdw blurRad="38100" dist="38100" dir="2700000" algn="tl">
                      <a:srgbClr val="000000">
                        <a:alpha val="43137"/>
                      </a:srgbClr>
                    </a:outerShdw>
                  </a:effectLst>
                </a:rPr>
                <a:t>1,457m</a:t>
              </a:r>
              <a:r>
                <a:rPr lang="en-US" altLang="zh-TW" sz="1600" b="1" i="1" baseline="30000" dirty="0" smtClean="0">
                  <a:solidFill>
                    <a:schemeClr val="bg1"/>
                  </a:solidFill>
                  <a:effectLst>
                    <a:outerShdw blurRad="38100" dist="38100" dir="2700000" algn="tl">
                      <a:srgbClr val="000000">
                        <a:alpha val="43137"/>
                      </a:srgbClr>
                    </a:outerShdw>
                  </a:effectLst>
                </a:rPr>
                <a:t>2</a:t>
              </a:r>
              <a:endParaRPr lang="zh-TW" altLang="en-US" sz="1600" b="1" i="1" baseline="30000" dirty="0">
                <a:solidFill>
                  <a:schemeClr val="bg1"/>
                </a:solidFill>
                <a:effectLst>
                  <a:outerShdw blurRad="38100" dist="38100" dir="2700000" algn="tl">
                    <a:srgbClr val="000000">
                      <a:alpha val="43137"/>
                    </a:srgbClr>
                  </a:outerShdw>
                </a:effectLst>
              </a:endParaRPr>
            </a:p>
          </p:txBody>
        </p:sp>
        <p:sp>
          <p:nvSpPr>
            <p:cNvPr id="45" name="矩形 44"/>
            <p:cNvSpPr/>
            <p:nvPr/>
          </p:nvSpPr>
          <p:spPr>
            <a:xfrm>
              <a:off x="5905341" y="2816031"/>
              <a:ext cx="1962000" cy="1407600"/>
            </a:xfrm>
            <a:prstGeom prst="rect">
              <a:avLst/>
            </a:prstGeom>
            <a:solidFill>
              <a:srgbClr val="92D05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46" name="文字方塊 45"/>
            <p:cNvSpPr txBox="1"/>
            <p:nvPr/>
          </p:nvSpPr>
          <p:spPr>
            <a:xfrm>
              <a:off x="6444208" y="3077676"/>
              <a:ext cx="900694" cy="830997"/>
            </a:xfrm>
            <a:prstGeom prst="rect">
              <a:avLst/>
            </a:prstGeom>
            <a:noFill/>
          </p:spPr>
          <p:txBody>
            <a:bodyPr wrap="square" rtlCol="0">
              <a:spAutoFit/>
            </a:bodyPr>
            <a:lstStyle/>
            <a:p>
              <a:pPr algn="ctr">
                <a:lnSpc>
                  <a:spcPct val="150000"/>
                </a:lnSpc>
              </a:pPr>
              <a:r>
                <a:rPr lang="en-US" altLang="zh-TW" sz="1600" b="1" i="1" u="sng" dirty="0" smtClean="0">
                  <a:solidFill>
                    <a:schemeClr val="bg1"/>
                  </a:solidFill>
                  <a:effectLst>
                    <a:outerShdw blurRad="38100" dist="38100" dir="2700000" algn="tl">
                      <a:srgbClr val="000000">
                        <a:alpha val="43137"/>
                      </a:srgbClr>
                    </a:outerShdw>
                  </a:effectLst>
                </a:rPr>
                <a:t>MAZAK</a:t>
              </a:r>
            </a:p>
            <a:p>
              <a:pPr algn="ctr">
                <a:lnSpc>
                  <a:spcPct val="150000"/>
                </a:lnSpc>
              </a:pPr>
              <a:r>
                <a:rPr lang="en-US" altLang="zh-TW" sz="1600" b="1" i="1" dirty="0" smtClean="0">
                  <a:solidFill>
                    <a:schemeClr val="bg1"/>
                  </a:solidFill>
                  <a:effectLst>
                    <a:outerShdw blurRad="38100" dist="38100" dir="2700000" algn="tl">
                      <a:srgbClr val="000000">
                        <a:alpha val="43137"/>
                      </a:srgbClr>
                    </a:outerShdw>
                  </a:effectLst>
                </a:rPr>
                <a:t>2,576m</a:t>
              </a:r>
              <a:r>
                <a:rPr lang="en-US" altLang="zh-TW" sz="1600" b="1" i="1" baseline="30000" dirty="0" smtClean="0">
                  <a:solidFill>
                    <a:schemeClr val="bg1"/>
                  </a:solidFill>
                  <a:effectLst>
                    <a:outerShdw blurRad="38100" dist="38100" dir="2700000" algn="tl">
                      <a:srgbClr val="000000">
                        <a:alpha val="43137"/>
                      </a:srgbClr>
                    </a:outerShdw>
                  </a:effectLst>
                </a:rPr>
                <a:t>2</a:t>
              </a:r>
              <a:endParaRPr lang="zh-TW" altLang="en-US" sz="1600" b="1" i="1" baseline="30000" dirty="0">
                <a:solidFill>
                  <a:schemeClr val="bg1"/>
                </a:solidFill>
                <a:effectLst>
                  <a:outerShdw blurRad="38100" dist="38100" dir="2700000" algn="tl">
                    <a:srgbClr val="000000">
                      <a:alpha val="43137"/>
                    </a:srgbClr>
                  </a:outerShdw>
                </a:effectLst>
              </a:endParaRPr>
            </a:p>
          </p:txBody>
        </p:sp>
        <p:sp>
          <p:nvSpPr>
            <p:cNvPr id="47" name="矩形 46"/>
            <p:cNvSpPr/>
            <p:nvPr/>
          </p:nvSpPr>
          <p:spPr>
            <a:xfrm>
              <a:off x="7961139" y="2817088"/>
              <a:ext cx="334800" cy="1404000"/>
            </a:xfrm>
            <a:prstGeom prst="rect">
              <a:avLst/>
            </a:prstGeom>
            <a:solidFill>
              <a:srgbClr val="92D05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cxnSp>
          <p:nvCxnSpPr>
            <p:cNvPr id="48" name="直線接點 47"/>
            <p:cNvCxnSpPr>
              <a:stCxn id="47" idx="1"/>
            </p:cNvCxnSpPr>
            <p:nvPr/>
          </p:nvCxnSpPr>
          <p:spPr>
            <a:xfrm>
              <a:off x="7961139" y="3519088"/>
              <a:ext cx="3373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文字方塊 48"/>
            <p:cNvSpPr txBox="1"/>
            <p:nvPr/>
          </p:nvSpPr>
          <p:spPr>
            <a:xfrm rot="16200000">
              <a:off x="7786942" y="2968359"/>
              <a:ext cx="677888" cy="400110"/>
            </a:xfrm>
            <a:prstGeom prst="rect">
              <a:avLst/>
            </a:prstGeom>
            <a:noFill/>
          </p:spPr>
          <p:txBody>
            <a:bodyPr wrap="square" rtlCol="0">
              <a:spAutoFit/>
            </a:bodyPr>
            <a:lstStyle/>
            <a:p>
              <a:pPr algn="ctr">
                <a:lnSpc>
                  <a:spcPts val="1200"/>
                </a:lnSpc>
              </a:pPr>
              <a:r>
                <a:rPr lang="en-US" altLang="zh-TW" sz="1000" u="sng" dirty="0" smtClean="0">
                  <a:solidFill>
                    <a:schemeClr val="bg1"/>
                  </a:solidFill>
                  <a:effectLst>
                    <a:outerShdw blurRad="38100" dist="38100" dir="2700000" algn="tl">
                      <a:srgbClr val="000000">
                        <a:alpha val="43137"/>
                      </a:srgbClr>
                    </a:outerShdw>
                  </a:effectLst>
                </a:rPr>
                <a:t>BROTHER</a:t>
              </a:r>
            </a:p>
            <a:p>
              <a:pPr algn="ctr">
                <a:lnSpc>
                  <a:spcPts val="1200"/>
                </a:lnSpc>
              </a:pPr>
              <a:r>
                <a:rPr lang="en-US" altLang="zh-TW" sz="1000" dirty="0" smtClean="0">
                  <a:solidFill>
                    <a:schemeClr val="bg1"/>
                  </a:solidFill>
                  <a:effectLst>
                    <a:outerShdw blurRad="38100" dist="38100" dir="2700000" algn="tl">
                      <a:srgbClr val="000000">
                        <a:alpha val="43137"/>
                      </a:srgbClr>
                    </a:outerShdw>
                  </a:effectLst>
                </a:rPr>
                <a:t>253m</a:t>
              </a:r>
              <a:r>
                <a:rPr lang="en-US" altLang="zh-TW" sz="1000" baseline="30000" dirty="0" smtClean="0">
                  <a:solidFill>
                    <a:schemeClr val="bg1"/>
                  </a:solidFill>
                  <a:effectLst>
                    <a:outerShdw blurRad="38100" dist="38100" dir="2700000" algn="tl">
                      <a:srgbClr val="000000">
                        <a:alpha val="43137"/>
                      </a:srgbClr>
                    </a:outerShdw>
                  </a:effectLst>
                </a:rPr>
                <a:t>2</a:t>
              </a:r>
              <a:endParaRPr lang="zh-TW" altLang="en-US" sz="1000" baseline="30000" dirty="0">
                <a:solidFill>
                  <a:schemeClr val="bg1"/>
                </a:solidFill>
                <a:effectLst>
                  <a:outerShdw blurRad="38100" dist="38100" dir="2700000" algn="tl">
                    <a:srgbClr val="000000">
                      <a:alpha val="43137"/>
                    </a:srgbClr>
                  </a:outerShdw>
                </a:effectLst>
              </a:endParaRPr>
            </a:p>
          </p:txBody>
        </p:sp>
        <p:sp>
          <p:nvSpPr>
            <p:cNvPr id="52" name="文字方塊 51"/>
            <p:cNvSpPr txBox="1"/>
            <p:nvPr/>
          </p:nvSpPr>
          <p:spPr>
            <a:xfrm rot="16200000">
              <a:off x="7713368" y="3672586"/>
              <a:ext cx="815509" cy="400110"/>
            </a:xfrm>
            <a:prstGeom prst="rect">
              <a:avLst/>
            </a:prstGeom>
            <a:noFill/>
          </p:spPr>
          <p:txBody>
            <a:bodyPr wrap="square" rtlCol="0">
              <a:spAutoFit/>
            </a:bodyPr>
            <a:lstStyle/>
            <a:p>
              <a:pPr algn="ctr">
                <a:lnSpc>
                  <a:spcPts val="1200"/>
                </a:lnSpc>
              </a:pPr>
              <a:r>
                <a:rPr lang="en-US" altLang="zh-TW" sz="1000" u="sng" dirty="0" smtClean="0">
                  <a:solidFill>
                    <a:schemeClr val="bg1"/>
                  </a:solidFill>
                  <a:effectLst>
                    <a:outerShdw blurRad="38100" dist="38100" dir="2700000" algn="tl">
                      <a:srgbClr val="000000">
                        <a:alpha val="43137"/>
                      </a:srgbClr>
                    </a:outerShdw>
                  </a:effectLst>
                </a:rPr>
                <a:t>KITAMURA</a:t>
              </a:r>
            </a:p>
            <a:p>
              <a:pPr algn="ctr">
                <a:lnSpc>
                  <a:spcPts val="1200"/>
                </a:lnSpc>
              </a:pPr>
              <a:r>
                <a:rPr lang="en-US" altLang="zh-TW" sz="1000" dirty="0" smtClean="0">
                  <a:solidFill>
                    <a:schemeClr val="bg1"/>
                  </a:solidFill>
                  <a:effectLst>
                    <a:outerShdw blurRad="38100" dist="38100" dir="2700000" algn="tl">
                      <a:srgbClr val="000000">
                        <a:alpha val="43137"/>
                      </a:srgbClr>
                    </a:outerShdw>
                  </a:effectLst>
                </a:rPr>
                <a:t>253m</a:t>
              </a:r>
              <a:r>
                <a:rPr lang="en-US" altLang="zh-TW" sz="1000" baseline="30000" dirty="0" smtClean="0">
                  <a:solidFill>
                    <a:schemeClr val="bg1"/>
                  </a:solidFill>
                  <a:effectLst>
                    <a:outerShdw blurRad="38100" dist="38100" dir="2700000" algn="tl">
                      <a:srgbClr val="000000">
                        <a:alpha val="43137"/>
                      </a:srgbClr>
                    </a:outerShdw>
                  </a:effectLst>
                </a:rPr>
                <a:t>2</a:t>
              </a:r>
              <a:endParaRPr lang="zh-TW" altLang="en-US" sz="1000" baseline="30000" dirty="0">
                <a:solidFill>
                  <a:schemeClr val="bg1"/>
                </a:solidFill>
                <a:effectLst>
                  <a:outerShdw blurRad="38100" dist="38100" dir="2700000" algn="tl">
                    <a:srgbClr val="000000">
                      <a:alpha val="43137"/>
                    </a:srgbClr>
                  </a:outerShdw>
                </a:effectLst>
              </a:endParaRPr>
            </a:p>
          </p:txBody>
        </p:sp>
        <p:sp>
          <p:nvSpPr>
            <p:cNvPr id="53" name="矩形 52"/>
            <p:cNvSpPr/>
            <p:nvPr/>
          </p:nvSpPr>
          <p:spPr>
            <a:xfrm>
              <a:off x="7393012" y="1468909"/>
              <a:ext cx="460800" cy="612000"/>
            </a:xfrm>
            <a:prstGeom prst="rect">
              <a:avLst/>
            </a:prstGeom>
            <a:solidFill>
              <a:srgbClr val="92D05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55" name="矩形 54"/>
            <p:cNvSpPr/>
            <p:nvPr/>
          </p:nvSpPr>
          <p:spPr>
            <a:xfrm>
              <a:off x="7396979" y="2082277"/>
              <a:ext cx="457200" cy="612000"/>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54" name="矩形 53"/>
            <p:cNvSpPr/>
            <p:nvPr/>
          </p:nvSpPr>
          <p:spPr>
            <a:xfrm>
              <a:off x="7394874" y="2005862"/>
              <a:ext cx="118800" cy="151200"/>
            </a:xfrm>
            <a:prstGeom prst="rect">
              <a:avLst/>
            </a:prstGeom>
            <a:solidFill>
              <a:srgbClr val="92D050">
                <a:alpha val="90000"/>
              </a:srgb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51" name="矩形 50"/>
            <p:cNvSpPr/>
            <p:nvPr/>
          </p:nvSpPr>
          <p:spPr>
            <a:xfrm>
              <a:off x="7393012" y="1468909"/>
              <a:ext cx="462662" cy="12273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p:cNvSpPr txBox="1"/>
            <p:nvPr/>
          </p:nvSpPr>
          <p:spPr>
            <a:xfrm>
              <a:off x="7302298" y="1491927"/>
              <a:ext cx="677888" cy="707886"/>
            </a:xfrm>
            <a:prstGeom prst="rect">
              <a:avLst/>
            </a:prstGeom>
            <a:noFill/>
          </p:spPr>
          <p:txBody>
            <a:bodyPr wrap="square" rtlCol="0">
              <a:spAutoFit/>
            </a:bodyPr>
            <a:lstStyle/>
            <a:p>
              <a:pPr algn="ctr">
                <a:lnSpc>
                  <a:spcPts val="1200"/>
                </a:lnSpc>
              </a:pPr>
              <a:r>
                <a:rPr lang="en-US" altLang="zh-TW" sz="1000" b="1" i="1" u="sng" dirty="0" smtClean="0">
                  <a:solidFill>
                    <a:schemeClr val="bg1"/>
                  </a:solidFill>
                  <a:effectLst>
                    <a:outerShdw blurRad="38100" dist="38100" dir="2700000" algn="tl">
                      <a:srgbClr val="000000">
                        <a:alpha val="43137"/>
                      </a:srgbClr>
                    </a:outerShdw>
                  </a:effectLst>
                </a:rPr>
                <a:t>JTKET</a:t>
              </a:r>
            </a:p>
            <a:p>
              <a:pPr algn="ctr">
                <a:lnSpc>
                  <a:spcPts val="1200"/>
                </a:lnSpc>
              </a:pPr>
              <a:endParaRPr lang="en-US" altLang="zh-TW" sz="1000" b="1" i="1" u="sng" dirty="0" smtClean="0">
                <a:solidFill>
                  <a:schemeClr val="bg1"/>
                </a:solidFill>
                <a:effectLst>
                  <a:outerShdw blurRad="38100" dist="38100" dir="2700000" algn="tl">
                    <a:srgbClr val="000000">
                      <a:alpha val="43137"/>
                    </a:srgbClr>
                  </a:outerShdw>
                </a:effectLst>
              </a:endParaRPr>
            </a:p>
            <a:p>
              <a:pPr algn="ctr">
                <a:lnSpc>
                  <a:spcPts val="1200"/>
                </a:lnSpc>
              </a:pPr>
              <a:endParaRPr lang="en-US" altLang="zh-TW" sz="1000" b="1" i="1" u="sng" dirty="0" smtClean="0">
                <a:solidFill>
                  <a:schemeClr val="bg1"/>
                </a:solidFill>
                <a:effectLst>
                  <a:outerShdw blurRad="38100" dist="38100" dir="2700000" algn="tl">
                    <a:srgbClr val="000000">
                      <a:alpha val="43137"/>
                    </a:srgbClr>
                  </a:outerShdw>
                </a:effectLst>
              </a:endParaRPr>
            </a:p>
            <a:p>
              <a:pPr algn="ctr">
                <a:lnSpc>
                  <a:spcPts val="1200"/>
                </a:lnSpc>
              </a:pPr>
              <a:r>
                <a:rPr lang="en-US" altLang="zh-TW" sz="1000" b="1" i="1" dirty="0" smtClean="0">
                  <a:solidFill>
                    <a:schemeClr val="bg1"/>
                  </a:solidFill>
                  <a:effectLst>
                    <a:outerShdw blurRad="38100" dist="38100" dir="2700000" algn="tl">
                      <a:srgbClr val="000000">
                        <a:alpha val="43137"/>
                      </a:srgbClr>
                    </a:outerShdw>
                  </a:effectLst>
                </a:rPr>
                <a:t>600m</a:t>
              </a:r>
              <a:r>
                <a:rPr lang="en-US" altLang="zh-TW" sz="1000" b="1" i="1" baseline="30000" dirty="0" smtClean="0">
                  <a:solidFill>
                    <a:schemeClr val="bg1"/>
                  </a:solidFill>
                  <a:effectLst>
                    <a:outerShdw blurRad="38100" dist="38100" dir="2700000" algn="tl">
                      <a:srgbClr val="000000">
                        <a:alpha val="43137"/>
                      </a:srgbClr>
                    </a:outerShdw>
                  </a:effectLst>
                </a:rPr>
                <a:t>2</a:t>
              </a:r>
              <a:endParaRPr lang="zh-TW" altLang="en-US" sz="1000" b="1" i="1" baseline="30000" dirty="0">
                <a:solidFill>
                  <a:schemeClr val="bg1"/>
                </a:solidFill>
                <a:effectLst>
                  <a:outerShdw blurRad="38100" dist="38100" dir="2700000" algn="tl">
                    <a:srgbClr val="000000">
                      <a:alpha val="43137"/>
                    </a:srgbClr>
                  </a:outerShdw>
                </a:effectLst>
              </a:endParaRPr>
            </a:p>
          </p:txBody>
        </p:sp>
        <p:sp>
          <p:nvSpPr>
            <p:cNvPr id="58" name="文字方塊 57"/>
            <p:cNvSpPr txBox="1"/>
            <p:nvPr/>
          </p:nvSpPr>
          <p:spPr>
            <a:xfrm>
              <a:off x="7299917" y="2276872"/>
              <a:ext cx="677888" cy="246221"/>
            </a:xfrm>
            <a:prstGeom prst="rect">
              <a:avLst/>
            </a:prstGeom>
            <a:noFill/>
          </p:spPr>
          <p:txBody>
            <a:bodyPr wrap="square" rtlCol="0">
              <a:spAutoFit/>
            </a:bodyPr>
            <a:lstStyle/>
            <a:p>
              <a:pPr algn="ctr">
                <a:lnSpc>
                  <a:spcPts val="1200"/>
                </a:lnSpc>
              </a:pPr>
              <a:r>
                <a:rPr lang="en-US" altLang="zh-TW" sz="1000" b="1" i="1" u="sng" dirty="0" smtClean="0">
                  <a:solidFill>
                    <a:schemeClr val="bg1"/>
                  </a:solidFill>
                  <a:effectLst>
                    <a:outerShdw blurRad="38100" dist="38100" dir="2700000" algn="tl">
                      <a:srgbClr val="000000">
                        <a:alpha val="43137"/>
                      </a:srgbClr>
                    </a:outerShdw>
                  </a:effectLst>
                </a:rPr>
                <a:t>MWA</a:t>
              </a:r>
              <a:endParaRPr lang="zh-TW" altLang="en-US" sz="1000" b="1" i="1" baseline="30000" dirty="0">
                <a:solidFill>
                  <a:schemeClr val="bg1"/>
                </a:solidFill>
                <a:effectLst>
                  <a:outerShdw blurRad="38100" dist="38100" dir="2700000" algn="tl">
                    <a:srgbClr val="000000">
                      <a:alpha val="43137"/>
                    </a:srgbClr>
                  </a:outerShdw>
                </a:effectLst>
              </a:endParaRPr>
            </a:p>
          </p:txBody>
        </p:sp>
        <p:sp>
          <p:nvSpPr>
            <p:cNvPr id="56" name="文字方塊 55"/>
            <p:cNvSpPr txBox="1"/>
            <p:nvPr/>
          </p:nvSpPr>
          <p:spPr>
            <a:xfrm>
              <a:off x="7335073" y="1772816"/>
              <a:ext cx="590758" cy="184666"/>
            </a:xfrm>
            <a:prstGeom prst="rect">
              <a:avLst/>
            </a:prstGeom>
            <a:noFill/>
          </p:spPr>
          <p:txBody>
            <a:bodyPr wrap="square" rtlCol="0">
              <a:spAutoFit/>
            </a:bodyPr>
            <a:lstStyle/>
            <a:p>
              <a:r>
                <a:rPr lang="en-US" altLang="zh-TW" sz="600" u="sng" dirty="0" smtClean="0">
                  <a:solidFill>
                    <a:schemeClr val="bg1"/>
                  </a:solidFill>
                </a:rPr>
                <a:t>MITSUI SEIKI</a:t>
              </a:r>
              <a:endParaRPr lang="zh-TW" altLang="en-US" sz="600" u="sng" dirty="0">
                <a:solidFill>
                  <a:schemeClr val="bg1"/>
                </a:solidFill>
              </a:endParaRPr>
            </a:p>
          </p:txBody>
        </p:sp>
        <p:cxnSp>
          <p:nvCxnSpPr>
            <p:cNvPr id="60" name="直線接點 59"/>
            <p:cNvCxnSpPr/>
            <p:nvPr/>
          </p:nvCxnSpPr>
          <p:spPr>
            <a:xfrm flipH="1">
              <a:off x="7423745" y="1921594"/>
              <a:ext cx="36000" cy="10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4917754" y="1105475"/>
              <a:ext cx="270000" cy="237600"/>
            </a:xfrm>
            <a:prstGeom prst="rect">
              <a:avLst/>
            </a:prstGeom>
            <a:solidFill>
              <a:srgbClr val="CC99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64" name="矩形 63"/>
            <p:cNvSpPr/>
            <p:nvPr/>
          </p:nvSpPr>
          <p:spPr>
            <a:xfrm>
              <a:off x="5377358" y="1105549"/>
              <a:ext cx="147600" cy="237600"/>
            </a:xfrm>
            <a:prstGeom prst="rect">
              <a:avLst/>
            </a:prstGeom>
            <a:solidFill>
              <a:srgbClr val="FFC0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65" name="矩形 64"/>
            <p:cNvSpPr/>
            <p:nvPr/>
          </p:nvSpPr>
          <p:spPr>
            <a:xfrm>
              <a:off x="6966839" y="1191990"/>
              <a:ext cx="151200" cy="1512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dirty="0">
                <a:solidFill>
                  <a:srgbClr val="FF0000"/>
                </a:solidFill>
              </a:endParaRPr>
            </a:p>
          </p:txBody>
        </p:sp>
        <p:sp>
          <p:nvSpPr>
            <p:cNvPr id="66" name="矩形 65"/>
            <p:cNvSpPr/>
            <p:nvPr/>
          </p:nvSpPr>
          <p:spPr>
            <a:xfrm>
              <a:off x="6549836" y="1471739"/>
              <a:ext cx="730800" cy="633600"/>
            </a:xfrm>
            <a:prstGeom prst="rect">
              <a:avLst/>
            </a:prstGeom>
            <a:solidFill>
              <a:srgbClr val="CC99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67" name="文字方塊 66"/>
            <p:cNvSpPr txBox="1"/>
            <p:nvPr/>
          </p:nvSpPr>
          <p:spPr>
            <a:xfrm>
              <a:off x="6465637" y="1492607"/>
              <a:ext cx="900694" cy="553998"/>
            </a:xfrm>
            <a:prstGeom prst="rect">
              <a:avLst/>
            </a:prstGeom>
            <a:noFill/>
          </p:spPr>
          <p:txBody>
            <a:bodyPr wrap="square" rtlCol="0">
              <a:spAutoFit/>
            </a:bodyPr>
            <a:lstStyle/>
            <a:p>
              <a:pPr algn="ctr">
                <a:lnSpc>
                  <a:spcPct val="150000"/>
                </a:lnSpc>
              </a:pPr>
              <a:r>
                <a:rPr lang="en-US" altLang="zh-TW" sz="1000" b="1" i="1" u="sng" dirty="0" smtClean="0">
                  <a:solidFill>
                    <a:schemeClr val="bg1"/>
                  </a:solidFill>
                  <a:effectLst>
                    <a:outerShdw blurRad="38100" dist="38100" dir="2700000" algn="tl">
                      <a:srgbClr val="000000">
                        <a:alpha val="43137"/>
                      </a:srgbClr>
                    </a:outerShdw>
                  </a:effectLst>
                </a:rPr>
                <a:t>SPINNER</a:t>
              </a:r>
            </a:p>
            <a:p>
              <a:pPr algn="ctr">
                <a:lnSpc>
                  <a:spcPct val="150000"/>
                </a:lnSpc>
              </a:pPr>
              <a:r>
                <a:rPr lang="en-US" altLang="zh-TW" sz="1000" b="1" i="1" dirty="0" smtClean="0">
                  <a:solidFill>
                    <a:schemeClr val="bg1"/>
                  </a:solidFill>
                  <a:effectLst>
                    <a:outerShdw blurRad="38100" dist="38100" dir="2700000" algn="tl">
                      <a:srgbClr val="000000">
                        <a:alpha val="43137"/>
                      </a:srgbClr>
                    </a:outerShdw>
                  </a:effectLst>
                </a:rPr>
                <a:t>504m</a:t>
              </a:r>
              <a:r>
                <a:rPr lang="en-US" altLang="zh-TW" sz="1000" b="1" i="1" baseline="30000" dirty="0" smtClean="0">
                  <a:solidFill>
                    <a:schemeClr val="bg1"/>
                  </a:solidFill>
                  <a:effectLst>
                    <a:outerShdw blurRad="38100" dist="38100" dir="2700000" algn="tl">
                      <a:srgbClr val="000000">
                        <a:alpha val="43137"/>
                      </a:srgbClr>
                    </a:outerShdw>
                  </a:effectLst>
                </a:rPr>
                <a:t>2</a:t>
              </a:r>
              <a:endParaRPr lang="zh-TW" altLang="en-US" sz="1000" b="1" i="1" baseline="30000" dirty="0">
                <a:solidFill>
                  <a:schemeClr val="bg1"/>
                </a:solidFill>
                <a:effectLst>
                  <a:outerShdw blurRad="38100" dist="38100" dir="2700000" algn="tl">
                    <a:srgbClr val="000000">
                      <a:alpha val="43137"/>
                    </a:srgbClr>
                  </a:outerShdw>
                </a:effectLst>
              </a:endParaRPr>
            </a:p>
          </p:txBody>
        </p:sp>
        <p:sp>
          <p:nvSpPr>
            <p:cNvPr id="68" name="矩形 67"/>
            <p:cNvSpPr/>
            <p:nvPr/>
          </p:nvSpPr>
          <p:spPr>
            <a:xfrm>
              <a:off x="6550584" y="2114784"/>
              <a:ext cx="363600" cy="471600"/>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69" name="矩形 68"/>
            <p:cNvSpPr/>
            <p:nvPr/>
          </p:nvSpPr>
          <p:spPr>
            <a:xfrm>
              <a:off x="6721537" y="2583074"/>
              <a:ext cx="194400" cy="108000"/>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71" name="矩形 70"/>
            <p:cNvSpPr/>
            <p:nvPr/>
          </p:nvSpPr>
          <p:spPr>
            <a:xfrm>
              <a:off x="7414043" y="4935965"/>
              <a:ext cx="730800" cy="518400"/>
            </a:xfrm>
            <a:prstGeom prst="rect">
              <a:avLst/>
            </a:prstGeom>
            <a:solidFill>
              <a:srgbClr val="92D05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72" name="文字方塊 71"/>
            <p:cNvSpPr txBox="1"/>
            <p:nvPr/>
          </p:nvSpPr>
          <p:spPr>
            <a:xfrm>
              <a:off x="7337364" y="4925293"/>
              <a:ext cx="900694" cy="553998"/>
            </a:xfrm>
            <a:prstGeom prst="rect">
              <a:avLst/>
            </a:prstGeom>
            <a:noFill/>
          </p:spPr>
          <p:txBody>
            <a:bodyPr wrap="square" rtlCol="0">
              <a:spAutoFit/>
            </a:bodyPr>
            <a:lstStyle/>
            <a:p>
              <a:pPr algn="ctr">
                <a:lnSpc>
                  <a:spcPct val="150000"/>
                </a:lnSpc>
              </a:pPr>
              <a:r>
                <a:rPr lang="en-US" altLang="zh-TW" sz="1000" b="1" i="1" u="sng" dirty="0" smtClean="0">
                  <a:solidFill>
                    <a:schemeClr val="bg1"/>
                  </a:solidFill>
                  <a:effectLst>
                    <a:outerShdw blurRad="38100" dist="38100" dir="2700000" algn="tl">
                      <a:srgbClr val="000000">
                        <a:alpha val="43137"/>
                      </a:srgbClr>
                    </a:outerShdw>
                  </a:effectLst>
                </a:rPr>
                <a:t>MATSUURA</a:t>
              </a:r>
            </a:p>
            <a:p>
              <a:pPr algn="ctr">
                <a:lnSpc>
                  <a:spcPct val="150000"/>
                </a:lnSpc>
              </a:pPr>
              <a:r>
                <a:rPr lang="en-US" altLang="zh-TW" sz="1000" b="1" i="1" dirty="0" smtClean="0">
                  <a:solidFill>
                    <a:schemeClr val="bg1"/>
                  </a:solidFill>
                  <a:effectLst>
                    <a:outerShdw blurRad="38100" dist="38100" dir="2700000" algn="tl">
                      <a:srgbClr val="000000">
                        <a:alpha val="43137"/>
                      </a:srgbClr>
                    </a:outerShdw>
                  </a:effectLst>
                </a:rPr>
                <a:t>408m</a:t>
              </a:r>
              <a:r>
                <a:rPr lang="en-US" altLang="zh-TW" sz="1000" b="1" i="1" baseline="30000" dirty="0" smtClean="0">
                  <a:solidFill>
                    <a:schemeClr val="bg1"/>
                  </a:solidFill>
                  <a:effectLst>
                    <a:outerShdw blurRad="38100" dist="38100" dir="2700000" algn="tl">
                      <a:srgbClr val="000000">
                        <a:alpha val="43137"/>
                      </a:srgbClr>
                    </a:outerShdw>
                  </a:effectLst>
                </a:rPr>
                <a:t>2</a:t>
              </a:r>
              <a:endParaRPr lang="zh-TW" altLang="en-US" sz="1000" b="1" i="1" baseline="30000" dirty="0">
                <a:solidFill>
                  <a:schemeClr val="bg1"/>
                </a:solidFill>
                <a:effectLst>
                  <a:outerShdw blurRad="38100" dist="38100" dir="2700000" algn="tl">
                    <a:srgbClr val="000000">
                      <a:alpha val="43137"/>
                    </a:srgbClr>
                  </a:outerShdw>
                </a:effectLst>
              </a:endParaRPr>
            </a:p>
          </p:txBody>
        </p:sp>
        <p:sp>
          <p:nvSpPr>
            <p:cNvPr id="73" name="矩形 72"/>
            <p:cNvSpPr/>
            <p:nvPr/>
          </p:nvSpPr>
          <p:spPr>
            <a:xfrm>
              <a:off x="8153598" y="4941168"/>
              <a:ext cx="147600" cy="518400"/>
            </a:xfrm>
            <a:prstGeom prst="rect">
              <a:avLst/>
            </a:prstGeom>
            <a:solidFill>
              <a:srgbClr val="CC99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74" name="矩形 73"/>
            <p:cNvSpPr/>
            <p:nvPr/>
          </p:nvSpPr>
          <p:spPr>
            <a:xfrm>
              <a:off x="8407106" y="5048599"/>
              <a:ext cx="147600" cy="3744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zh-TW" altLang="en-US" dirty="0">
                <a:solidFill>
                  <a:srgbClr val="FF0000"/>
                </a:solidFill>
              </a:endParaRPr>
            </a:p>
          </p:txBody>
        </p:sp>
        <p:sp>
          <p:nvSpPr>
            <p:cNvPr id="75" name="矩形 74"/>
            <p:cNvSpPr/>
            <p:nvPr/>
          </p:nvSpPr>
          <p:spPr>
            <a:xfrm>
              <a:off x="6137239" y="6268461"/>
              <a:ext cx="298800" cy="54000"/>
            </a:xfrm>
            <a:prstGeom prst="rect">
              <a:avLst/>
            </a:prstGeom>
            <a:solidFill>
              <a:schemeClr val="accent1">
                <a:lumMod val="60000"/>
                <a:lumOff val="40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zh-TW" altLang="en-US" dirty="0">
                <a:solidFill>
                  <a:srgbClr val="FF0000"/>
                </a:solidFill>
              </a:endParaRPr>
            </a:p>
          </p:txBody>
        </p:sp>
        <p:sp>
          <p:nvSpPr>
            <p:cNvPr id="76" name="矩形 75"/>
            <p:cNvSpPr/>
            <p:nvPr/>
          </p:nvSpPr>
          <p:spPr>
            <a:xfrm>
              <a:off x="7449794" y="6419424"/>
              <a:ext cx="532800" cy="1512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zh-TW" altLang="en-US" dirty="0">
                <a:solidFill>
                  <a:srgbClr val="FF0000"/>
                </a:solidFill>
              </a:endParaRPr>
            </a:p>
          </p:txBody>
        </p:sp>
        <p:sp>
          <p:nvSpPr>
            <p:cNvPr id="77" name="矩形 76"/>
            <p:cNvSpPr/>
            <p:nvPr/>
          </p:nvSpPr>
          <p:spPr>
            <a:xfrm>
              <a:off x="6642088" y="6315670"/>
              <a:ext cx="298800" cy="2520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dirty="0">
                <a:solidFill>
                  <a:srgbClr val="FF0000"/>
                </a:solidFill>
              </a:endParaRPr>
            </a:p>
          </p:txBody>
        </p:sp>
        <p:sp>
          <p:nvSpPr>
            <p:cNvPr id="78" name="矩形 77"/>
            <p:cNvSpPr/>
            <p:nvPr/>
          </p:nvSpPr>
          <p:spPr>
            <a:xfrm>
              <a:off x="6947021" y="6315670"/>
              <a:ext cx="284400" cy="252000"/>
            </a:xfrm>
            <a:prstGeom prst="rect">
              <a:avLst/>
            </a:prstGeom>
            <a:solidFill>
              <a:schemeClr val="accent1">
                <a:lumMod val="60000"/>
                <a:lumOff val="40000"/>
                <a:alpha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dirty="0">
                <a:solidFill>
                  <a:srgbClr val="FF0000"/>
                </a:solidFill>
              </a:endParaRPr>
            </a:p>
          </p:txBody>
        </p:sp>
        <p:sp>
          <p:nvSpPr>
            <p:cNvPr id="79" name="矩形 78"/>
            <p:cNvSpPr/>
            <p:nvPr/>
          </p:nvSpPr>
          <p:spPr>
            <a:xfrm>
              <a:off x="5905047" y="5576540"/>
              <a:ext cx="547200" cy="576000"/>
            </a:xfrm>
            <a:prstGeom prst="rect">
              <a:avLst/>
            </a:prstGeom>
            <a:solidFill>
              <a:srgbClr val="CC99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80" name="文字方塊 79"/>
            <p:cNvSpPr txBox="1"/>
            <p:nvPr/>
          </p:nvSpPr>
          <p:spPr>
            <a:xfrm>
              <a:off x="5731271" y="5520095"/>
              <a:ext cx="900694" cy="707886"/>
            </a:xfrm>
            <a:prstGeom prst="rect">
              <a:avLst/>
            </a:prstGeom>
            <a:noFill/>
          </p:spPr>
          <p:txBody>
            <a:bodyPr wrap="square" rtlCol="0">
              <a:spAutoFit/>
            </a:bodyPr>
            <a:lstStyle/>
            <a:p>
              <a:pPr algn="ctr">
                <a:lnSpc>
                  <a:spcPts val="1000"/>
                </a:lnSpc>
              </a:pPr>
              <a:r>
                <a:rPr lang="en-US" altLang="zh-TW" sz="700" b="1" i="1" u="sng" dirty="0" smtClean="0">
                  <a:solidFill>
                    <a:schemeClr val="bg1"/>
                  </a:solidFill>
                  <a:effectLst>
                    <a:outerShdw blurRad="38100" dist="38100" dir="2700000" algn="tl">
                      <a:srgbClr val="000000">
                        <a:alpha val="43137"/>
                      </a:srgbClr>
                    </a:outerShdw>
                  </a:effectLst>
                </a:rPr>
                <a:t>MACHINING INNOVATIONS </a:t>
              </a:r>
              <a:r>
                <a:rPr lang="en-US" altLang="zh-TW" sz="700" b="1" i="1" u="sng" dirty="0">
                  <a:solidFill>
                    <a:schemeClr val="bg1"/>
                  </a:solidFill>
                  <a:effectLst>
                    <a:outerShdw blurRad="38100" dist="38100" dir="2700000" algn="tl">
                      <a:srgbClr val="000000">
                        <a:alpha val="43137"/>
                      </a:srgbClr>
                    </a:outerShdw>
                  </a:effectLst>
                </a:rPr>
                <a:t>NETWORK</a:t>
              </a:r>
            </a:p>
            <a:p>
              <a:pPr algn="ctr">
                <a:lnSpc>
                  <a:spcPct val="150000"/>
                </a:lnSpc>
              </a:pPr>
              <a:r>
                <a:rPr lang="en-US" altLang="zh-TW" sz="1000" b="1" i="1" dirty="0" smtClean="0">
                  <a:solidFill>
                    <a:schemeClr val="bg1"/>
                  </a:solidFill>
                  <a:effectLst>
                    <a:outerShdw blurRad="38100" dist="38100" dir="2700000" algn="tl">
                      <a:srgbClr val="000000">
                        <a:alpha val="43137"/>
                      </a:srgbClr>
                    </a:outerShdw>
                  </a:effectLst>
                </a:rPr>
                <a:t>342m</a:t>
              </a:r>
              <a:r>
                <a:rPr lang="en-US" altLang="zh-TW" sz="1000" b="1" i="1" baseline="30000" dirty="0" smtClean="0">
                  <a:solidFill>
                    <a:schemeClr val="bg1"/>
                  </a:solidFill>
                  <a:effectLst>
                    <a:outerShdw blurRad="38100" dist="38100" dir="2700000" algn="tl">
                      <a:srgbClr val="000000">
                        <a:alpha val="43137"/>
                      </a:srgbClr>
                    </a:outerShdw>
                  </a:effectLst>
                </a:rPr>
                <a:t>2</a:t>
              </a:r>
              <a:endParaRPr lang="zh-TW" altLang="en-US" sz="1000" b="1" i="1" baseline="30000" dirty="0">
                <a:solidFill>
                  <a:schemeClr val="bg1"/>
                </a:solidFill>
                <a:effectLst>
                  <a:outerShdw blurRad="38100" dist="38100" dir="2700000" algn="tl">
                    <a:srgbClr val="000000">
                      <a:alpha val="43137"/>
                    </a:srgbClr>
                  </a:outerShdw>
                </a:effectLst>
              </a:endParaRPr>
            </a:p>
          </p:txBody>
        </p:sp>
        <p:sp>
          <p:nvSpPr>
            <p:cNvPr id="81" name="矩形 80"/>
            <p:cNvSpPr/>
            <p:nvPr/>
          </p:nvSpPr>
          <p:spPr>
            <a:xfrm>
              <a:off x="6550584" y="5575498"/>
              <a:ext cx="471600" cy="612000"/>
            </a:xfrm>
            <a:prstGeom prst="rect">
              <a:avLst/>
            </a:prstGeom>
            <a:solidFill>
              <a:srgbClr val="CC99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82" name="文字方塊 81"/>
            <p:cNvSpPr txBox="1"/>
            <p:nvPr/>
          </p:nvSpPr>
          <p:spPr>
            <a:xfrm>
              <a:off x="6455422" y="5608131"/>
              <a:ext cx="662617" cy="553998"/>
            </a:xfrm>
            <a:prstGeom prst="rect">
              <a:avLst/>
            </a:prstGeom>
            <a:noFill/>
          </p:spPr>
          <p:txBody>
            <a:bodyPr wrap="square" rtlCol="0">
              <a:spAutoFit/>
            </a:bodyPr>
            <a:lstStyle/>
            <a:p>
              <a:pPr algn="ctr">
                <a:lnSpc>
                  <a:spcPct val="150000"/>
                </a:lnSpc>
              </a:pPr>
              <a:r>
                <a:rPr lang="en-US" altLang="zh-TW" sz="1000" b="1" i="1" u="sng" dirty="0" smtClean="0">
                  <a:solidFill>
                    <a:schemeClr val="bg1"/>
                  </a:solidFill>
                  <a:effectLst>
                    <a:outerShdw blurRad="38100" dist="38100" dir="2700000" algn="tl">
                      <a:srgbClr val="000000">
                        <a:alpha val="43137"/>
                      </a:srgbClr>
                    </a:outerShdw>
                  </a:effectLst>
                </a:rPr>
                <a:t>SAMAG</a:t>
              </a:r>
            </a:p>
            <a:p>
              <a:pPr algn="ctr">
                <a:lnSpc>
                  <a:spcPct val="150000"/>
                </a:lnSpc>
              </a:pPr>
              <a:r>
                <a:rPr lang="en-US" altLang="zh-TW" sz="1000" b="1" i="1" dirty="0" smtClean="0">
                  <a:solidFill>
                    <a:schemeClr val="bg1"/>
                  </a:solidFill>
                  <a:effectLst>
                    <a:outerShdw blurRad="38100" dist="38100" dir="2700000" algn="tl">
                      <a:srgbClr val="000000">
                        <a:alpha val="43137"/>
                      </a:srgbClr>
                    </a:outerShdw>
                  </a:effectLst>
                </a:rPr>
                <a:t>310m</a:t>
              </a:r>
              <a:r>
                <a:rPr lang="en-US" altLang="zh-TW" sz="1000" b="1" i="1" baseline="30000" dirty="0" smtClean="0">
                  <a:solidFill>
                    <a:schemeClr val="bg1"/>
                  </a:solidFill>
                  <a:effectLst>
                    <a:outerShdw blurRad="38100" dist="38100" dir="2700000" algn="tl">
                      <a:srgbClr val="000000">
                        <a:alpha val="43137"/>
                      </a:srgbClr>
                    </a:outerShdw>
                  </a:effectLst>
                </a:rPr>
                <a:t>2</a:t>
              </a:r>
              <a:endParaRPr lang="zh-TW" altLang="en-US" sz="1000" b="1" i="1" baseline="30000" dirty="0">
                <a:solidFill>
                  <a:schemeClr val="bg1"/>
                </a:solidFill>
                <a:effectLst>
                  <a:outerShdw blurRad="38100" dist="38100" dir="2700000" algn="tl">
                    <a:srgbClr val="000000">
                      <a:alpha val="43137"/>
                    </a:srgbClr>
                  </a:outerShdw>
                </a:effectLst>
              </a:endParaRPr>
            </a:p>
          </p:txBody>
        </p:sp>
        <p:sp>
          <p:nvSpPr>
            <p:cNvPr id="83" name="矩形 82"/>
            <p:cNvSpPr/>
            <p:nvPr/>
          </p:nvSpPr>
          <p:spPr>
            <a:xfrm>
              <a:off x="4349626" y="5952455"/>
              <a:ext cx="734400" cy="270000"/>
            </a:xfrm>
            <a:prstGeom prst="rect">
              <a:avLst/>
            </a:prstGeom>
            <a:solidFill>
              <a:srgbClr val="CC99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84" name="矩形 83"/>
            <p:cNvSpPr/>
            <p:nvPr/>
          </p:nvSpPr>
          <p:spPr>
            <a:xfrm>
              <a:off x="4351150" y="5585817"/>
              <a:ext cx="388800" cy="360000"/>
            </a:xfrm>
            <a:prstGeom prst="rect">
              <a:avLst/>
            </a:prstGeom>
            <a:solidFill>
              <a:srgbClr val="92D05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85" name="矩形 84"/>
            <p:cNvSpPr/>
            <p:nvPr/>
          </p:nvSpPr>
          <p:spPr>
            <a:xfrm>
              <a:off x="4745770" y="5586065"/>
              <a:ext cx="338400" cy="360000"/>
            </a:xfrm>
            <a:prstGeom prst="rect">
              <a:avLst/>
            </a:prstGeom>
            <a:solidFill>
              <a:srgbClr val="92D05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86" name="矩形 85"/>
            <p:cNvSpPr/>
            <p:nvPr/>
          </p:nvSpPr>
          <p:spPr>
            <a:xfrm>
              <a:off x="4385089" y="6346403"/>
              <a:ext cx="558000" cy="223200"/>
            </a:xfrm>
            <a:prstGeom prst="rect">
              <a:avLst/>
            </a:prstGeom>
            <a:solidFill>
              <a:srgbClr val="CC99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87" name="矩形 86"/>
            <p:cNvSpPr/>
            <p:nvPr/>
          </p:nvSpPr>
          <p:spPr>
            <a:xfrm>
              <a:off x="4949114" y="6346403"/>
              <a:ext cx="547200" cy="223200"/>
            </a:xfrm>
            <a:prstGeom prst="rect">
              <a:avLst/>
            </a:prstGeom>
            <a:solidFill>
              <a:srgbClr val="92D05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88" name="矩形 87"/>
            <p:cNvSpPr/>
            <p:nvPr/>
          </p:nvSpPr>
          <p:spPr>
            <a:xfrm>
              <a:off x="5197847" y="6267219"/>
              <a:ext cx="298800" cy="79200"/>
            </a:xfrm>
            <a:prstGeom prst="rect">
              <a:avLst/>
            </a:prstGeom>
            <a:solidFill>
              <a:srgbClr val="92D05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89" name="矩形 88"/>
            <p:cNvSpPr/>
            <p:nvPr/>
          </p:nvSpPr>
          <p:spPr>
            <a:xfrm>
              <a:off x="8406808" y="2852936"/>
              <a:ext cx="151200" cy="396000"/>
            </a:xfrm>
            <a:prstGeom prst="rect">
              <a:avLst/>
            </a:prstGeom>
            <a:solidFill>
              <a:srgbClr val="CC99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90" name="矩形 89"/>
            <p:cNvSpPr/>
            <p:nvPr/>
          </p:nvSpPr>
          <p:spPr>
            <a:xfrm>
              <a:off x="8407474" y="3252199"/>
              <a:ext cx="147600" cy="223200"/>
            </a:xfrm>
            <a:prstGeom prst="rect">
              <a:avLst/>
            </a:prstGeom>
            <a:solidFill>
              <a:srgbClr val="CC99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91" name="矩形 90"/>
            <p:cNvSpPr/>
            <p:nvPr/>
          </p:nvSpPr>
          <p:spPr>
            <a:xfrm>
              <a:off x="5906244" y="4349229"/>
              <a:ext cx="637200" cy="1098000"/>
            </a:xfrm>
            <a:prstGeom prst="rect">
              <a:avLst/>
            </a:prstGeom>
            <a:solidFill>
              <a:srgbClr val="FF66FF">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rgbClr val="FF0000"/>
                  </a:solidFill>
                </a:rPr>
                <a:t> </a:t>
              </a:r>
              <a:endParaRPr lang="zh-TW" altLang="en-US" sz="1600" dirty="0">
                <a:solidFill>
                  <a:srgbClr val="FF0000"/>
                </a:solidFill>
              </a:endParaRPr>
            </a:p>
          </p:txBody>
        </p:sp>
        <p:sp>
          <p:nvSpPr>
            <p:cNvPr id="92" name="矩形 91"/>
            <p:cNvSpPr/>
            <p:nvPr/>
          </p:nvSpPr>
          <p:spPr>
            <a:xfrm>
              <a:off x="6542963" y="4462665"/>
              <a:ext cx="496800" cy="986400"/>
            </a:xfrm>
            <a:prstGeom prst="rect">
              <a:avLst/>
            </a:prstGeom>
            <a:solidFill>
              <a:srgbClr val="FF66FF">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93" name="矩形 92"/>
            <p:cNvSpPr/>
            <p:nvPr/>
          </p:nvSpPr>
          <p:spPr>
            <a:xfrm>
              <a:off x="6722966" y="4352404"/>
              <a:ext cx="316800" cy="111600"/>
            </a:xfrm>
            <a:prstGeom prst="rect">
              <a:avLst/>
            </a:prstGeom>
            <a:solidFill>
              <a:srgbClr val="FF66FF">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94" name="文字方塊 93"/>
            <p:cNvSpPr txBox="1"/>
            <p:nvPr/>
          </p:nvSpPr>
          <p:spPr>
            <a:xfrm>
              <a:off x="6047570" y="4509120"/>
              <a:ext cx="900694" cy="423449"/>
            </a:xfrm>
            <a:prstGeom prst="rect">
              <a:avLst/>
            </a:prstGeom>
            <a:noFill/>
          </p:spPr>
          <p:txBody>
            <a:bodyPr wrap="square" rtlCol="0">
              <a:spAutoFit/>
            </a:bodyPr>
            <a:lstStyle/>
            <a:p>
              <a:pPr algn="ctr">
                <a:lnSpc>
                  <a:spcPct val="150000"/>
                </a:lnSpc>
              </a:pPr>
              <a:r>
                <a:rPr lang="en-US" altLang="zh-TW" sz="1600" b="1" i="1" dirty="0" smtClean="0">
                  <a:solidFill>
                    <a:schemeClr val="bg1"/>
                  </a:solidFill>
                  <a:effectLst>
                    <a:outerShdw blurRad="38100" dist="38100" dir="2700000" algn="tl">
                      <a:srgbClr val="000000">
                        <a:alpha val="43137"/>
                      </a:srgbClr>
                    </a:outerShdw>
                  </a:effectLst>
                </a:rPr>
                <a:t>1,169m</a:t>
              </a:r>
              <a:r>
                <a:rPr lang="en-US" altLang="zh-TW" sz="1600" b="1" i="1" baseline="30000" dirty="0" smtClean="0">
                  <a:solidFill>
                    <a:schemeClr val="bg1"/>
                  </a:solidFill>
                  <a:effectLst>
                    <a:outerShdw blurRad="38100" dist="38100" dir="2700000" algn="tl">
                      <a:srgbClr val="000000">
                        <a:alpha val="43137"/>
                      </a:srgbClr>
                    </a:outerShdw>
                  </a:effectLst>
                </a:rPr>
                <a:t>2</a:t>
              </a:r>
              <a:endParaRPr lang="zh-TW" altLang="en-US" sz="1600" b="1" i="1" baseline="30000" dirty="0">
                <a:solidFill>
                  <a:schemeClr val="bg1"/>
                </a:solidFill>
                <a:effectLst>
                  <a:outerShdw blurRad="38100" dist="38100" dir="2700000" algn="tl">
                    <a:srgbClr val="000000">
                      <a:alpha val="43137"/>
                    </a:srgbClr>
                  </a:outerShdw>
                </a:effectLst>
              </a:endParaRPr>
            </a:p>
          </p:txBody>
        </p:sp>
        <p:sp>
          <p:nvSpPr>
            <p:cNvPr id="95" name="文字方塊 94"/>
            <p:cNvSpPr txBox="1"/>
            <p:nvPr/>
          </p:nvSpPr>
          <p:spPr>
            <a:xfrm>
              <a:off x="5908006" y="4235940"/>
              <a:ext cx="656403" cy="423449"/>
            </a:xfrm>
            <a:prstGeom prst="rect">
              <a:avLst/>
            </a:prstGeom>
            <a:noFill/>
          </p:spPr>
          <p:txBody>
            <a:bodyPr wrap="square" rtlCol="0">
              <a:spAutoFit/>
            </a:bodyPr>
            <a:lstStyle/>
            <a:p>
              <a:pPr algn="ctr">
                <a:lnSpc>
                  <a:spcPct val="150000"/>
                </a:lnSpc>
              </a:pPr>
              <a:r>
                <a:rPr lang="en-US" altLang="zh-TW" sz="1600" b="1" i="1" u="sng" dirty="0">
                  <a:solidFill>
                    <a:schemeClr val="bg1"/>
                  </a:solidFill>
                  <a:effectLst>
                    <a:outerShdw blurRad="38100" dist="38100" dir="2700000" algn="tl">
                      <a:srgbClr val="000000">
                        <a:alpha val="43137"/>
                      </a:srgbClr>
                    </a:outerShdw>
                  </a:effectLst>
                </a:rPr>
                <a:t>AGIE</a:t>
              </a:r>
              <a:endParaRPr lang="zh-TW" altLang="en-US" sz="1600" b="1" i="1" u="sng" dirty="0">
                <a:solidFill>
                  <a:schemeClr val="bg1"/>
                </a:solidFill>
                <a:effectLst>
                  <a:outerShdw blurRad="38100" dist="38100" dir="2700000" algn="tl">
                    <a:srgbClr val="000000">
                      <a:alpha val="43137"/>
                    </a:srgbClr>
                  </a:outerShdw>
                </a:effectLst>
              </a:endParaRPr>
            </a:p>
          </p:txBody>
        </p:sp>
        <p:sp>
          <p:nvSpPr>
            <p:cNvPr id="96" name="矩形 95"/>
            <p:cNvSpPr/>
            <p:nvPr/>
          </p:nvSpPr>
          <p:spPr>
            <a:xfrm>
              <a:off x="7044087" y="4350815"/>
              <a:ext cx="237600" cy="702000"/>
            </a:xfrm>
            <a:prstGeom prst="rect">
              <a:avLst/>
            </a:prstGeom>
            <a:solidFill>
              <a:srgbClr val="FF66FF">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97" name="文字方塊 96"/>
            <p:cNvSpPr txBox="1"/>
            <p:nvPr/>
          </p:nvSpPr>
          <p:spPr>
            <a:xfrm>
              <a:off x="5848687" y="4869160"/>
              <a:ext cx="694757" cy="184666"/>
            </a:xfrm>
            <a:prstGeom prst="rect">
              <a:avLst/>
            </a:prstGeom>
            <a:noFill/>
          </p:spPr>
          <p:txBody>
            <a:bodyPr wrap="square" rtlCol="0">
              <a:spAutoFit/>
            </a:bodyPr>
            <a:lstStyle/>
            <a:p>
              <a:r>
                <a:rPr lang="en-US" altLang="zh-TW" sz="600" u="sng" dirty="0" smtClean="0">
                  <a:solidFill>
                    <a:schemeClr val="bg1"/>
                  </a:solidFill>
                </a:rPr>
                <a:t>GF CHARMILLES</a:t>
              </a:r>
              <a:endParaRPr lang="zh-TW" altLang="en-US" sz="600" u="sng" dirty="0">
                <a:solidFill>
                  <a:schemeClr val="bg1"/>
                </a:solidFill>
              </a:endParaRPr>
            </a:p>
          </p:txBody>
        </p:sp>
        <p:sp>
          <p:nvSpPr>
            <p:cNvPr id="101" name="文字方塊 100"/>
            <p:cNvSpPr txBox="1"/>
            <p:nvPr/>
          </p:nvSpPr>
          <p:spPr>
            <a:xfrm>
              <a:off x="6001087" y="4989366"/>
              <a:ext cx="694757" cy="184666"/>
            </a:xfrm>
            <a:prstGeom prst="rect">
              <a:avLst/>
            </a:prstGeom>
            <a:noFill/>
          </p:spPr>
          <p:txBody>
            <a:bodyPr wrap="square" rtlCol="0">
              <a:spAutoFit/>
            </a:bodyPr>
            <a:lstStyle/>
            <a:p>
              <a:r>
                <a:rPr lang="en-US" altLang="zh-TW" sz="600" u="sng" dirty="0" smtClean="0">
                  <a:solidFill>
                    <a:schemeClr val="bg1"/>
                  </a:solidFill>
                </a:rPr>
                <a:t>MIKRON</a:t>
              </a:r>
              <a:endParaRPr lang="zh-TW" altLang="en-US" sz="600" u="sng" dirty="0">
                <a:solidFill>
                  <a:schemeClr val="bg1"/>
                </a:solidFill>
              </a:endParaRPr>
            </a:p>
          </p:txBody>
        </p:sp>
        <p:sp>
          <p:nvSpPr>
            <p:cNvPr id="102" name="文字方塊 101"/>
            <p:cNvSpPr txBox="1"/>
            <p:nvPr/>
          </p:nvSpPr>
          <p:spPr>
            <a:xfrm>
              <a:off x="6153487" y="5116542"/>
              <a:ext cx="694757" cy="184666"/>
            </a:xfrm>
            <a:prstGeom prst="rect">
              <a:avLst/>
            </a:prstGeom>
            <a:noFill/>
          </p:spPr>
          <p:txBody>
            <a:bodyPr wrap="square" rtlCol="0">
              <a:spAutoFit/>
            </a:bodyPr>
            <a:lstStyle/>
            <a:p>
              <a:r>
                <a:rPr lang="en-US" altLang="zh-TW" sz="600" u="sng" dirty="0" smtClean="0">
                  <a:solidFill>
                    <a:schemeClr val="bg1"/>
                  </a:solidFill>
                </a:rPr>
                <a:t>STEP-TEC</a:t>
              </a:r>
              <a:endParaRPr lang="zh-TW" altLang="en-US" sz="600" u="sng" dirty="0">
                <a:solidFill>
                  <a:schemeClr val="bg1"/>
                </a:solidFill>
              </a:endParaRPr>
            </a:p>
          </p:txBody>
        </p:sp>
        <p:sp>
          <p:nvSpPr>
            <p:cNvPr id="106" name="矩形 105"/>
            <p:cNvSpPr/>
            <p:nvPr/>
          </p:nvSpPr>
          <p:spPr>
            <a:xfrm>
              <a:off x="5908222" y="5337224"/>
              <a:ext cx="172800" cy="1116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07"/>
            <p:cNvSpPr/>
            <p:nvPr/>
          </p:nvSpPr>
          <p:spPr>
            <a:xfrm>
              <a:off x="6081787" y="5337501"/>
              <a:ext cx="172800" cy="1116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矩形 108"/>
            <p:cNvSpPr/>
            <p:nvPr/>
          </p:nvSpPr>
          <p:spPr>
            <a:xfrm>
              <a:off x="6255616" y="5336005"/>
              <a:ext cx="172800" cy="1116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8" name="直線接點 97"/>
            <p:cNvCxnSpPr/>
            <p:nvPr/>
          </p:nvCxnSpPr>
          <p:spPr>
            <a:xfrm flipH="1">
              <a:off x="5937360" y="5006033"/>
              <a:ext cx="108000" cy="36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直線接點 98"/>
            <p:cNvCxnSpPr/>
            <p:nvPr/>
          </p:nvCxnSpPr>
          <p:spPr>
            <a:xfrm flipH="1">
              <a:off x="6103509" y="5126239"/>
              <a:ext cx="72000" cy="23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直線接點 99"/>
            <p:cNvCxnSpPr/>
            <p:nvPr/>
          </p:nvCxnSpPr>
          <p:spPr>
            <a:xfrm flipH="1">
              <a:off x="6285906" y="5253010"/>
              <a:ext cx="36000" cy="10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0" name="矩形 109"/>
            <p:cNvSpPr/>
            <p:nvPr/>
          </p:nvSpPr>
          <p:spPr>
            <a:xfrm>
              <a:off x="6547535" y="5235425"/>
              <a:ext cx="489600" cy="2160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文字方塊 110"/>
            <p:cNvSpPr txBox="1"/>
            <p:nvPr/>
          </p:nvSpPr>
          <p:spPr>
            <a:xfrm>
              <a:off x="6541539" y="5013176"/>
              <a:ext cx="694757" cy="184666"/>
            </a:xfrm>
            <a:prstGeom prst="rect">
              <a:avLst/>
            </a:prstGeom>
            <a:noFill/>
          </p:spPr>
          <p:txBody>
            <a:bodyPr wrap="square" rtlCol="0">
              <a:spAutoFit/>
            </a:bodyPr>
            <a:lstStyle/>
            <a:p>
              <a:r>
                <a:rPr lang="en-US" altLang="zh-TW" sz="600" u="sng" dirty="0" smtClean="0">
                  <a:solidFill>
                    <a:schemeClr val="bg1"/>
                  </a:solidFill>
                </a:rPr>
                <a:t>SYSTEM 3R</a:t>
              </a:r>
              <a:endParaRPr lang="zh-TW" altLang="en-US" sz="600" u="sng" dirty="0">
                <a:solidFill>
                  <a:schemeClr val="bg1"/>
                </a:solidFill>
              </a:endParaRPr>
            </a:p>
          </p:txBody>
        </p:sp>
        <p:cxnSp>
          <p:nvCxnSpPr>
            <p:cNvPr id="112" name="直線接點 111"/>
            <p:cNvCxnSpPr/>
            <p:nvPr/>
          </p:nvCxnSpPr>
          <p:spPr>
            <a:xfrm flipH="1">
              <a:off x="6673958" y="5149644"/>
              <a:ext cx="36000" cy="10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矩形 112"/>
            <p:cNvSpPr/>
            <p:nvPr/>
          </p:nvSpPr>
          <p:spPr>
            <a:xfrm>
              <a:off x="5909419" y="1472084"/>
              <a:ext cx="514800" cy="1224136"/>
            </a:xfrm>
            <a:prstGeom prst="rect">
              <a:avLst/>
            </a:prstGeom>
            <a:solidFill>
              <a:srgbClr val="3366FF">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文字方塊 113"/>
            <p:cNvSpPr txBox="1"/>
            <p:nvPr/>
          </p:nvSpPr>
          <p:spPr>
            <a:xfrm>
              <a:off x="5705078" y="1794882"/>
              <a:ext cx="900694" cy="542456"/>
            </a:xfrm>
            <a:prstGeom prst="rect">
              <a:avLst/>
            </a:prstGeom>
            <a:noFill/>
          </p:spPr>
          <p:txBody>
            <a:bodyPr wrap="square" rtlCol="0">
              <a:spAutoFit/>
            </a:bodyPr>
            <a:lstStyle/>
            <a:p>
              <a:pPr algn="ctr">
                <a:lnSpc>
                  <a:spcPct val="150000"/>
                </a:lnSpc>
              </a:pPr>
              <a:r>
                <a:rPr lang="zh-TW" altLang="en-US" sz="950" b="1" i="1" u="sng" dirty="0" smtClean="0">
                  <a:solidFill>
                    <a:schemeClr val="bg1"/>
                  </a:solidFill>
                  <a:effectLst>
                    <a:outerShdw blurRad="38100" dist="38100" dir="2700000" algn="tl">
                      <a:srgbClr val="000000">
                        <a:alpha val="43137"/>
                      </a:srgbClr>
                    </a:outerShdw>
                  </a:effectLst>
                </a:rPr>
                <a:t>大連機床</a:t>
              </a:r>
              <a:r>
                <a:rPr lang="en-US" altLang="zh-TW" sz="1000" b="1" i="1" dirty="0" smtClean="0">
                  <a:solidFill>
                    <a:schemeClr val="bg1"/>
                  </a:solidFill>
                  <a:effectLst>
                    <a:outerShdw blurRad="38100" dist="38100" dir="2700000" algn="tl">
                      <a:srgbClr val="000000">
                        <a:alpha val="43137"/>
                      </a:srgbClr>
                    </a:outerShdw>
                  </a:effectLst>
                </a:rPr>
                <a:t>680m</a:t>
              </a:r>
              <a:r>
                <a:rPr lang="en-US" altLang="zh-TW" sz="1000" b="1" i="1" baseline="30000" dirty="0" smtClean="0">
                  <a:solidFill>
                    <a:schemeClr val="bg1"/>
                  </a:solidFill>
                  <a:effectLst>
                    <a:outerShdw blurRad="38100" dist="38100" dir="2700000" algn="tl">
                      <a:srgbClr val="000000">
                        <a:alpha val="43137"/>
                      </a:srgbClr>
                    </a:outerShdw>
                  </a:effectLst>
                </a:rPr>
                <a:t>2</a:t>
              </a:r>
              <a:endParaRPr lang="zh-TW" altLang="en-US" sz="1000" b="1" i="1" baseline="30000" dirty="0">
                <a:solidFill>
                  <a:schemeClr val="bg1"/>
                </a:solidFill>
                <a:effectLst>
                  <a:outerShdw blurRad="38100" dist="38100" dir="2700000" algn="tl">
                    <a:srgbClr val="000000">
                      <a:alpha val="43137"/>
                    </a:srgbClr>
                  </a:outerShdw>
                </a:effectLst>
              </a:endParaRPr>
            </a:p>
          </p:txBody>
        </p:sp>
        <p:sp>
          <p:nvSpPr>
            <p:cNvPr id="115" name="矩形 114"/>
            <p:cNvSpPr/>
            <p:nvPr/>
          </p:nvSpPr>
          <p:spPr>
            <a:xfrm>
              <a:off x="5198496" y="5576614"/>
              <a:ext cx="522000" cy="302400"/>
            </a:xfrm>
            <a:prstGeom prst="rect">
              <a:avLst/>
            </a:prstGeom>
            <a:solidFill>
              <a:srgbClr val="FF66FF">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116" name="矩形 115"/>
            <p:cNvSpPr/>
            <p:nvPr/>
          </p:nvSpPr>
          <p:spPr>
            <a:xfrm>
              <a:off x="8407472" y="3481878"/>
              <a:ext cx="151200" cy="223200"/>
            </a:xfrm>
            <a:prstGeom prst="rect">
              <a:avLst/>
            </a:prstGeom>
            <a:solidFill>
              <a:srgbClr val="FF66FF">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117" name="矩形 116"/>
            <p:cNvSpPr/>
            <p:nvPr/>
          </p:nvSpPr>
          <p:spPr>
            <a:xfrm>
              <a:off x="5197366" y="5886796"/>
              <a:ext cx="522000" cy="252000"/>
            </a:xfrm>
            <a:prstGeom prst="rect">
              <a:avLst/>
            </a:prstGeom>
            <a:solidFill>
              <a:srgbClr val="FF9999">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118" name="矩形 117"/>
            <p:cNvSpPr/>
            <p:nvPr/>
          </p:nvSpPr>
          <p:spPr>
            <a:xfrm>
              <a:off x="7029796" y="5575498"/>
              <a:ext cx="252000" cy="612000"/>
            </a:xfrm>
            <a:prstGeom prst="rect">
              <a:avLst/>
            </a:prstGeom>
            <a:solidFill>
              <a:srgbClr val="FF9999">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119" name="矩形 118"/>
            <p:cNvSpPr/>
            <p:nvPr/>
          </p:nvSpPr>
          <p:spPr>
            <a:xfrm>
              <a:off x="6920483" y="2111425"/>
              <a:ext cx="360000" cy="579600"/>
            </a:xfrm>
            <a:prstGeom prst="rect">
              <a:avLst/>
            </a:prstGeom>
            <a:solidFill>
              <a:srgbClr val="FF9999">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121" name="矩形 120"/>
            <p:cNvSpPr/>
            <p:nvPr/>
          </p:nvSpPr>
          <p:spPr>
            <a:xfrm>
              <a:off x="8407472" y="3709652"/>
              <a:ext cx="151200" cy="475200"/>
            </a:xfrm>
            <a:prstGeom prst="rect">
              <a:avLst/>
            </a:prstGeom>
            <a:solidFill>
              <a:srgbClr val="FF9999">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123" name="矩形 122"/>
            <p:cNvSpPr/>
            <p:nvPr/>
          </p:nvSpPr>
          <p:spPr>
            <a:xfrm>
              <a:off x="8407472" y="4576366"/>
              <a:ext cx="151200" cy="468000"/>
            </a:xfrm>
            <a:prstGeom prst="rect">
              <a:avLst/>
            </a:prstGeom>
            <a:solidFill>
              <a:srgbClr val="FF9999">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124" name="矩形 123"/>
            <p:cNvSpPr/>
            <p:nvPr/>
          </p:nvSpPr>
          <p:spPr>
            <a:xfrm>
              <a:off x="6543025" y="1108077"/>
              <a:ext cx="421200" cy="234000"/>
            </a:xfrm>
            <a:prstGeom prst="rect">
              <a:avLst/>
            </a:prstGeom>
            <a:solidFill>
              <a:srgbClr val="FF9999">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125" name="矩形 124"/>
            <p:cNvSpPr/>
            <p:nvPr/>
          </p:nvSpPr>
          <p:spPr>
            <a:xfrm>
              <a:off x="7123233" y="1108077"/>
              <a:ext cx="975600" cy="234000"/>
            </a:xfrm>
            <a:prstGeom prst="rect">
              <a:avLst/>
            </a:prstGeom>
            <a:solidFill>
              <a:srgbClr val="FF9999">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3" name="七角星形 2"/>
            <p:cNvSpPr/>
            <p:nvPr/>
          </p:nvSpPr>
          <p:spPr>
            <a:xfrm>
              <a:off x="3478034" y="2658865"/>
              <a:ext cx="733926" cy="633528"/>
            </a:xfrm>
            <a:prstGeom prst="star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sz="2800" b="1" dirty="0" smtClean="0">
                  <a:solidFill>
                    <a:schemeClr val="tx1"/>
                  </a:solidFill>
                  <a:effectLst>
                    <a:outerShdw blurRad="38100" dist="38100" dir="2700000" algn="tl">
                      <a:srgbClr val="000000">
                        <a:alpha val="43137"/>
                      </a:srgbClr>
                    </a:outerShdw>
                  </a:effectLst>
                </a:rPr>
                <a:t>1</a:t>
              </a:r>
              <a:endParaRPr lang="zh-TW" altLang="en-US" sz="2800" b="1" dirty="0">
                <a:solidFill>
                  <a:schemeClr val="tx1"/>
                </a:solidFill>
                <a:effectLst>
                  <a:outerShdw blurRad="38100" dist="38100" dir="2700000" algn="tl">
                    <a:srgbClr val="000000">
                      <a:alpha val="43137"/>
                    </a:srgbClr>
                  </a:outerShdw>
                </a:effectLst>
              </a:endParaRPr>
            </a:p>
          </p:txBody>
        </p:sp>
        <p:sp>
          <p:nvSpPr>
            <p:cNvPr id="126" name="七角星形 125"/>
            <p:cNvSpPr/>
            <p:nvPr/>
          </p:nvSpPr>
          <p:spPr>
            <a:xfrm>
              <a:off x="5829342" y="2736338"/>
              <a:ext cx="557374" cy="481128"/>
            </a:xfrm>
            <a:prstGeom prst="star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b="1" dirty="0" smtClean="0">
                  <a:solidFill>
                    <a:schemeClr val="tx1"/>
                  </a:solidFill>
                  <a:effectLst>
                    <a:outerShdw blurRad="38100" dist="38100" dir="2700000" algn="tl">
                      <a:srgbClr val="000000">
                        <a:alpha val="43137"/>
                      </a:srgbClr>
                    </a:outerShdw>
                  </a:effectLst>
                </a:rPr>
                <a:t>2</a:t>
              </a:r>
              <a:endParaRPr lang="zh-TW" altLang="en-US" b="1" dirty="0">
                <a:solidFill>
                  <a:schemeClr val="tx1"/>
                </a:solidFill>
                <a:effectLst>
                  <a:outerShdw blurRad="38100" dist="38100" dir="2700000" algn="tl">
                    <a:srgbClr val="000000">
                      <a:alpha val="43137"/>
                    </a:srgbClr>
                  </a:outerShdw>
                </a:effectLst>
              </a:endParaRPr>
            </a:p>
          </p:txBody>
        </p:sp>
        <p:sp>
          <p:nvSpPr>
            <p:cNvPr id="127" name="七角星形 126"/>
            <p:cNvSpPr/>
            <p:nvPr/>
          </p:nvSpPr>
          <p:spPr>
            <a:xfrm>
              <a:off x="4224562" y="1338742"/>
              <a:ext cx="557374" cy="481128"/>
            </a:xfrm>
            <a:prstGeom prst="star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b="1" dirty="0" smtClean="0">
                  <a:solidFill>
                    <a:schemeClr val="tx1"/>
                  </a:solidFill>
                  <a:effectLst>
                    <a:outerShdw blurRad="38100" dist="38100" dir="2700000" algn="tl">
                      <a:srgbClr val="000000">
                        <a:alpha val="43137"/>
                      </a:srgbClr>
                    </a:outerShdw>
                  </a:effectLst>
                </a:rPr>
                <a:t>3</a:t>
              </a:r>
              <a:endParaRPr lang="zh-TW" altLang="en-US" b="1" dirty="0">
                <a:solidFill>
                  <a:schemeClr val="tx1"/>
                </a:solidFill>
                <a:effectLst>
                  <a:outerShdw blurRad="38100" dist="38100" dir="2700000" algn="tl">
                    <a:srgbClr val="000000">
                      <a:alpha val="43137"/>
                    </a:srgbClr>
                  </a:outerShdw>
                </a:effectLst>
              </a:endParaRPr>
            </a:p>
          </p:txBody>
        </p:sp>
        <p:sp>
          <p:nvSpPr>
            <p:cNvPr id="128" name="七角星形 127"/>
            <p:cNvSpPr/>
            <p:nvPr/>
          </p:nvSpPr>
          <p:spPr>
            <a:xfrm>
              <a:off x="4230622" y="4224410"/>
              <a:ext cx="557374" cy="481128"/>
            </a:xfrm>
            <a:prstGeom prst="star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b="1" dirty="0" smtClean="0">
                  <a:solidFill>
                    <a:schemeClr val="tx1"/>
                  </a:solidFill>
                  <a:effectLst>
                    <a:outerShdw blurRad="38100" dist="38100" dir="2700000" algn="tl">
                      <a:srgbClr val="000000">
                        <a:alpha val="43137"/>
                      </a:srgbClr>
                    </a:outerShdw>
                  </a:effectLst>
                </a:rPr>
                <a:t>4</a:t>
              </a:r>
              <a:endParaRPr lang="zh-TW" altLang="en-US" b="1" dirty="0">
                <a:solidFill>
                  <a:schemeClr val="tx1"/>
                </a:solidFill>
                <a:effectLst>
                  <a:outerShdw blurRad="38100" dist="38100" dir="2700000" algn="tl">
                    <a:srgbClr val="000000">
                      <a:alpha val="43137"/>
                    </a:srgbClr>
                  </a:outerShdw>
                </a:effectLst>
              </a:endParaRPr>
            </a:p>
          </p:txBody>
        </p:sp>
        <p:sp>
          <p:nvSpPr>
            <p:cNvPr id="129" name="七角星形 128"/>
            <p:cNvSpPr/>
            <p:nvPr/>
          </p:nvSpPr>
          <p:spPr>
            <a:xfrm>
              <a:off x="6456748" y="4164682"/>
              <a:ext cx="557374" cy="481128"/>
            </a:xfrm>
            <a:prstGeom prst="star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b="1" dirty="0">
                  <a:solidFill>
                    <a:schemeClr val="tx1"/>
                  </a:solidFill>
                  <a:effectLst>
                    <a:outerShdw blurRad="38100" dist="38100" dir="2700000" algn="tl">
                      <a:srgbClr val="000000">
                        <a:alpha val="43137"/>
                      </a:srgbClr>
                    </a:outerShdw>
                  </a:effectLst>
                </a:rPr>
                <a:t>5</a:t>
              </a:r>
              <a:endParaRPr lang="zh-TW" altLang="en-US" b="1" dirty="0">
                <a:solidFill>
                  <a:schemeClr val="tx1"/>
                </a:solidFill>
                <a:effectLst>
                  <a:outerShdw blurRad="38100" dist="38100" dir="2700000" algn="tl">
                    <a:srgbClr val="000000">
                      <a:alpha val="43137"/>
                    </a:srgbClr>
                  </a:outerShdw>
                </a:effectLst>
              </a:endParaRPr>
            </a:p>
          </p:txBody>
        </p:sp>
        <p:sp>
          <p:nvSpPr>
            <p:cNvPr id="122" name="矩形 121"/>
            <p:cNvSpPr/>
            <p:nvPr/>
          </p:nvSpPr>
          <p:spPr>
            <a:xfrm>
              <a:off x="2560824" y="208385"/>
              <a:ext cx="6676665" cy="4350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zh-TW" altLang="en-US" sz="2000" dirty="0" smtClean="0"/>
                <a:t>   </a:t>
              </a:r>
              <a:r>
                <a:rPr lang="en-US" altLang="zh-TW" sz="2000" dirty="0" smtClean="0"/>
                <a:t>2013 EMO</a:t>
              </a:r>
              <a:r>
                <a:rPr lang="zh-TW" altLang="en-US" sz="2000" dirty="0" smtClean="0"/>
                <a:t>展   主要展館 </a:t>
              </a:r>
              <a:r>
                <a:rPr lang="en-US" altLang="zh-TW" sz="2000" dirty="0" smtClean="0"/>
                <a:t>27</a:t>
              </a:r>
              <a:r>
                <a:rPr lang="zh-TW" altLang="en-US" sz="2000" dirty="0" smtClean="0"/>
                <a:t>館    展出面積排名與國別</a:t>
              </a:r>
              <a:endParaRPr lang="zh-TW" altLang="en-US" sz="2000" dirty="0"/>
            </a:p>
          </p:txBody>
        </p:sp>
      </p:grpSp>
      <p:sp>
        <p:nvSpPr>
          <p:cNvPr id="36" name="矩形 35"/>
          <p:cNvSpPr/>
          <p:nvPr/>
        </p:nvSpPr>
        <p:spPr>
          <a:xfrm>
            <a:off x="3425365" y="2113692"/>
            <a:ext cx="383957" cy="523220"/>
          </a:xfrm>
          <a:prstGeom prst="rect">
            <a:avLst/>
          </a:prstGeom>
        </p:spPr>
        <p:txBody>
          <a:bodyPr wrap="square">
            <a:spAutoFit/>
          </a:bodyPr>
          <a:lstStyle/>
          <a:p>
            <a:pPr fontAlgn="ctr"/>
            <a:r>
              <a:rPr lang="zh-TW" altLang="en-US" sz="1400" b="1" dirty="0"/>
              <a:t>東台</a:t>
            </a:r>
            <a:endParaRPr lang="zh-TW" altLang="en-US" sz="1400" b="1" dirty="0">
              <a:latin typeface="新細明體"/>
            </a:endParaRPr>
          </a:p>
        </p:txBody>
      </p:sp>
      <p:sp>
        <p:nvSpPr>
          <p:cNvPr id="130" name="矩形 129"/>
          <p:cNvSpPr/>
          <p:nvPr/>
        </p:nvSpPr>
        <p:spPr>
          <a:xfrm>
            <a:off x="7092280" y="4489956"/>
            <a:ext cx="383957" cy="523220"/>
          </a:xfrm>
          <a:prstGeom prst="rect">
            <a:avLst/>
          </a:prstGeom>
        </p:spPr>
        <p:txBody>
          <a:bodyPr wrap="square">
            <a:spAutoFit/>
          </a:bodyPr>
          <a:lstStyle/>
          <a:p>
            <a:pPr fontAlgn="ctr"/>
            <a:r>
              <a:rPr lang="zh-TW" altLang="en-US" sz="1400" b="1" dirty="0">
                <a:latin typeface="新細明體"/>
              </a:rPr>
              <a:t>永</a:t>
            </a:r>
            <a:r>
              <a:rPr lang="zh-TW" altLang="en-US" sz="1400" b="1" dirty="0" smtClean="0">
                <a:latin typeface="新細明體"/>
              </a:rPr>
              <a:t>進</a:t>
            </a:r>
            <a:endParaRPr lang="en-US" altLang="zh-TW" sz="1400" b="1" dirty="0" smtClean="0">
              <a:latin typeface="新細明體"/>
            </a:endParaRPr>
          </a:p>
        </p:txBody>
      </p:sp>
      <p:sp>
        <p:nvSpPr>
          <p:cNvPr id="131" name="矩形 130"/>
          <p:cNvSpPr/>
          <p:nvPr/>
        </p:nvSpPr>
        <p:spPr>
          <a:xfrm>
            <a:off x="2769274" y="3081311"/>
            <a:ext cx="383957" cy="769441"/>
          </a:xfrm>
          <a:prstGeom prst="rect">
            <a:avLst/>
          </a:prstGeom>
        </p:spPr>
        <p:txBody>
          <a:bodyPr wrap="square">
            <a:spAutoFit/>
          </a:bodyPr>
          <a:lstStyle/>
          <a:p>
            <a:pPr fontAlgn="ctr"/>
            <a:r>
              <a:rPr lang="zh-TW" altLang="en-US" sz="1100" b="1" dirty="0" smtClean="0">
                <a:latin typeface="新細明體"/>
              </a:rPr>
              <a:t>程泰亞崴</a:t>
            </a:r>
            <a:endParaRPr lang="en-US" altLang="zh-TW" sz="1100" b="1" dirty="0" smtClean="0">
              <a:latin typeface="新細明體"/>
            </a:endParaRPr>
          </a:p>
        </p:txBody>
      </p:sp>
      <p:sp>
        <p:nvSpPr>
          <p:cNvPr id="132" name="矩形 131"/>
          <p:cNvSpPr/>
          <p:nvPr/>
        </p:nvSpPr>
        <p:spPr>
          <a:xfrm>
            <a:off x="6975621" y="5565140"/>
            <a:ext cx="383957" cy="600164"/>
          </a:xfrm>
          <a:prstGeom prst="rect">
            <a:avLst/>
          </a:prstGeom>
        </p:spPr>
        <p:txBody>
          <a:bodyPr wrap="square">
            <a:spAutoFit/>
          </a:bodyPr>
          <a:lstStyle/>
          <a:p>
            <a:pPr fontAlgn="ctr"/>
            <a:r>
              <a:rPr lang="zh-TW" altLang="en-US" sz="1100" b="1" dirty="0" smtClean="0">
                <a:latin typeface="新細明體"/>
              </a:rPr>
              <a:t>達佛羅</a:t>
            </a:r>
            <a:endParaRPr lang="en-US" altLang="zh-TW" sz="1100" b="1" dirty="0" smtClean="0">
              <a:latin typeface="新細明體"/>
            </a:endParaRPr>
          </a:p>
        </p:txBody>
      </p:sp>
      <p:sp>
        <p:nvSpPr>
          <p:cNvPr id="133" name="矩形 132"/>
          <p:cNvSpPr/>
          <p:nvPr/>
        </p:nvSpPr>
        <p:spPr>
          <a:xfrm>
            <a:off x="3374616" y="5467871"/>
            <a:ext cx="383957" cy="769441"/>
          </a:xfrm>
          <a:prstGeom prst="rect">
            <a:avLst/>
          </a:prstGeom>
        </p:spPr>
        <p:txBody>
          <a:bodyPr wrap="square">
            <a:spAutoFit/>
          </a:bodyPr>
          <a:lstStyle/>
          <a:p>
            <a:pPr fontAlgn="ctr"/>
            <a:r>
              <a:rPr lang="zh-TW" altLang="en-US" sz="1100" b="1" dirty="0" smtClean="0">
                <a:latin typeface="新細明體"/>
              </a:rPr>
              <a:t>台中精機</a:t>
            </a:r>
            <a:endParaRPr lang="en-US" altLang="zh-TW" sz="1100" b="1" dirty="0" smtClean="0">
              <a:latin typeface="新細明體"/>
            </a:endParaRPr>
          </a:p>
        </p:txBody>
      </p:sp>
      <p:sp>
        <p:nvSpPr>
          <p:cNvPr id="134" name="矩形 133"/>
          <p:cNvSpPr/>
          <p:nvPr/>
        </p:nvSpPr>
        <p:spPr>
          <a:xfrm>
            <a:off x="2771917" y="3933056"/>
            <a:ext cx="383957" cy="430887"/>
          </a:xfrm>
          <a:prstGeom prst="rect">
            <a:avLst/>
          </a:prstGeom>
        </p:spPr>
        <p:txBody>
          <a:bodyPr wrap="square">
            <a:spAutoFit/>
          </a:bodyPr>
          <a:lstStyle/>
          <a:p>
            <a:pPr fontAlgn="ctr"/>
            <a:r>
              <a:rPr lang="zh-TW" altLang="en-US" sz="1100" b="1" dirty="0" smtClean="0">
                <a:latin typeface="新細明體"/>
              </a:rPr>
              <a:t>高明</a:t>
            </a:r>
            <a:endParaRPr lang="en-US" altLang="zh-TW" sz="1100" b="1" dirty="0" smtClean="0">
              <a:latin typeface="新細明體"/>
            </a:endParaRPr>
          </a:p>
        </p:txBody>
      </p:sp>
      <p:sp>
        <p:nvSpPr>
          <p:cNvPr id="135" name="矩形 134"/>
          <p:cNvSpPr/>
          <p:nvPr/>
        </p:nvSpPr>
        <p:spPr>
          <a:xfrm>
            <a:off x="5317195" y="1439198"/>
            <a:ext cx="485259" cy="261610"/>
          </a:xfrm>
          <a:prstGeom prst="rect">
            <a:avLst/>
          </a:prstGeom>
        </p:spPr>
        <p:txBody>
          <a:bodyPr wrap="square">
            <a:spAutoFit/>
          </a:bodyPr>
          <a:lstStyle/>
          <a:p>
            <a:pPr fontAlgn="ctr"/>
            <a:r>
              <a:rPr lang="zh-TW" altLang="en-US" sz="1100" b="1" dirty="0">
                <a:latin typeface="新細明體"/>
              </a:rPr>
              <a:t>曄</a:t>
            </a:r>
            <a:r>
              <a:rPr lang="zh-TW" altLang="en-US" sz="1100" b="1" dirty="0" smtClean="0">
                <a:latin typeface="新細明體"/>
              </a:rPr>
              <a:t>泰</a:t>
            </a:r>
            <a:endParaRPr lang="en-US" altLang="zh-TW" sz="1100" b="1" dirty="0" smtClean="0">
              <a:latin typeface="新細明體"/>
            </a:endParaRPr>
          </a:p>
        </p:txBody>
      </p:sp>
      <p:sp>
        <p:nvSpPr>
          <p:cNvPr id="37" name="矩形 36"/>
          <p:cNvSpPr/>
          <p:nvPr/>
        </p:nvSpPr>
        <p:spPr>
          <a:xfrm>
            <a:off x="2699792" y="5096217"/>
            <a:ext cx="492443" cy="276999"/>
          </a:xfrm>
          <a:prstGeom prst="rect">
            <a:avLst/>
          </a:prstGeom>
        </p:spPr>
        <p:txBody>
          <a:bodyPr wrap="none">
            <a:spAutoFit/>
          </a:bodyPr>
          <a:lstStyle/>
          <a:p>
            <a:pPr fontAlgn="ctr"/>
            <a:r>
              <a:rPr lang="zh-TW" altLang="en-US" sz="1200" b="1" dirty="0" smtClean="0">
                <a:latin typeface="新細明體"/>
              </a:rPr>
              <a:t>協鴻</a:t>
            </a:r>
            <a:endParaRPr lang="en-US" altLang="zh-TW" sz="1200" b="1" dirty="0">
              <a:latin typeface="新細明體"/>
            </a:endParaRPr>
          </a:p>
        </p:txBody>
      </p:sp>
      <p:sp>
        <p:nvSpPr>
          <p:cNvPr id="137" name="矩形 136"/>
          <p:cNvSpPr/>
          <p:nvPr/>
        </p:nvSpPr>
        <p:spPr>
          <a:xfrm>
            <a:off x="5642140" y="6248345"/>
            <a:ext cx="492443" cy="276999"/>
          </a:xfrm>
          <a:prstGeom prst="rect">
            <a:avLst/>
          </a:prstGeom>
        </p:spPr>
        <p:txBody>
          <a:bodyPr wrap="none">
            <a:spAutoFit/>
          </a:bodyPr>
          <a:lstStyle/>
          <a:p>
            <a:pPr fontAlgn="ctr"/>
            <a:r>
              <a:rPr lang="zh-TW" altLang="en-US" sz="1200" b="1" dirty="0" smtClean="0">
                <a:latin typeface="新細明體"/>
              </a:rPr>
              <a:t>麗馳</a:t>
            </a:r>
            <a:endParaRPr lang="en-US" altLang="zh-TW" sz="1200" b="1" dirty="0">
              <a:latin typeface="新細明體"/>
            </a:endParaRPr>
          </a:p>
        </p:txBody>
      </p:sp>
      <p:sp>
        <p:nvSpPr>
          <p:cNvPr id="138" name="矩形 137"/>
          <p:cNvSpPr/>
          <p:nvPr/>
        </p:nvSpPr>
        <p:spPr>
          <a:xfrm>
            <a:off x="2633572" y="4453800"/>
            <a:ext cx="607859" cy="261610"/>
          </a:xfrm>
          <a:prstGeom prst="rect">
            <a:avLst/>
          </a:prstGeom>
        </p:spPr>
        <p:txBody>
          <a:bodyPr wrap="none">
            <a:spAutoFit/>
          </a:bodyPr>
          <a:lstStyle/>
          <a:p>
            <a:pPr fontAlgn="ctr"/>
            <a:r>
              <a:rPr lang="zh-TW" altLang="en-US" sz="1050" b="1" dirty="0" smtClean="0">
                <a:latin typeface="新細明體"/>
              </a:rPr>
              <a:t>喬威進</a:t>
            </a:r>
            <a:endParaRPr lang="en-US" altLang="zh-TW" sz="1050" b="1" dirty="0">
              <a:latin typeface="新細明體"/>
            </a:endParaRPr>
          </a:p>
        </p:txBody>
      </p:sp>
      <p:sp>
        <p:nvSpPr>
          <p:cNvPr id="139" name="矩形 138"/>
          <p:cNvSpPr/>
          <p:nvPr/>
        </p:nvSpPr>
        <p:spPr>
          <a:xfrm>
            <a:off x="2755476" y="4759528"/>
            <a:ext cx="453970" cy="253916"/>
          </a:xfrm>
          <a:prstGeom prst="rect">
            <a:avLst/>
          </a:prstGeom>
        </p:spPr>
        <p:txBody>
          <a:bodyPr wrap="none">
            <a:spAutoFit/>
          </a:bodyPr>
          <a:lstStyle/>
          <a:p>
            <a:pPr fontAlgn="ctr"/>
            <a:r>
              <a:rPr lang="zh-TW" altLang="en-US" sz="1050" b="1" dirty="0" smtClean="0">
                <a:latin typeface="新細明體"/>
              </a:rPr>
              <a:t>新衛</a:t>
            </a:r>
            <a:endParaRPr lang="en-US" altLang="zh-TW" sz="1050" b="1" dirty="0">
              <a:latin typeface="新細明體"/>
            </a:endParaRPr>
          </a:p>
        </p:txBody>
      </p:sp>
      <p:sp>
        <p:nvSpPr>
          <p:cNvPr id="136" name="矩形 135"/>
          <p:cNvSpPr/>
          <p:nvPr/>
        </p:nvSpPr>
        <p:spPr>
          <a:xfrm>
            <a:off x="251520" y="1052736"/>
            <a:ext cx="2160240" cy="4093428"/>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wrap="square">
            <a:spAutoFit/>
          </a:bodyPr>
          <a:lstStyle/>
          <a:p>
            <a:r>
              <a:rPr lang="en-US" altLang="zh-TW" sz="2000" b="1" dirty="0" smtClean="0"/>
              <a:t>27</a:t>
            </a:r>
            <a:r>
              <a:rPr lang="zh-TW" altLang="en-US" sz="2000" b="1" dirty="0" smtClean="0"/>
              <a:t>館為</a:t>
            </a:r>
            <a:r>
              <a:rPr lang="en-US" altLang="zh-TW" sz="2000" b="1" dirty="0" smtClean="0"/>
              <a:t>EMO</a:t>
            </a:r>
            <a:r>
              <a:rPr lang="zh-TW" altLang="en-US" sz="2000" b="1" dirty="0" smtClean="0"/>
              <a:t>展最大展館，友嘉集團展出面積第一大，</a:t>
            </a:r>
            <a:r>
              <a:rPr lang="en-US" altLang="zh-TW" sz="2000" b="1" dirty="0" smtClean="0"/>
              <a:t>MAZAK</a:t>
            </a:r>
            <a:r>
              <a:rPr lang="zh-TW" altLang="en-US" sz="2000" b="1" dirty="0" smtClean="0"/>
              <a:t>第二，</a:t>
            </a:r>
            <a:endParaRPr lang="en-US" altLang="zh-TW" sz="2000" b="1" dirty="0" smtClean="0"/>
          </a:p>
          <a:p>
            <a:r>
              <a:rPr lang="zh-TW" altLang="en-US" sz="2000" b="1" dirty="0" smtClean="0"/>
              <a:t>韓國斗山第三。</a:t>
            </a:r>
            <a:endParaRPr lang="en-US" altLang="zh-TW" sz="2000" b="1" dirty="0" smtClean="0"/>
          </a:p>
          <a:p>
            <a:endParaRPr lang="en-US" altLang="zh-TW" sz="2000" b="1" dirty="0" smtClean="0"/>
          </a:p>
          <a:p>
            <a:r>
              <a:rPr lang="zh-TW" altLang="en-US" sz="2000" b="1" dirty="0" smtClean="0"/>
              <a:t>台灣為</a:t>
            </a:r>
            <a:r>
              <a:rPr lang="en-US" altLang="zh-TW" sz="2000" b="1" dirty="0" smtClean="0"/>
              <a:t>27</a:t>
            </a:r>
            <a:r>
              <a:rPr lang="zh-TW" altLang="en-US" sz="2000" b="1" dirty="0" smtClean="0"/>
              <a:t>館中最大參展國，但若不計入友嘉集團面積，則無法進</a:t>
            </a:r>
            <a:endParaRPr lang="en-US" altLang="zh-TW" sz="2000" b="1" dirty="0" smtClean="0"/>
          </a:p>
          <a:p>
            <a:r>
              <a:rPr lang="zh-TW" altLang="en-US" sz="2000" b="1" dirty="0" smtClean="0"/>
              <a:t>入前三大</a:t>
            </a:r>
            <a:endParaRPr lang="en-US" altLang="zh-TW" sz="2000" b="1" dirty="0" smtClean="0"/>
          </a:p>
          <a:p>
            <a:endParaRPr lang="zh-TW" altLang="en-US" sz="2000" b="1" dirty="0"/>
          </a:p>
        </p:txBody>
      </p:sp>
      <p:sp>
        <p:nvSpPr>
          <p:cNvPr id="140" name="矩形 139"/>
          <p:cNvSpPr/>
          <p:nvPr/>
        </p:nvSpPr>
        <p:spPr>
          <a:xfrm>
            <a:off x="3707904" y="3563724"/>
            <a:ext cx="1107996" cy="369332"/>
          </a:xfrm>
          <a:prstGeom prst="rect">
            <a:avLst/>
          </a:prstGeom>
        </p:spPr>
        <p:txBody>
          <a:bodyPr wrap="none">
            <a:spAutoFit/>
          </a:bodyPr>
          <a:lstStyle/>
          <a:p>
            <a:r>
              <a:rPr lang="zh-TW" altLang="en-US" b="1" dirty="0" smtClean="0"/>
              <a:t>友嘉集團</a:t>
            </a:r>
            <a:endParaRPr lang="zh-TW" altLang="en-US" b="1" dirty="0"/>
          </a:p>
        </p:txBody>
      </p:sp>
      <p:pic>
        <p:nvPicPr>
          <p:cNvPr id="120" name="Picture 5" descr="C:\Users\1355.FR\Desktop\FFG-logo20150108.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4808" y="3052954"/>
            <a:ext cx="1313904" cy="541404"/>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直線接點 140"/>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2" name="文字方塊 141"/>
          <p:cNvSpPr txBox="1"/>
          <p:nvPr/>
        </p:nvSpPr>
        <p:spPr>
          <a:xfrm>
            <a:off x="400050" y="44624"/>
            <a:ext cx="4153701"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優勢品牌推動</a:t>
            </a:r>
            <a:endParaRPr lang="en-US" altLang="zh-TW" sz="2800" b="1" dirty="0">
              <a:latin typeface="微軟正黑體" pitchFamily="34" charset="-120"/>
              <a:ea typeface="微軟正黑體" pitchFamily="34" charset="-120"/>
            </a:endParaRPr>
          </a:p>
        </p:txBody>
      </p:sp>
      <p:sp>
        <p:nvSpPr>
          <p:cNvPr id="143" name="文字方塊 142"/>
          <p:cNvSpPr txBox="1"/>
          <p:nvPr/>
        </p:nvSpPr>
        <p:spPr>
          <a:xfrm>
            <a:off x="7172518" y="90790"/>
            <a:ext cx="1503938"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altLang="zh-TW" sz="2400" b="1" dirty="0" smtClean="0">
                <a:latin typeface="+mn-lt"/>
              </a:rPr>
              <a:t>2013 EMO</a:t>
            </a:r>
            <a:endParaRPr lang="zh-TW" altLang="en-US" sz="2400" b="1" dirty="0">
              <a:latin typeface="+mn-lt"/>
            </a:endParaRPr>
          </a:p>
        </p:txBody>
      </p:sp>
    </p:spTree>
    <p:extLst>
      <p:ext uri="{BB962C8B-B14F-4D97-AF65-F5344CB8AC3E}">
        <p14:creationId xmlns:p14="http://schemas.microsoft.com/office/powerpoint/2010/main" val="1530012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1"/>
          <p:cNvSpPr>
            <a:spLocks noGrp="1"/>
          </p:cNvSpPr>
          <p:nvPr>
            <p:ph type="sldNum" sz="quarter" idx="12"/>
          </p:nvPr>
        </p:nvSpPr>
        <p:spPr>
          <a:xfrm>
            <a:off x="6553200" y="6309320"/>
            <a:ext cx="2133600" cy="365125"/>
          </a:xfrm>
        </p:spPr>
        <p:txBody>
          <a:bodyPr/>
          <a:lstStyle/>
          <a:p>
            <a:pPr>
              <a:defRPr/>
            </a:pPr>
            <a:fld id="{A1ED9FC1-A894-4AEF-AB8C-1FBF510AB34D}" type="slidenum">
              <a:rPr lang="zh-TW" altLang="en-US"/>
              <a:pPr>
                <a:defRPr/>
              </a:pPr>
              <a:t>35</a:t>
            </a:fld>
            <a:endParaRPr lang="zh-TW" altLang="en-US"/>
          </a:p>
        </p:txBody>
      </p:sp>
      <p:sp>
        <p:nvSpPr>
          <p:cNvPr id="8" name="文字方塊 12"/>
          <p:cNvSpPr txBox="1"/>
          <p:nvPr/>
        </p:nvSpPr>
        <p:spPr>
          <a:xfrm>
            <a:off x="573816" y="929970"/>
            <a:ext cx="2952328" cy="2492990"/>
          </a:xfrm>
          <a:prstGeom prst="rect">
            <a:avLst/>
          </a:prstGeom>
          <a:solidFill>
            <a:schemeClr val="tx2">
              <a:lumMod val="60000"/>
              <a:lumOff val="40000"/>
            </a:schemeClr>
          </a:solidFill>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3600" dirty="0" smtClean="0"/>
              <a:t>TIMTOS 2015</a:t>
            </a:r>
          </a:p>
          <a:p>
            <a:r>
              <a:rPr lang="en-US" altLang="zh-TW" sz="3600" dirty="0" smtClean="0">
                <a:solidFill>
                  <a:schemeClr val="bg1"/>
                </a:solidFill>
                <a:latin typeface="Impact" pitchFamily="34" charset="0"/>
              </a:rPr>
              <a:t>1170 </a:t>
            </a:r>
            <a:r>
              <a:rPr lang="en-US" altLang="zh-TW" sz="3600" dirty="0">
                <a:solidFill>
                  <a:schemeClr val="bg1"/>
                </a:solidFill>
                <a:latin typeface="Impact" pitchFamily="34" charset="0"/>
              </a:rPr>
              <a:t>m</a:t>
            </a:r>
            <a:r>
              <a:rPr lang="en-US" altLang="zh-TW" sz="3600" baseline="30000" dirty="0">
                <a:solidFill>
                  <a:schemeClr val="bg1"/>
                </a:solidFill>
                <a:latin typeface="Impact" pitchFamily="34" charset="0"/>
              </a:rPr>
              <a:t>2</a:t>
            </a:r>
          </a:p>
          <a:p>
            <a:endParaRPr lang="en-US" altLang="zh-TW" sz="3600" b="1" baseline="30000" dirty="0">
              <a:solidFill>
                <a:schemeClr val="tx2">
                  <a:lumMod val="60000"/>
                  <a:lumOff val="40000"/>
                </a:schemeClr>
              </a:solidFill>
              <a:latin typeface="Impact" pitchFamily="34" charset="0"/>
            </a:endParaRPr>
          </a:p>
          <a:p>
            <a:r>
              <a:rPr lang="zh-TW" altLang="en-US" sz="3600" b="1" baseline="30000" dirty="0">
                <a:solidFill>
                  <a:schemeClr val="bg1"/>
                </a:solidFill>
                <a:latin typeface="微軟正黑體" panose="020B0604030504040204" pitchFamily="34" charset="-120"/>
                <a:ea typeface="微軟正黑體" panose="020B0604030504040204" pitchFamily="34" charset="-120"/>
              </a:rPr>
              <a:t>全球</a:t>
            </a:r>
            <a:r>
              <a:rPr lang="zh-TW" altLang="en-US" sz="3600" b="1" baseline="30000" dirty="0" smtClean="0">
                <a:solidFill>
                  <a:schemeClr val="bg1"/>
                </a:solidFill>
                <a:latin typeface="微軟正黑體" panose="020B0604030504040204" pitchFamily="34" charset="-120"/>
                <a:ea typeface="微軟正黑體" panose="020B0604030504040204" pitchFamily="34" charset="-120"/>
              </a:rPr>
              <a:t>第一大</a:t>
            </a:r>
            <a:endParaRPr lang="en-US" altLang="zh-TW" sz="3600" b="1" baseline="30000" dirty="0" smtClean="0">
              <a:solidFill>
                <a:schemeClr val="bg1"/>
              </a:solidFill>
              <a:latin typeface="微軟正黑體" panose="020B0604030504040204" pitchFamily="34" charset="-120"/>
              <a:ea typeface="微軟正黑體" panose="020B0604030504040204" pitchFamily="34" charset="-120"/>
            </a:endParaRPr>
          </a:p>
          <a:p>
            <a:r>
              <a:rPr lang="zh-TW" altLang="en-US" sz="3600" b="1" baseline="30000" dirty="0" smtClean="0">
                <a:solidFill>
                  <a:schemeClr val="bg1"/>
                </a:solidFill>
                <a:latin typeface="微軟正黑體" panose="020B0604030504040204" pitchFamily="34" charset="-120"/>
                <a:ea typeface="微軟正黑體" panose="020B0604030504040204" pitchFamily="34" charset="-120"/>
              </a:rPr>
              <a:t>單一企業參展廠商</a:t>
            </a:r>
            <a:endParaRPr lang="en-US" altLang="zh-TW" sz="3600" dirty="0">
              <a:solidFill>
                <a:schemeClr val="bg1"/>
              </a:solidFill>
            </a:endParaRPr>
          </a:p>
        </p:txBody>
      </p:sp>
      <p:pic>
        <p:nvPicPr>
          <p:cNvPr id="12" name="Picture 4" descr="D:\張雲生(Eric)\2015TIMTOS照片\總裁合照\總統照\總統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1986" y="929970"/>
            <a:ext cx="4537612"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張雲生(Eric)\2015TIMTOS照片\DSC_02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3816" y="3547853"/>
            <a:ext cx="4142200" cy="2761467"/>
          </a:xfrm>
          <a:prstGeom prst="rect">
            <a:avLst/>
          </a:prstGeom>
          <a:noFill/>
          <a:extLst>
            <a:ext uri="{909E8E84-426E-40DD-AFC4-6F175D3DCCD1}">
              <a14:hiddenFill xmlns:a14="http://schemas.microsoft.com/office/drawing/2010/main">
                <a:solidFill>
                  <a:srgbClr val="FFFFFF"/>
                </a:solidFill>
              </a14:hiddenFill>
            </a:ext>
          </a:extLst>
        </p:spPr>
      </p:pic>
      <p:pic>
        <p:nvPicPr>
          <p:cNvPr id="15" name="圖片 14" descr="DSC_0127"/>
          <p:cNvPicPr>
            <a:picLocks noGrp="1" noChangeAspect="1"/>
          </p:cNvPicPr>
          <p:nvPr/>
        </p:nvPicPr>
        <p:blipFill>
          <a:blip r:embed="rId4" cstate="email">
            <a:lum/>
            <a:extLst>
              <a:ext uri="{28A0092B-C50C-407E-A947-70E740481C1C}">
                <a14:useLocalDpi xmlns:a14="http://schemas.microsoft.com/office/drawing/2010/main"/>
              </a:ext>
            </a:extLst>
          </a:blip>
          <a:stretch>
            <a:fillRect/>
          </a:stretch>
        </p:blipFill>
        <p:spPr>
          <a:xfrm>
            <a:off x="4973277" y="4127281"/>
            <a:ext cx="3703179" cy="2470071"/>
          </a:xfrm>
          <a:prstGeom prst="rect">
            <a:avLst/>
          </a:prstGeom>
          <a:noFill/>
          <a:ln>
            <a:noFill/>
          </a:ln>
        </p:spPr>
      </p:pic>
      <p:cxnSp>
        <p:nvCxnSpPr>
          <p:cNvPr id="14" name="直線接點 13"/>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a:xfrm>
            <a:off x="400050" y="44624"/>
            <a:ext cx="4153701"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優勢品牌推動</a:t>
            </a:r>
            <a:endParaRPr lang="en-US" altLang="zh-TW" sz="2800" b="1" dirty="0">
              <a:latin typeface="微軟正黑體" pitchFamily="34" charset="-120"/>
              <a:ea typeface="微軟正黑體" pitchFamily="34" charset="-120"/>
            </a:endParaRPr>
          </a:p>
        </p:txBody>
      </p:sp>
      <p:sp>
        <p:nvSpPr>
          <p:cNvPr id="9" name="文字方塊 8"/>
          <p:cNvSpPr txBox="1"/>
          <p:nvPr/>
        </p:nvSpPr>
        <p:spPr>
          <a:xfrm>
            <a:off x="6799275" y="90790"/>
            <a:ext cx="1877181"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altLang="zh-TW" sz="2400" b="1" dirty="0" smtClean="0">
                <a:latin typeface="+mn-lt"/>
              </a:rPr>
              <a:t>2015 TIMTOS</a:t>
            </a:r>
            <a:endParaRPr lang="zh-TW" altLang="en-US" sz="2400" b="1" dirty="0">
              <a:latin typeface="+mn-lt"/>
            </a:endParaRPr>
          </a:p>
        </p:txBody>
      </p:sp>
    </p:spTree>
    <p:extLst>
      <p:ext uri="{BB962C8B-B14F-4D97-AF65-F5344CB8AC3E}">
        <p14:creationId xmlns:p14="http://schemas.microsoft.com/office/powerpoint/2010/main" val="606604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957021016"/>
              </p:ext>
            </p:extLst>
          </p:nvPr>
        </p:nvGraphicFramePr>
        <p:xfrm>
          <a:off x="395536" y="1988840"/>
          <a:ext cx="3879575" cy="3888432"/>
        </p:xfrm>
        <a:graphic>
          <a:graphicData uri="http://schemas.openxmlformats.org/drawingml/2006/table">
            <a:tbl>
              <a:tblPr>
                <a:tableStyleId>{125E5076-3810-47DD-B79F-674D7AD40C01}</a:tableStyleId>
              </a:tblPr>
              <a:tblGrid>
                <a:gridCol w="432048"/>
                <a:gridCol w="1401787"/>
                <a:gridCol w="948154"/>
                <a:gridCol w="548793"/>
                <a:gridCol w="548793"/>
              </a:tblGrid>
              <a:tr h="432048">
                <a:tc gridSpan="2">
                  <a:txBody>
                    <a:bodyPr/>
                    <a:lstStyle/>
                    <a:p>
                      <a:pPr algn="ctr" rtl="0" fontAlgn="ctr"/>
                      <a:r>
                        <a:rPr lang="zh-TW" altLang="en-US" sz="1100" b="0" i="0" u="none" strike="noStrike" dirty="0" smtClean="0">
                          <a:solidFill>
                            <a:schemeClr val="tx1"/>
                          </a:solidFill>
                          <a:effectLst/>
                          <a:latin typeface="微軟正黑體"/>
                        </a:rPr>
                        <a:t>展商排名</a:t>
                      </a:r>
                      <a:endParaRPr lang="zh-TW" altLang="en-US" sz="1100" b="0" i="0" u="none" strike="noStrike" dirty="0">
                        <a:solidFill>
                          <a:schemeClr val="tx1"/>
                        </a:solidFill>
                        <a:effectLst/>
                        <a:latin typeface="微軟正黑體"/>
                      </a:endParaRPr>
                    </a:p>
                  </a:txBody>
                  <a:tcPr marL="5644" marR="5644" marT="5644" marB="0" anchor="ctr">
                    <a:lnB w="12700" cap="flat" cmpd="sng" algn="ctr">
                      <a:solidFill>
                        <a:schemeClr val="bg1"/>
                      </a:solidFill>
                      <a:prstDash val="solid"/>
                      <a:round/>
                      <a:headEnd type="none" w="med" len="med"/>
                      <a:tailEnd type="none" w="med" len="med"/>
                    </a:lnB>
                    <a:solidFill>
                      <a:schemeClr val="bg2">
                        <a:lumMod val="90000"/>
                      </a:schemeClr>
                    </a:solidFill>
                  </a:tcPr>
                </a:tc>
                <a:tc hMerge="1">
                  <a:txBody>
                    <a:bodyPr/>
                    <a:lstStyle/>
                    <a:p>
                      <a:endParaRPr lang="zh-TW" altLang="en-US"/>
                    </a:p>
                  </a:txBody>
                  <a:tcPr/>
                </a:tc>
                <a:tc>
                  <a:txBody>
                    <a:bodyPr/>
                    <a:lstStyle/>
                    <a:p>
                      <a:pPr algn="ctr" rtl="0" fontAlgn="ctr"/>
                      <a:r>
                        <a:rPr lang="en-US" altLang="zh-TW" sz="1100" u="none" strike="noStrike" dirty="0">
                          <a:solidFill>
                            <a:schemeClr val="tx1"/>
                          </a:solidFill>
                          <a:effectLst/>
                        </a:rPr>
                        <a:t>(㎡)</a:t>
                      </a:r>
                      <a:endParaRPr lang="en-US" altLang="zh-TW" sz="1100" b="0" i="0" u="none" strike="noStrike" dirty="0">
                        <a:solidFill>
                          <a:schemeClr val="tx1"/>
                        </a:solidFill>
                        <a:effectLst/>
                        <a:latin typeface="微軟正黑體"/>
                      </a:endParaRPr>
                    </a:p>
                  </a:txBody>
                  <a:tcPr marL="5644" marR="5644" marT="5644" marB="0" anchor="ctr">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rtl="0" fontAlgn="ctr"/>
                      <a:r>
                        <a:rPr lang="en-US" altLang="zh-TW" sz="1000" u="none" strike="noStrike" dirty="0" smtClean="0">
                          <a:solidFill>
                            <a:schemeClr val="tx1"/>
                          </a:solidFill>
                          <a:effectLst/>
                        </a:rPr>
                        <a:t>%</a:t>
                      </a:r>
                      <a:endParaRPr lang="en-US" altLang="zh-TW" sz="1000" b="0" i="0" u="none" strike="noStrike" dirty="0">
                        <a:solidFill>
                          <a:schemeClr val="tx1"/>
                        </a:solidFill>
                        <a:effectLst/>
                        <a:latin typeface="微軟正黑體"/>
                      </a:endParaRPr>
                    </a:p>
                  </a:txBody>
                  <a:tcPr marL="5644" marR="5644" marT="5644" marB="0" anchor="ctr">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rtl="0" fontAlgn="ctr"/>
                      <a:r>
                        <a:rPr lang="zh-TW" altLang="en-US" sz="1000" b="0" i="0" u="none" strike="noStrike" dirty="0" smtClean="0">
                          <a:solidFill>
                            <a:schemeClr val="tx1"/>
                          </a:solidFill>
                          <a:effectLst/>
                          <a:latin typeface="微軟正黑體"/>
                        </a:rPr>
                        <a:t>館別</a:t>
                      </a:r>
                      <a:endParaRPr lang="en-US" altLang="zh-TW" sz="1000" b="0" i="0" u="none" strike="noStrike" dirty="0">
                        <a:solidFill>
                          <a:schemeClr val="tx1"/>
                        </a:solidFill>
                        <a:effectLst/>
                        <a:latin typeface="微軟正黑體"/>
                      </a:endParaRPr>
                    </a:p>
                  </a:txBody>
                  <a:tcPr marL="5644" marR="5644" marT="5644" marB="0" anchor="ctr">
                    <a:lnB w="12700" cap="flat" cmpd="sng" algn="ctr">
                      <a:solidFill>
                        <a:schemeClr val="bg1"/>
                      </a:solidFill>
                      <a:prstDash val="solid"/>
                      <a:round/>
                      <a:headEnd type="none" w="med" len="med"/>
                      <a:tailEnd type="none" w="med" len="med"/>
                    </a:lnB>
                    <a:solidFill>
                      <a:schemeClr val="bg2">
                        <a:lumMod val="90000"/>
                      </a:schemeClr>
                    </a:solidFill>
                  </a:tcPr>
                </a:tc>
              </a:tr>
              <a:tr h="432048">
                <a:tc>
                  <a:txBody>
                    <a:bodyPr/>
                    <a:lstStyle/>
                    <a:p>
                      <a:pPr algn="ctr" rtl="0" fontAlgn="ctr"/>
                      <a:r>
                        <a:rPr lang="en-US" altLang="zh-TW" sz="1300" u="none" strike="noStrike" dirty="0">
                          <a:solidFill>
                            <a:schemeClr val="tx1"/>
                          </a:solidFill>
                          <a:effectLst/>
                        </a:rPr>
                        <a:t>1</a:t>
                      </a:r>
                      <a:endParaRPr lang="en-US" altLang="zh-TW" sz="1300" b="1" i="0" u="none" strike="noStrike" dirty="0">
                        <a:solidFill>
                          <a:schemeClr val="tx1"/>
                        </a:solidFill>
                        <a:effectLst/>
                        <a:latin typeface="微軟正黑體"/>
                      </a:endParaRPr>
                    </a:p>
                  </a:txBody>
                  <a:tcPr marL="5644" marR="5644" marT="5644" marB="0" anchor="ctr">
                    <a:lnT w="12700" cap="flat" cmpd="sng" algn="ctr">
                      <a:solidFill>
                        <a:schemeClr val="bg1"/>
                      </a:solidFill>
                      <a:prstDash val="solid"/>
                      <a:round/>
                      <a:headEnd type="none" w="med" len="med"/>
                      <a:tailEnd type="none" w="med" len="med"/>
                    </a:lnT>
                    <a:solidFill>
                      <a:srgbClr val="FF0000"/>
                    </a:solidFill>
                  </a:tcPr>
                </a:tc>
                <a:tc>
                  <a:txBody>
                    <a:bodyPr/>
                    <a:lstStyle/>
                    <a:p>
                      <a:pPr algn="ctr" fontAlgn="ctr"/>
                      <a:r>
                        <a:rPr lang="en-US" sz="1400" u="none" strike="noStrike" dirty="0" smtClean="0">
                          <a:solidFill>
                            <a:schemeClr val="tx1"/>
                          </a:solidFill>
                          <a:effectLst/>
                        </a:rPr>
                        <a:t>FFG</a:t>
                      </a:r>
                      <a:r>
                        <a:rPr lang="zh-TW" altLang="en-US" sz="1400" u="none" strike="noStrike" dirty="0" smtClean="0">
                          <a:solidFill>
                            <a:schemeClr val="tx1"/>
                          </a:solidFill>
                          <a:effectLst/>
                        </a:rPr>
                        <a:t> 友嘉集團</a:t>
                      </a:r>
                      <a:endParaRPr lang="en-US" sz="1400" b="1" i="0" u="none" strike="noStrike" dirty="0" smtClean="0">
                        <a:solidFill>
                          <a:schemeClr val="tx1"/>
                        </a:solidFill>
                        <a:effectLst/>
                        <a:latin typeface="微軟正黑體"/>
                      </a:endParaRPr>
                    </a:p>
                  </a:txBody>
                  <a:tcPr marL="5644" marR="5644" marT="5644" marB="0" anchor="ctr">
                    <a:lnT w="12700" cap="flat" cmpd="sng" algn="ctr">
                      <a:solidFill>
                        <a:schemeClr val="bg1"/>
                      </a:solidFill>
                      <a:prstDash val="solid"/>
                      <a:round/>
                      <a:headEnd type="none" w="med" len="med"/>
                      <a:tailEnd type="none" w="med" len="med"/>
                    </a:lnT>
                    <a:solidFill>
                      <a:srgbClr val="FF0000"/>
                    </a:solidFill>
                  </a:tcPr>
                </a:tc>
                <a:tc>
                  <a:txBody>
                    <a:bodyPr/>
                    <a:lstStyle/>
                    <a:p>
                      <a:pPr algn="ctr" fontAlgn="ctr"/>
                      <a:r>
                        <a:rPr lang="en-US" altLang="zh-TW" sz="1400" b="1" u="none" strike="noStrike" dirty="0" smtClean="0">
                          <a:solidFill>
                            <a:schemeClr val="tx1"/>
                          </a:solidFill>
                          <a:effectLst/>
                        </a:rPr>
                        <a:t>4,048</a:t>
                      </a:r>
                      <a:endParaRPr lang="en-US" altLang="zh-TW" sz="1400" b="1" i="0" u="none" strike="noStrike" dirty="0">
                        <a:solidFill>
                          <a:schemeClr val="tx1"/>
                        </a:solidFill>
                        <a:effectLst/>
                        <a:latin typeface="微軟正黑體"/>
                      </a:endParaRPr>
                    </a:p>
                  </a:txBody>
                  <a:tcPr marL="5644" marR="5644" marT="5644" marB="0" anchor="ctr">
                    <a:lnT w="12700" cap="flat" cmpd="sng" algn="ctr">
                      <a:solidFill>
                        <a:schemeClr val="bg1"/>
                      </a:solidFill>
                      <a:prstDash val="solid"/>
                      <a:round/>
                      <a:headEnd type="none" w="med" len="med"/>
                      <a:tailEnd type="none" w="med" len="med"/>
                    </a:lnT>
                    <a:solidFill>
                      <a:srgbClr val="FF0000"/>
                    </a:solidFill>
                  </a:tcPr>
                </a:tc>
                <a:tc>
                  <a:txBody>
                    <a:bodyPr/>
                    <a:lstStyle/>
                    <a:p>
                      <a:pPr algn="r" fontAlgn="ctr"/>
                      <a:r>
                        <a:rPr lang="en-US" altLang="zh-TW" sz="1400" b="1" i="0" u="none" strike="noStrike" dirty="0" smtClean="0">
                          <a:solidFill>
                            <a:schemeClr val="tx1"/>
                          </a:solidFill>
                          <a:effectLst/>
                          <a:latin typeface="+mn-lt"/>
                        </a:rPr>
                        <a:t>24.1</a:t>
                      </a:r>
                      <a:r>
                        <a:rPr lang="en-US" altLang="zh-TW" sz="1200" b="1" i="0" u="none" strike="noStrike" dirty="0" smtClean="0">
                          <a:solidFill>
                            <a:schemeClr val="tx1"/>
                          </a:solidFill>
                          <a:effectLst/>
                          <a:latin typeface="+mn-lt"/>
                        </a:rPr>
                        <a:t>%</a:t>
                      </a:r>
                      <a:endParaRPr lang="en-US" altLang="zh-TW" sz="1200" b="1" i="0" u="none" strike="noStrike" dirty="0">
                        <a:solidFill>
                          <a:schemeClr val="tx1"/>
                        </a:solidFill>
                        <a:effectLst/>
                        <a:latin typeface="+mn-lt"/>
                      </a:endParaRPr>
                    </a:p>
                  </a:txBody>
                  <a:tcPr marL="9525" marR="9525" marT="9525" marB="0" anchor="ctr">
                    <a:lnT w="12700" cap="flat" cmpd="sng" algn="ctr">
                      <a:solidFill>
                        <a:schemeClr val="bg1"/>
                      </a:solidFill>
                      <a:prstDash val="solid"/>
                      <a:round/>
                      <a:headEnd type="none" w="med" len="med"/>
                      <a:tailEnd type="none" w="med" len="med"/>
                    </a:lnT>
                    <a:solidFill>
                      <a:srgbClr val="FF0000"/>
                    </a:solidFill>
                  </a:tcPr>
                </a:tc>
                <a:tc>
                  <a:txBody>
                    <a:bodyPr/>
                    <a:lstStyle/>
                    <a:p>
                      <a:pPr algn="ctr" fontAlgn="ctr"/>
                      <a:r>
                        <a:rPr lang="en-US" altLang="zh-TW" sz="1100" u="none" strike="noStrike" dirty="0" smtClean="0">
                          <a:solidFill>
                            <a:schemeClr val="tx1"/>
                          </a:solidFill>
                          <a:effectLst/>
                        </a:rPr>
                        <a:t>2</a:t>
                      </a:r>
                      <a:endParaRPr lang="en-US" altLang="zh-TW" sz="1100" b="0" i="0" u="none" strike="noStrike" dirty="0">
                        <a:solidFill>
                          <a:schemeClr val="tx1"/>
                        </a:solidFill>
                        <a:effectLst/>
                        <a:latin typeface="微軟正黑體"/>
                      </a:endParaRPr>
                    </a:p>
                  </a:txBody>
                  <a:tcPr marL="5644" marR="5644" marT="5644" marB="0" anchor="ctr">
                    <a:lnT w="12700" cap="flat" cmpd="sng" algn="ctr">
                      <a:solidFill>
                        <a:schemeClr val="bg1"/>
                      </a:solidFill>
                      <a:prstDash val="solid"/>
                      <a:round/>
                      <a:headEnd type="none" w="med" len="med"/>
                      <a:tailEnd type="none" w="med" len="med"/>
                    </a:lnT>
                    <a:solidFill>
                      <a:srgbClr val="FF0000"/>
                    </a:solidFill>
                  </a:tcPr>
                </a:tc>
              </a:tr>
              <a:tr h="288032">
                <a:tc>
                  <a:txBody>
                    <a:bodyPr/>
                    <a:lstStyle/>
                    <a:p>
                      <a:pPr algn="ctr" rtl="0" fontAlgn="ctr"/>
                      <a:r>
                        <a:rPr lang="en-US" altLang="zh-TW" sz="1300" u="none" strike="noStrike" dirty="0">
                          <a:solidFill>
                            <a:schemeClr val="tx1"/>
                          </a:solidFill>
                          <a:effectLst/>
                        </a:rPr>
                        <a:t>2</a:t>
                      </a:r>
                      <a:endParaRPr lang="en-US" altLang="zh-TW" sz="1300" b="1"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sz="900" u="none" strike="noStrike" dirty="0" smtClean="0">
                          <a:solidFill>
                            <a:schemeClr val="tx1"/>
                          </a:solidFill>
                          <a:effectLst/>
                        </a:rPr>
                        <a:t>DMG-MORI</a:t>
                      </a:r>
                      <a:endParaRPr lang="en-US" sz="90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altLang="zh-TW" sz="1050" u="none" strike="noStrike" dirty="0" smtClean="0">
                          <a:solidFill>
                            <a:schemeClr val="tx1"/>
                          </a:solidFill>
                          <a:effectLst/>
                        </a:rPr>
                        <a:t>2,444</a:t>
                      </a:r>
                      <a:endParaRPr lang="en-US" altLang="zh-TW" sz="105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r" fontAlgn="ctr"/>
                      <a:r>
                        <a:rPr lang="en-US" altLang="zh-TW" sz="1200" b="0" i="0" u="none" strike="noStrike" dirty="0">
                          <a:solidFill>
                            <a:schemeClr val="tx1"/>
                          </a:solidFill>
                          <a:effectLst/>
                          <a:latin typeface="+mn-lt"/>
                        </a:rPr>
                        <a:t>14.5%</a:t>
                      </a:r>
                    </a:p>
                  </a:txBody>
                  <a:tcPr marL="9525" marR="9525" marT="9525" marB="0" anchor="ctr">
                    <a:solidFill>
                      <a:schemeClr val="bg2">
                        <a:lumMod val="90000"/>
                      </a:schemeClr>
                    </a:solidFill>
                  </a:tcPr>
                </a:tc>
                <a:tc>
                  <a:txBody>
                    <a:bodyPr/>
                    <a:lstStyle/>
                    <a:p>
                      <a:pPr algn="ctr" fontAlgn="ctr"/>
                      <a:r>
                        <a:rPr lang="en-US" altLang="zh-TW" sz="1100" u="none" strike="noStrike" dirty="0" smtClean="0">
                          <a:solidFill>
                            <a:schemeClr val="tx1"/>
                          </a:solidFill>
                          <a:effectLst/>
                        </a:rPr>
                        <a:t>2</a:t>
                      </a:r>
                      <a:endParaRPr lang="en-US" altLang="zh-TW" sz="1100" b="0" i="0" u="none" strike="noStrike" dirty="0">
                        <a:solidFill>
                          <a:schemeClr val="tx1"/>
                        </a:solidFill>
                        <a:effectLst/>
                        <a:latin typeface="微軟正黑體"/>
                      </a:endParaRPr>
                    </a:p>
                  </a:txBody>
                  <a:tcPr marL="5644" marR="5644" marT="5644" marB="0" anchor="ctr">
                    <a:solidFill>
                      <a:schemeClr val="bg2">
                        <a:lumMod val="90000"/>
                      </a:schemeClr>
                    </a:solidFill>
                  </a:tcPr>
                </a:tc>
              </a:tr>
              <a:tr h="288032">
                <a:tc>
                  <a:txBody>
                    <a:bodyPr/>
                    <a:lstStyle/>
                    <a:p>
                      <a:pPr algn="ctr" rtl="0" fontAlgn="ctr"/>
                      <a:r>
                        <a:rPr lang="en-US" altLang="zh-TW" sz="1300" u="none" strike="noStrike" dirty="0">
                          <a:solidFill>
                            <a:schemeClr val="tx1"/>
                          </a:solidFill>
                          <a:effectLst/>
                        </a:rPr>
                        <a:t>3</a:t>
                      </a:r>
                      <a:endParaRPr lang="en-US" altLang="zh-TW" sz="1300" b="1"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sz="900" u="none" strike="noStrike" dirty="0" smtClean="0">
                          <a:solidFill>
                            <a:schemeClr val="tx1"/>
                          </a:solidFill>
                          <a:effectLst/>
                        </a:rPr>
                        <a:t>MAZAK</a:t>
                      </a:r>
                      <a:endParaRPr lang="en-US" sz="90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altLang="zh-TW" sz="1050" u="none" strike="noStrike" dirty="0" smtClean="0">
                          <a:solidFill>
                            <a:schemeClr val="tx1"/>
                          </a:solidFill>
                          <a:effectLst/>
                        </a:rPr>
                        <a:t>2,232</a:t>
                      </a:r>
                      <a:endParaRPr lang="en-US" altLang="zh-TW" sz="105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r" fontAlgn="ctr"/>
                      <a:r>
                        <a:rPr lang="en-US" altLang="zh-TW" sz="1200" b="0" i="0" u="none" strike="noStrike" dirty="0" smtClean="0">
                          <a:solidFill>
                            <a:schemeClr val="tx1"/>
                          </a:solidFill>
                          <a:effectLst/>
                          <a:latin typeface="+mn-lt"/>
                        </a:rPr>
                        <a:t>13.3%</a:t>
                      </a:r>
                      <a:endParaRPr lang="en-US" altLang="zh-TW" sz="1200" b="0" i="0" u="none" strike="noStrike" dirty="0">
                        <a:solidFill>
                          <a:schemeClr val="tx1"/>
                        </a:solidFill>
                        <a:effectLst/>
                        <a:latin typeface="+mn-lt"/>
                      </a:endParaRPr>
                    </a:p>
                  </a:txBody>
                  <a:tcPr marL="9525" marR="9525" marT="9525" marB="0" anchor="ctr">
                    <a:solidFill>
                      <a:schemeClr val="bg2">
                        <a:lumMod val="90000"/>
                      </a:schemeClr>
                    </a:solidFill>
                  </a:tcPr>
                </a:tc>
                <a:tc>
                  <a:txBody>
                    <a:bodyPr/>
                    <a:lstStyle/>
                    <a:p>
                      <a:pPr algn="ctr" fontAlgn="ctr"/>
                      <a:r>
                        <a:rPr lang="en-US" altLang="zh-TW" sz="1100" u="none" strike="noStrike" dirty="0" smtClean="0">
                          <a:solidFill>
                            <a:schemeClr val="tx1"/>
                          </a:solidFill>
                          <a:effectLst/>
                        </a:rPr>
                        <a:t>7</a:t>
                      </a:r>
                      <a:endParaRPr lang="en-US" altLang="zh-TW" sz="1100" b="0" i="0" u="none" strike="noStrike" dirty="0">
                        <a:solidFill>
                          <a:schemeClr val="tx1"/>
                        </a:solidFill>
                        <a:effectLst/>
                        <a:latin typeface="微軟正黑體"/>
                      </a:endParaRPr>
                    </a:p>
                  </a:txBody>
                  <a:tcPr marL="5644" marR="5644" marT="5644" marB="0" anchor="ctr">
                    <a:solidFill>
                      <a:schemeClr val="bg2">
                        <a:lumMod val="90000"/>
                      </a:schemeClr>
                    </a:solidFill>
                  </a:tcPr>
                </a:tc>
              </a:tr>
              <a:tr h="288032">
                <a:tc>
                  <a:txBody>
                    <a:bodyPr/>
                    <a:lstStyle/>
                    <a:p>
                      <a:pPr algn="ctr" rtl="0" fontAlgn="ctr"/>
                      <a:r>
                        <a:rPr lang="en-US" altLang="zh-TW" sz="1300" u="none" strike="noStrike" dirty="0">
                          <a:solidFill>
                            <a:schemeClr val="tx1"/>
                          </a:solidFill>
                          <a:effectLst/>
                        </a:rPr>
                        <a:t>4</a:t>
                      </a:r>
                      <a:endParaRPr lang="en-US" altLang="zh-TW" sz="1300" b="1"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sz="900" u="none" strike="noStrike" dirty="0" smtClean="0">
                          <a:solidFill>
                            <a:schemeClr val="tx1"/>
                          </a:solidFill>
                          <a:effectLst/>
                        </a:rPr>
                        <a:t>DOOSAN</a:t>
                      </a:r>
                      <a:endParaRPr lang="en-US" sz="90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altLang="zh-TW" sz="1050" u="none" strike="noStrike" dirty="0" smtClean="0">
                          <a:solidFill>
                            <a:schemeClr val="tx1"/>
                          </a:solidFill>
                          <a:effectLst/>
                        </a:rPr>
                        <a:t>1,720</a:t>
                      </a:r>
                      <a:endParaRPr lang="en-US" altLang="zh-TW" sz="105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r" fontAlgn="ctr"/>
                      <a:r>
                        <a:rPr lang="en-US" altLang="zh-TW" sz="1200" b="0" i="0" u="none" strike="noStrike" dirty="0">
                          <a:solidFill>
                            <a:schemeClr val="tx1"/>
                          </a:solidFill>
                          <a:effectLst/>
                          <a:latin typeface="+mn-lt"/>
                        </a:rPr>
                        <a:t>10.2%</a:t>
                      </a:r>
                    </a:p>
                  </a:txBody>
                  <a:tcPr marL="9525" marR="9525" marT="9525" marB="0" anchor="ctr">
                    <a:solidFill>
                      <a:schemeClr val="bg2">
                        <a:lumMod val="90000"/>
                      </a:schemeClr>
                    </a:solidFill>
                  </a:tcPr>
                </a:tc>
                <a:tc>
                  <a:txBody>
                    <a:bodyPr/>
                    <a:lstStyle/>
                    <a:p>
                      <a:pPr algn="ctr" fontAlgn="ctr"/>
                      <a:r>
                        <a:rPr lang="en-US" altLang="zh-TW" sz="1100" u="none" strike="noStrike" dirty="0" smtClean="0">
                          <a:solidFill>
                            <a:schemeClr val="tx1"/>
                          </a:solidFill>
                          <a:effectLst/>
                        </a:rPr>
                        <a:t>7</a:t>
                      </a:r>
                      <a:endParaRPr lang="en-US" altLang="zh-TW" sz="1100" b="0" i="0" u="none" strike="noStrike" dirty="0">
                        <a:solidFill>
                          <a:schemeClr val="tx1"/>
                        </a:solidFill>
                        <a:effectLst/>
                        <a:latin typeface="微軟正黑體"/>
                      </a:endParaRPr>
                    </a:p>
                  </a:txBody>
                  <a:tcPr marL="5644" marR="5644" marT="5644" marB="0" anchor="ctr">
                    <a:solidFill>
                      <a:schemeClr val="bg2">
                        <a:lumMod val="90000"/>
                      </a:schemeClr>
                    </a:solidFill>
                  </a:tcPr>
                </a:tc>
              </a:tr>
              <a:tr h="288032">
                <a:tc>
                  <a:txBody>
                    <a:bodyPr/>
                    <a:lstStyle/>
                    <a:p>
                      <a:pPr algn="ctr" rtl="0" fontAlgn="ctr"/>
                      <a:r>
                        <a:rPr lang="en-US" altLang="zh-TW" sz="1300" u="none" strike="noStrike" dirty="0">
                          <a:solidFill>
                            <a:schemeClr val="tx1"/>
                          </a:solidFill>
                          <a:effectLst/>
                        </a:rPr>
                        <a:t>5</a:t>
                      </a:r>
                      <a:endParaRPr lang="en-US" altLang="zh-TW" sz="1300" b="1"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sz="900" u="none" strike="noStrike" dirty="0" smtClean="0">
                          <a:solidFill>
                            <a:schemeClr val="tx1"/>
                          </a:solidFill>
                          <a:effectLst/>
                        </a:rPr>
                        <a:t>FANUC</a:t>
                      </a:r>
                      <a:endParaRPr lang="en-US" sz="90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altLang="zh-TW" sz="1050" u="none" strike="noStrike" dirty="0" smtClean="0">
                          <a:solidFill>
                            <a:schemeClr val="tx1"/>
                          </a:solidFill>
                          <a:effectLst/>
                        </a:rPr>
                        <a:t>1,544</a:t>
                      </a:r>
                      <a:endParaRPr lang="en-US" altLang="zh-TW" sz="105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r" fontAlgn="ctr"/>
                      <a:r>
                        <a:rPr lang="en-US" altLang="zh-TW" sz="1200" b="0" i="0" u="none" strike="noStrike" dirty="0" smtClean="0">
                          <a:solidFill>
                            <a:schemeClr val="tx1"/>
                          </a:solidFill>
                          <a:effectLst/>
                          <a:latin typeface="+mn-lt"/>
                        </a:rPr>
                        <a:t>9.2%</a:t>
                      </a:r>
                      <a:endParaRPr lang="en-US" altLang="zh-TW" sz="1200" b="0" i="0" u="none" strike="noStrike" dirty="0">
                        <a:solidFill>
                          <a:schemeClr val="tx1"/>
                        </a:solidFill>
                        <a:effectLst/>
                        <a:latin typeface="+mn-lt"/>
                      </a:endParaRPr>
                    </a:p>
                  </a:txBody>
                  <a:tcPr marL="9525" marR="9525" marT="9525" marB="0" anchor="ctr">
                    <a:solidFill>
                      <a:schemeClr val="bg2">
                        <a:lumMod val="90000"/>
                      </a:schemeClr>
                    </a:solidFill>
                  </a:tcPr>
                </a:tc>
                <a:tc>
                  <a:txBody>
                    <a:bodyPr/>
                    <a:lstStyle/>
                    <a:p>
                      <a:pPr algn="ctr" fontAlgn="ctr"/>
                      <a:r>
                        <a:rPr lang="en-US" altLang="zh-TW" sz="1100" u="none" strike="noStrike" dirty="0" smtClean="0">
                          <a:solidFill>
                            <a:schemeClr val="tx1"/>
                          </a:solidFill>
                          <a:effectLst/>
                        </a:rPr>
                        <a:t>3</a:t>
                      </a:r>
                      <a:endParaRPr lang="en-US" altLang="zh-TW" sz="1100" b="0" i="0" u="none" strike="noStrike" dirty="0">
                        <a:solidFill>
                          <a:schemeClr val="tx1"/>
                        </a:solidFill>
                        <a:effectLst/>
                        <a:latin typeface="微軟正黑體"/>
                      </a:endParaRPr>
                    </a:p>
                  </a:txBody>
                  <a:tcPr marL="5644" marR="5644" marT="5644" marB="0" anchor="ctr">
                    <a:solidFill>
                      <a:schemeClr val="bg2">
                        <a:lumMod val="90000"/>
                      </a:schemeClr>
                    </a:solidFill>
                  </a:tcPr>
                </a:tc>
              </a:tr>
              <a:tr h="288032">
                <a:tc>
                  <a:txBody>
                    <a:bodyPr/>
                    <a:lstStyle/>
                    <a:p>
                      <a:pPr algn="ctr" rtl="0" fontAlgn="ctr"/>
                      <a:r>
                        <a:rPr lang="en-US" altLang="zh-TW" sz="1300" u="none" strike="noStrike" dirty="0">
                          <a:solidFill>
                            <a:schemeClr val="tx1"/>
                          </a:solidFill>
                          <a:effectLst/>
                        </a:rPr>
                        <a:t>6</a:t>
                      </a:r>
                      <a:endParaRPr lang="en-US" altLang="zh-TW" sz="1300" b="1"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sz="900" u="none" strike="noStrike" dirty="0" smtClean="0">
                          <a:solidFill>
                            <a:schemeClr val="tx1"/>
                          </a:solidFill>
                          <a:effectLst/>
                        </a:rPr>
                        <a:t>HYUNDAI</a:t>
                      </a:r>
                      <a:endParaRPr lang="en-US" sz="90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altLang="zh-TW" sz="1050" u="none" strike="noStrike" dirty="0" smtClean="0">
                          <a:solidFill>
                            <a:schemeClr val="tx1"/>
                          </a:solidFill>
                          <a:effectLst/>
                        </a:rPr>
                        <a:t>1,424</a:t>
                      </a:r>
                      <a:endParaRPr lang="en-US" altLang="zh-TW" sz="105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r" fontAlgn="ctr"/>
                      <a:r>
                        <a:rPr lang="en-US" altLang="zh-TW" sz="1200" b="0" i="0" u="none" strike="noStrike" dirty="0" smtClean="0">
                          <a:solidFill>
                            <a:schemeClr val="tx1"/>
                          </a:solidFill>
                          <a:effectLst/>
                          <a:latin typeface="+mn-lt"/>
                        </a:rPr>
                        <a:t>8.5%</a:t>
                      </a:r>
                      <a:endParaRPr lang="en-US" altLang="zh-TW" sz="1200" b="0" i="0" u="none" strike="noStrike" dirty="0">
                        <a:solidFill>
                          <a:schemeClr val="tx1"/>
                        </a:solidFill>
                        <a:effectLst/>
                        <a:latin typeface="+mn-lt"/>
                      </a:endParaRPr>
                    </a:p>
                  </a:txBody>
                  <a:tcPr marL="9525" marR="9525" marT="9525" marB="0" anchor="ctr">
                    <a:solidFill>
                      <a:schemeClr val="bg2">
                        <a:lumMod val="90000"/>
                      </a:schemeClr>
                    </a:solidFill>
                  </a:tcPr>
                </a:tc>
                <a:tc>
                  <a:txBody>
                    <a:bodyPr/>
                    <a:lstStyle/>
                    <a:p>
                      <a:pPr algn="ctr" fontAlgn="ctr"/>
                      <a:r>
                        <a:rPr lang="en-US" altLang="zh-TW" sz="1100" u="none" strike="noStrike" dirty="0" smtClean="0">
                          <a:solidFill>
                            <a:schemeClr val="tx1"/>
                          </a:solidFill>
                          <a:effectLst/>
                        </a:rPr>
                        <a:t>5</a:t>
                      </a:r>
                      <a:endParaRPr lang="en-US" altLang="zh-TW" sz="1100" b="0" i="0" u="none" strike="noStrike" dirty="0">
                        <a:solidFill>
                          <a:schemeClr val="tx1"/>
                        </a:solidFill>
                        <a:effectLst/>
                        <a:latin typeface="微軟正黑體"/>
                      </a:endParaRPr>
                    </a:p>
                  </a:txBody>
                  <a:tcPr marL="5644" marR="5644" marT="5644" marB="0" anchor="ctr">
                    <a:solidFill>
                      <a:schemeClr val="bg2">
                        <a:lumMod val="90000"/>
                      </a:schemeClr>
                    </a:solidFill>
                  </a:tcPr>
                </a:tc>
              </a:tr>
              <a:tr h="288032">
                <a:tc>
                  <a:txBody>
                    <a:bodyPr/>
                    <a:lstStyle/>
                    <a:p>
                      <a:pPr algn="ctr" rtl="0" fontAlgn="ctr"/>
                      <a:r>
                        <a:rPr lang="en-US" altLang="zh-TW" sz="1300" u="none" strike="noStrike" dirty="0">
                          <a:solidFill>
                            <a:schemeClr val="tx1"/>
                          </a:solidFill>
                          <a:effectLst/>
                        </a:rPr>
                        <a:t>7</a:t>
                      </a:r>
                      <a:endParaRPr lang="en-US" altLang="zh-TW" sz="1300" b="1"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sz="900" u="none" strike="noStrike" dirty="0" smtClean="0">
                          <a:solidFill>
                            <a:schemeClr val="tx1"/>
                          </a:solidFill>
                          <a:effectLst/>
                        </a:rPr>
                        <a:t>GF </a:t>
                      </a:r>
                      <a:endParaRPr lang="en-US" sz="90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altLang="zh-TW" sz="1050" u="none" strike="noStrike" dirty="0" smtClean="0">
                          <a:solidFill>
                            <a:schemeClr val="tx1"/>
                          </a:solidFill>
                          <a:effectLst/>
                        </a:rPr>
                        <a:t>1,047</a:t>
                      </a:r>
                      <a:endParaRPr lang="en-US" altLang="zh-TW" sz="105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r" fontAlgn="ctr"/>
                      <a:r>
                        <a:rPr lang="en-US" altLang="zh-TW" sz="1200" b="0" i="0" u="none" strike="noStrike" dirty="0">
                          <a:solidFill>
                            <a:schemeClr val="tx1"/>
                          </a:solidFill>
                          <a:effectLst/>
                          <a:latin typeface="+mn-lt"/>
                        </a:rPr>
                        <a:t>6.2%</a:t>
                      </a:r>
                    </a:p>
                  </a:txBody>
                  <a:tcPr marL="9525" marR="9525" marT="9525" marB="0" anchor="ctr">
                    <a:solidFill>
                      <a:schemeClr val="bg2">
                        <a:lumMod val="90000"/>
                      </a:schemeClr>
                    </a:solidFill>
                  </a:tcPr>
                </a:tc>
                <a:tc>
                  <a:txBody>
                    <a:bodyPr/>
                    <a:lstStyle/>
                    <a:p>
                      <a:pPr algn="ctr" fontAlgn="ctr"/>
                      <a:r>
                        <a:rPr lang="en-US" altLang="zh-TW" sz="1100" u="none" strike="noStrike" dirty="0" smtClean="0">
                          <a:solidFill>
                            <a:schemeClr val="tx1"/>
                          </a:solidFill>
                          <a:effectLst/>
                        </a:rPr>
                        <a:t>9</a:t>
                      </a:r>
                      <a:endParaRPr lang="en-US" altLang="zh-TW" sz="1100" b="0" i="0" u="none" strike="noStrike" dirty="0">
                        <a:solidFill>
                          <a:schemeClr val="tx1"/>
                        </a:solidFill>
                        <a:effectLst/>
                        <a:latin typeface="微軟正黑體"/>
                      </a:endParaRPr>
                    </a:p>
                  </a:txBody>
                  <a:tcPr marL="5644" marR="5644" marT="5644" marB="0" anchor="ctr">
                    <a:solidFill>
                      <a:schemeClr val="bg2">
                        <a:lumMod val="90000"/>
                      </a:schemeClr>
                    </a:solidFill>
                  </a:tcPr>
                </a:tc>
              </a:tr>
              <a:tr h="288032">
                <a:tc>
                  <a:txBody>
                    <a:bodyPr/>
                    <a:lstStyle/>
                    <a:p>
                      <a:pPr algn="ctr" rtl="0" fontAlgn="ctr"/>
                      <a:r>
                        <a:rPr lang="en-US" altLang="zh-TW" sz="1300" u="none" strike="noStrike" dirty="0" smtClean="0">
                          <a:solidFill>
                            <a:schemeClr val="tx1"/>
                          </a:solidFill>
                          <a:effectLst/>
                        </a:rPr>
                        <a:t>8</a:t>
                      </a:r>
                      <a:endParaRPr lang="en-US" altLang="zh-TW" sz="1300" b="1"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sz="900" u="none" strike="noStrike" dirty="0" smtClean="0">
                          <a:solidFill>
                            <a:schemeClr val="tx1"/>
                          </a:solidFill>
                          <a:effectLst/>
                        </a:rPr>
                        <a:t>OKUMA</a:t>
                      </a:r>
                      <a:endParaRPr lang="en-US" sz="90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altLang="zh-TW" sz="1050" u="none" strike="noStrike" dirty="0" smtClean="0">
                          <a:solidFill>
                            <a:schemeClr val="tx1"/>
                          </a:solidFill>
                          <a:effectLst/>
                        </a:rPr>
                        <a:t>840</a:t>
                      </a:r>
                      <a:endParaRPr lang="en-US" altLang="zh-TW" sz="105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r" fontAlgn="ctr"/>
                      <a:r>
                        <a:rPr lang="en-US" altLang="zh-TW" sz="1200" b="0" i="0" u="none" strike="noStrike" dirty="0">
                          <a:solidFill>
                            <a:schemeClr val="tx1"/>
                          </a:solidFill>
                          <a:effectLst/>
                          <a:latin typeface="+mn-lt"/>
                        </a:rPr>
                        <a:t>5.0%</a:t>
                      </a:r>
                    </a:p>
                  </a:txBody>
                  <a:tcPr marL="9525" marR="9525" marT="9525" marB="0" anchor="ctr">
                    <a:solidFill>
                      <a:schemeClr val="bg2">
                        <a:lumMod val="90000"/>
                      </a:schemeClr>
                    </a:solidFill>
                  </a:tcPr>
                </a:tc>
                <a:tc>
                  <a:txBody>
                    <a:bodyPr/>
                    <a:lstStyle/>
                    <a:p>
                      <a:pPr algn="ctr" fontAlgn="ctr"/>
                      <a:r>
                        <a:rPr lang="en-US" altLang="zh-TW" sz="1100" u="none" strike="noStrike" dirty="0" smtClean="0">
                          <a:solidFill>
                            <a:schemeClr val="tx1"/>
                          </a:solidFill>
                          <a:effectLst/>
                        </a:rPr>
                        <a:t>9</a:t>
                      </a:r>
                      <a:endParaRPr lang="en-US" altLang="zh-TW" sz="1100" b="0" i="0" u="none" strike="noStrike" dirty="0">
                        <a:solidFill>
                          <a:schemeClr val="tx1"/>
                        </a:solidFill>
                        <a:effectLst/>
                        <a:latin typeface="微軟正黑體"/>
                      </a:endParaRPr>
                    </a:p>
                  </a:txBody>
                  <a:tcPr marL="5644" marR="5644" marT="5644" marB="0" anchor="ctr">
                    <a:solidFill>
                      <a:schemeClr val="bg2">
                        <a:lumMod val="90000"/>
                      </a:schemeClr>
                    </a:solidFill>
                  </a:tcPr>
                </a:tc>
              </a:tr>
              <a:tr h="288032">
                <a:tc>
                  <a:txBody>
                    <a:bodyPr/>
                    <a:lstStyle/>
                    <a:p>
                      <a:pPr algn="ctr" rtl="0" fontAlgn="ctr"/>
                      <a:r>
                        <a:rPr lang="en-US" altLang="zh-TW" sz="1300" u="none" strike="noStrike" dirty="0">
                          <a:solidFill>
                            <a:schemeClr val="tx1"/>
                          </a:solidFill>
                          <a:effectLst/>
                        </a:rPr>
                        <a:t>9</a:t>
                      </a:r>
                      <a:endParaRPr lang="en-US" altLang="zh-TW" sz="1300" b="1"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sz="900" u="none" strike="noStrike" dirty="0" smtClean="0">
                          <a:solidFill>
                            <a:schemeClr val="tx1"/>
                          </a:solidFill>
                          <a:effectLst/>
                        </a:rPr>
                        <a:t>HAAS</a:t>
                      </a:r>
                      <a:endParaRPr lang="en-US" sz="90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ctr" fontAlgn="ctr"/>
                      <a:r>
                        <a:rPr lang="en-US" altLang="zh-TW" sz="1050" u="none" strike="noStrike" dirty="0" smtClean="0">
                          <a:solidFill>
                            <a:schemeClr val="tx1"/>
                          </a:solidFill>
                          <a:effectLst/>
                        </a:rPr>
                        <a:t>830</a:t>
                      </a:r>
                      <a:endParaRPr lang="en-US" altLang="zh-TW" sz="1050" b="0" i="0" u="none" strike="noStrike" dirty="0">
                        <a:solidFill>
                          <a:schemeClr val="tx1"/>
                        </a:solidFill>
                        <a:effectLst/>
                        <a:latin typeface="微軟正黑體"/>
                      </a:endParaRPr>
                    </a:p>
                  </a:txBody>
                  <a:tcPr marL="5644" marR="5644" marT="5644" marB="0" anchor="ctr">
                    <a:solidFill>
                      <a:schemeClr val="bg2">
                        <a:lumMod val="90000"/>
                      </a:schemeClr>
                    </a:solidFill>
                  </a:tcPr>
                </a:tc>
                <a:tc>
                  <a:txBody>
                    <a:bodyPr/>
                    <a:lstStyle/>
                    <a:p>
                      <a:pPr algn="r" fontAlgn="ctr"/>
                      <a:r>
                        <a:rPr lang="en-US" altLang="zh-TW" sz="1200" b="0" i="0" u="none" strike="noStrike" dirty="0">
                          <a:solidFill>
                            <a:schemeClr val="tx1"/>
                          </a:solidFill>
                          <a:effectLst/>
                          <a:latin typeface="+mn-lt"/>
                        </a:rPr>
                        <a:t>4.9%</a:t>
                      </a:r>
                    </a:p>
                  </a:txBody>
                  <a:tcPr marL="9525" marR="9525" marT="9525" marB="0" anchor="ctr">
                    <a:solidFill>
                      <a:schemeClr val="bg2">
                        <a:lumMod val="90000"/>
                      </a:schemeClr>
                    </a:solidFill>
                  </a:tcPr>
                </a:tc>
                <a:tc>
                  <a:txBody>
                    <a:bodyPr/>
                    <a:lstStyle/>
                    <a:p>
                      <a:pPr algn="ctr" fontAlgn="ctr"/>
                      <a:r>
                        <a:rPr lang="en-US" altLang="zh-TW" sz="1100" u="none" strike="noStrike" dirty="0" smtClean="0">
                          <a:solidFill>
                            <a:schemeClr val="tx1"/>
                          </a:solidFill>
                          <a:effectLst/>
                        </a:rPr>
                        <a:t>11</a:t>
                      </a:r>
                      <a:endParaRPr lang="en-US" altLang="zh-TW" sz="1100" b="0" i="0" u="none" strike="noStrike" dirty="0">
                        <a:solidFill>
                          <a:schemeClr val="tx1"/>
                        </a:solidFill>
                        <a:effectLst/>
                        <a:latin typeface="微軟正黑體"/>
                      </a:endParaRPr>
                    </a:p>
                  </a:txBody>
                  <a:tcPr marL="5644" marR="5644" marT="5644" marB="0" anchor="ctr">
                    <a:solidFill>
                      <a:schemeClr val="bg2">
                        <a:lumMod val="90000"/>
                      </a:schemeClr>
                    </a:solidFill>
                  </a:tcPr>
                </a:tc>
              </a:tr>
              <a:tr h="288032">
                <a:tc>
                  <a:txBody>
                    <a:bodyPr/>
                    <a:lstStyle/>
                    <a:p>
                      <a:pPr algn="ctr" rtl="0" fontAlgn="ctr"/>
                      <a:r>
                        <a:rPr lang="en-US" altLang="zh-TW" sz="1300" u="none" strike="noStrike" dirty="0">
                          <a:solidFill>
                            <a:schemeClr val="tx1"/>
                          </a:solidFill>
                          <a:effectLst/>
                        </a:rPr>
                        <a:t>10</a:t>
                      </a:r>
                      <a:endParaRPr lang="en-US" altLang="zh-TW" sz="1300" b="1" i="0" u="none" strike="noStrike" dirty="0">
                        <a:solidFill>
                          <a:schemeClr val="tx1"/>
                        </a:solidFill>
                        <a:effectLst/>
                        <a:latin typeface="微軟正黑體"/>
                      </a:endParaRPr>
                    </a:p>
                  </a:txBody>
                  <a:tcPr marL="5644" marR="5644" marT="5644" marB="0" anchor="ctr">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en-US" sz="900" u="none" strike="noStrike" dirty="0" smtClean="0">
                          <a:solidFill>
                            <a:schemeClr val="tx1"/>
                          </a:solidFill>
                          <a:effectLst/>
                        </a:rPr>
                        <a:t>SIEMENS</a:t>
                      </a:r>
                      <a:endParaRPr lang="en-US" sz="900" b="0" i="0" u="none" strike="noStrike" dirty="0">
                        <a:solidFill>
                          <a:schemeClr val="tx1"/>
                        </a:solidFill>
                        <a:effectLst/>
                        <a:latin typeface="微軟正黑體"/>
                      </a:endParaRPr>
                    </a:p>
                  </a:txBody>
                  <a:tcPr marL="5644" marR="5644" marT="5644" marB="0" anchor="ctr">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en-US" altLang="zh-TW" sz="1050" u="none" strike="noStrike" dirty="0" smtClean="0">
                          <a:solidFill>
                            <a:schemeClr val="tx1"/>
                          </a:solidFill>
                          <a:effectLst/>
                        </a:rPr>
                        <a:t>693</a:t>
                      </a:r>
                      <a:endParaRPr lang="en-US" altLang="zh-TW" sz="1050" b="0" i="0" u="none" strike="noStrike" dirty="0">
                        <a:solidFill>
                          <a:schemeClr val="tx1"/>
                        </a:solidFill>
                        <a:effectLst/>
                        <a:latin typeface="微軟正黑體"/>
                      </a:endParaRPr>
                    </a:p>
                  </a:txBody>
                  <a:tcPr marL="5644" marR="5644" marT="5644" marB="0" anchor="ctr">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r" fontAlgn="ctr"/>
                      <a:r>
                        <a:rPr lang="en-US" altLang="zh-TW" sz="1200" b="0" i="0" u="none" strike="noStrike" dirty="0" smtClean="0">
                          <a:solidFill>
                            <a:schemeClr val="tx1"/>
                          </a:solidFill>
                          <a:effectLst/>
                          <a:latin typeface="+mn-lt"/>
                        </a:rPr>
                        <a:t>4.1%</a:t>
                      </a:r>
                      <a:endParaRPr lang="en-US" altLang="zh-TW" sz="1200" b="0" i="0" u="none" strike="noStrike" dirty="0">
                        <a:solidFill>
                          <a:schemeClr val="tx1"/>
                        </a:solidFill>
                        <a:effectLst/>
                        <a:latin typeface="+mn-lt"/>
                      </a:endParaRPr>
                    </a:p>
                  </a:txBody>
                  <a:tcPr marL="9525" marR="9525" marT="9525" marB="0" anchor="ctr">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en-US" altLang="zh-TW" sz="1100" u="none" strike="noStrike" dirty="0" smtClean="0">
                          <a:solidFill>
                            <a:schemeClr val="tx1"/>
                          </a:solidFill>
                          <a:effectLst/>
                        </a:rPr>
                        <a:t>3</a:t>
                      </a:r>
                      <a:endParaRPr lang="en-US" altLang="zh-TW" sz="1100" b="0" i="0" u="none" strike="noStrike" dirty="0">
                        <a:solidFill>
                          <a:schemeClr val="tx1"/>
                        </a:solidFill>
                        <a:effectLst/>
                        <a:latin typeface="微軟正黑體"/>
                      </a:endParaRPr>
                    </a:p>
                  </a:txBody>
                  <a:tcPr marL="5644" marR="5644" marT="5644" marB="0" anchor="ctr">
                    <a:lnB w="12700" cap="flat" cmpd="sng" algn="ctr">
                      <a:solidFill>
                        <a:schemeClr val="bg1"/>
                      </a:solidFill>
                      <a:prstDash val="solid"/>
                      <a:round/>
                      <a:headEnd type="none" w="med" len="med"/>
                      <a:tailEnd type="none" w="med" len="med"/>
                    </a:lnB>
                    <a:solidFill>
                      <a:schemeClr val="bg2">
                        <a:lumMod val="90000"/>
                      </a:schemeClr>
                    </a:solidFill>
                  </a:tcPr>
                </a:tc>
              </a:tr>
              <a:tr h="432048">
                <a:tc gridSpan="2">
                  <a:txBody>
                    <a:bodyPr/>
                    <a:lstStyle/>
                    <a:p>
                      <a:pPr algn="ctr" rtl="0" fontAlgn="ctr"/>
                      <a:r>
                        <a:rPr lang="zh-TW" altLang="en-US" sz="1300" u="none" strike="noStrike" dirty="0" smtClean="0">
                          <a:solidFill>
                            <a:schemeClr val="tx1"/>
                          </a:solidFill>
                          <a:effectLst/>
                        </a:rPr>
                        <a:t>前</a:t>
                      </a:r>
                      <a:r>
                        <a:rPr lang="en-US" altLang="zh-TW" sz="1300" u="none" strike="noStrike" dirty="0" smtClean="0">
                          <a:solidFill>
                            <a:schemeClr val="tx1"/>
                          </a:solidFill>
                          <a:effectLst/>
                        </a:rPr>
                        <a:t>10</a:t>
                      </a:r>
                      <a:r>
                        <a:rPr lang="zh-TW" altLang="en-US" sz="1300" u="none" strike="noStrike" dirty="0" smtClean="0">
                          <a:solidFill>
                            <a:schemeClr val="tx1"/>
                          </a:solidFill>
                          <a:effectLst/>
                        </a:rPr>
                        <a:t>大展出面積總和</a:t>
                      </a:r>
                      <a:endParaRPr lang="en-US" altLang="zh-TW" sz="1300" b="1" i="0" u="none" strike="noStrike" dirty="0">
                        <a:solidFill>
                          <a:schemeClr val="tx1"/>
                        </a:solidFill>
                        <a:effectLst/>
                        <a:latin typeface="微軟正黑體"/>
                      </a:endParaRPr>
                    </a:p>
                  </a:txBody>
                  <a:tcPr marL="5644" marR="5644" marT="5644" marB="0" anchor="ctr">
                    <a:lnT w="12700" cap="flat" cmpd="sng" algn="ctr">
                      <a:solidFill>
                        <a:schemeClr val="bg1"/>
                      </a:solidFill>
                      <a:prstDash val="solid"/>
                      <a:round/>
                      <a:headEnd type="none" w="med" len="med"/>
                      <a:tailEnd type="none" w="med" len="med"/>
                    </a:lnT>
                    <a:solidFill>
                      <a:schemeClr val="bg2">
                        <a:lumMod val="90000"/>
                      </a:schemeClr>
                    </a:solidFill>
                  </a:tcPr>
                </a:tc>
                <a:tc hMerge="1">
                  <a:txBody>
                    <a:bodyPr/>
                    <a:lstStyle/>
                    <a:p>
                      <a:pPr algn="ctr" fontAlgn="ctr"/>
                      <a:endParaRPr lang="en-US" sz="900" b="0" i="0" u="none" strike="noStrike" dirty="0">
                        <a:solidFill>
                          <a:srgbClr val="000000"/>
                        </a:solidFill>
                        <a:effectLst/>
                        <a:latin typeface="微軟正黑體"/>
                      </a:endParaRPr>
                    </a:p>
                  </a:txBody>
                  <a:tcPr marL="5644" marR="5644" marT="56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050" u="none" strike="noStrike" dirty="0" smtClean="0">
                          <a:solidFill>
                            <a:schemeClr val="tx1"/>
                          </a:solidFill>
                          <a:effectLst/>
                        </a:rPr>
                        <a:t>16,822</a:t>
                      </a:r>
                      <a:endParaRPr lang="en-US" altLang="zh-TW" sz="1050" b="0" i="0" u="none" strike="noStrike" dirty="0">
                        <a:solidFill>
                          <a:schemeClr val="tx1"/>
                        </a:solidFill>
                        <a:effectLst/>
                        <a:latin typeface="微軟正黑體"/>
                      </a:endParaRPr>
                    </a:p>
                  </a:txBody>
                  <a:tcPr marL="5644" marR="5644" marT="5644" marB="0" anchor="ctr">
                    <a:lnT w="12700" cap="flat" cmpd="sng" algn="ctr">
                      <a:solidFill>
                        <a:schemeClr val="bg1"/>
                      </a:solidFill>
                      <a:prstDash val="solid"/>
                      <a:round/>
                      <a:headEnd type="none" w="med" len="med"/>
                      <a:tailEnd type="none" w="med" len="med"/>
                    </a:lnT>
                    <a:solidFill>
                      <a:schemeClr val="bg2">
                        <a:lumMod val="90000"/>
                      </a:schemeClr>
                    </a:solidFill>
                  </a:tcPr>
                </a:tc>
                <a:tc>
                  <a:txBody>
                    <a:bodyPr/>
                    <a:lstStyle/>
                    <a:p>
                      <a:pPr algn="ctr" fontAlgn="ctr"/>
                      <a:r>
                        <a:rPr lang="en-US" altLang="zh-TW" sz="1100" b="0" i="0" u="none" strike="noStrike" dirty="0" smtClean="0">
                          <a:solidFill>
                            <a:schemeClr val="tx1"/>
                          </a:solidFill>
                          <a:effectLst/>
                          <a:latin typeface="微軟正黑體"/>
                        </a:rPr>
                        <a:t>100%</a:t>
                      </a:r>
                      <a:endParaRPr lang="en-US" altLang="zh-TW" sz="1100" b="0" i="0" u="none" strike="noStrike" dirty="0">
                        <a:solidFill>
                          <a:schemeClr val="tx1"/>
                        </a:solidFill>
                        <a:effectLst/>
                        <a:latin typeface="微軟正黑體"/>
                      </a:endParaRPr>
                    </a:p>
                  </a:txBody>
                  <a:tcPr marL="5644" marR="5644" marT="5644" marB="0" anchor="ctr">
                    <a:lnT w="12700" cap="flat" cmpd="sng" algn="ctr">
                      <a:solidFill>
                        <a:schemeClr val="bg1"/>
                      </a:solidFill>
                      <a:prstDash val="solid"/>
                      <a:round/>
                      <a:headEnd type="none" w="med" len="med"/>
                      <a:tailEnd type="none" w="med" len="med"/>
                    </a:lnT>
                    <a:solidFill>
                      <a:schemeClr val="bg2">
                        <a:lumMod val="90000"/>
                      </a:schemeClr>
                    </a:solidFill>
                  </a:tcPr>
                </a:tc>
                <a:tc>
                  <a:txBody>
                    <a:bodyPr/>
                    <a:lstStyle/>
                    <a:p>
                      <a:pPr algn="ctr" fontAlgn="ctr"/>
                      <a:endParaRPr lang="en-US" altLang="zh-TW" sz="1100" b="0" i="0" u="none" strike="noStrike" dirty="0">
                        <a:solidFill>
                          <a:schemeClr val="tx1"/>
                        </a:solidFill>
                        <a:effectLst/>
                        <a:latin typeface="微軟正黑體"/>
                      </a:endParaRPr>
                    </a:p>
                  </a:txBody>
                  <a:tcPr marL="5644" marR="5644" marT="5644" marB="0" anchor="ctr">
                    <a:lnT w="12700" cap="flat" cmpd="sng" algn="ctr">
                      <a:solidFill>
                        <a:schemeClr val="bg1"/>
                      </a:solidFill>
                      <a:prstDash val="solid"/>
                      <a:round/>
                      <a:headEnd type="none" w="med" len="med"/>
                      <a:tailEnd type="none" w="med" len="med"/>
                    </a:lnT>
                    <a:solidFill>
                      <a:schemeClr val="bg2">
                        <a:lumMod val="90000"/>
                      </a:schemeClr>
                    </a:solidFill>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305463342"/>
              </p:ext>
            </p:extLst>
          </p:nvPr>
        </p:nvGraphicFramePr>
        <p:xfrm>
          <a:off x="4788024" y="1988840"/>
          <a:ext cx="4032448" cy="3787485"/>
        </p:xfrm>
        <a:graphic>
          <a:graphicData uri="http://schemas.openxmlformats.org/drawingml/2006/table">
            <a:tbl>
              <a:tblPr>
                <a:tableStyleId>{46F890A9-2807-4EBB-B81D-B2AA78EC7F39}</a:tableStyleId>
              </a:tblPr>
              <a:tblGrid>
                <a:gridCol w="283880"/>
                <a:gridCol w="1781113"/>
                <a:gridCol w="599879"/>
                <a:gridCol w="359464"/>
                <a:gridCol w="1008112"/>
              </a:tblGrid>
              <a:tr h="432048">
                <a:tc gridSpan="2">
                  <a:txBody>
                    <a:bodyPr/>
                    <a:lstStyle/>
                    <a:p>
                      <a:pPr algn="ctr" rtl="0" fontAlgn="ctr"/>
                      <a:r>
                        <a:rPr lang="zh-TW" altLang="en-US" sz="1100" b="0" i="0" u="none" strike="noStrike" dirty="0" smtClean="0">
                          <a:solidFill>
                            <a:schemeClr val="tx1"/>
                          </a:solidFill>
                          <a:effectLst/>
                          <a:latin typeface="微軟正黑體"/>
                        </a:rPr>
                        <a:t>展商排名</a:t>
                      </a:r>
                      <a:endParaRPr lang="zh-TW" altLang="en-US" sz="1100" b="0" i="0" u="none" strike="noStrike" dirty="0">
                        <a:solidFill>
                          <a:schemeClr val="tx1"/>
                        </a:solidFill>
                        <a:effectLst/>
                        <a:latin typeface="微軟正黑體"/>
                      </a:endParaRPr>
                    </a:p>
                  </a:txBody>
                  <a:tcPr marL="5644" marR="5644" marT="5644" marB="0" anchor="ctr">
                    <a:lnB w="12700" cap="flat" cmpd="sng" algn="ctr">
                      <a:solidFill>
                        <a:schemeClr val="tx1">
                          <a:lumMod val="50000"/>
                          <a:lumOff val="50000"/>
                        </a:schemeClr>
                      </a:solidFill>
                      <a:prstDash val="solid"/>
                      <a:round/>
                      <a:headEnd type="none" w="med" len="med"/>
                      <a:tailEnd type="none" w="med" len="med"/>
                    </a:lnB>
                  </a:tcPr>
                </a:tc>
                <a:tc hMerge="1">
                  <a:txBody>
                    <a:bodyPr/>
                    <a:lstStyle/>
                    <a:p>
                      <a:endParaRPr lang="zh-TW" altLang="en-US"/>
                    </a:p>
                  </a:txBody>
                  <a:tcPr/>
                </a:tc>
                <a:tc>
                  <a:txBody>
                    <a:bodyPr/>
                    <a:lstStyle/>
                    <a:p>
                      <a:pPr algn="ctr" rtl="0" fontAlgn="ctr"/>
                      <a:r>
                        <a:rPr lang="en-US" altLang="zh-TW" sz="1100" u="none" strike="noStrike" dirty="0">
                          <a:effectLst/>
                        </a:rPr>
                        <a:t>(㎡)</a:t>
                      </a:r>
                      <a:endParaRPr lang="en-US" altLang="zh-TW" sz="1100" b="0" i="0" u="none" strike="noStrike" dirty="0">
                        <a:solidFill>
                          <a:srgbClr val="000000"/>
                        </a:solidFill>
                        <a:effectLst/>
                        <a:latin typeface="微軟正黑體"/>
                      </a:endParaRPr>
                    </a:p>
                  </a:txBody>
                  <a:tcPr marL="5644" marR="5644" marT="5644" marB="0" anchor="ctr">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zh-TW" altLang="en-US" sz="1000" b="0" i="0" u="none" strike="noStrike" dirty="0" smtClean="0">
                          <a:solidFill>
                            <a:schemeClr val="tx1"/>
                          </a:solidFill>
                          <a:effectLst/>
                          <a:latin typeface="微軟正黑體"/>
                        </a:rPr>
                        <a:t>館別</a:t>
                      </a:r>
                      <a:endParaRPr lang="en-US" altLang="zh-TW" sz="1000" b="0" i="0" u="none" strike="noStrike" dirty="0">
                        <a:solidFill>
                          <a:schemeClr val="tx1"/>
                        </a:solidFill>
                        <a:effectLst/>
                        <a:latin typeface="微軟正黑體"/>
                      </a:endParaRPr>
                    </a:p>
                  </a:txBody>
                  <a:tcPr marL="5644" marR="5644" marT="5644" marB="0" anchor="ctr">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zh-TW" altLang="en-US" sz="800" b="0" i="0" u="none" strike="noStrike" dirty="0" smtClean="0">
                          <a:solidFill>
                            <a:schemeClr val="dk1"/>
                          </a:solidFill>
                          <a:effectLst/>
                          <a:latin typeface="+mn-lt"/>
                        </a:rPr>
                        <a:t>展出面積比較</a:t>
                      </a:r>
                      <a:endParaRPr lang="en-US" altLang="zh-TW" sz="800" b="0" i="0" u="none" strike="noStrike" dirty="0">
                        <a:solidFill>
                          <a:srgbClr val="000000"/>
                        </a:solidFill>
                        <a:effectLst/>
                        <a:latin typeface="微軟正黑體"/>
                      </a:endParaRPr>
                    </a:p>
                  </a:txBody>
                  <a:tcPr marL="5644" marR="5644" marT="5644" marB="0" anchor="ctr">
                    <a:lnB w="12700" cap="flat" cmpd="sng" algn="ctr">
                      <a:solidFill>
                        <a:schemeClr val="tx1">
                          <a:lumMod val="50000"/>
                          <a:lumOff val="50000"/>
                        </a:schemeClr>
                      </a:solidFill>
                      <a:prstDash val="solid"/>
                      <a:round/>
                      <a:headEnd type="none" w="med" len="med"/>
                      <a:tailEnd type="none" w="med" len="med"/>
                    </a:lnB>
                  </a:tcPr>
                </a:tc>
              </a:tr>
              <a:tr h="403245">
                <a:tc>
                  <a:txBody>
                    <a:bodyPr/>
                    <a:lstStyle/>
                    <a:p>
                      <a:pPr algn="ctr" rtl="0" fontAlgn="ctr"/>
                      <a:r>
                        <a:rPr lang="en-US" altLang="zh-TW" sz="1300" u="none" strike="noStrike" dirty="0">
                          <a:effectLst/>
                        </a:rPr>
                        <a:t>1</a:t>
                      </a:r>
                      <a:endParaRPr lang="en-US" altLang="zh-TW" sz="1300" b="1" i="0" u="none" strike="noStrike" dirty="0">
                        <a:solidFill>
                          <a:srgbClr val="000000"/>
                        </a:solidFill>
                        <a:effectLst/>
                        <a:latin typeface="微軟正黑體"/>
                      </a:endParaRPr>
                    </a:p>
                  </a:txBody>
                  <a:tcPr marL="5644" marR="5644" marT="5644" marB="0"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00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smtClean="0">
                          <a:effectLst/>
                        </a:rPr>
                        <a:t>FFG</a:t>
                      </a:r>
                      <a:r>
                        <a:rPr lang="zh-TW" altLang="en-US" sz="1800" u="none" strike="noStrike" dirty="0" smtClean="0">
                          <a:effectLst/>
                        </a:rPr>
                        <a:t> </a:t>
                      </a:r>
                      <a:r>
                        <a:rPr lang="zh-TW" altLang="en-US" sz="1400" u="none" strike="noStrike" dirty="0" smtClean="0">
                          <a:solidFill>
                            <a:schemeClr val="tx1"/>
                          </a:solidFill>
                          <a:effectLst/>
                        </a:rPr>
                        <a:t>友嘉集團</a:t>
                      </a:r>
                      <a:endParaRPr lang="en-US" altLang="zh-TW" sz="1800" b="1" i="0" u="none" strike="noStrike" dirty="0" smtClean="0">
                        <a:solidFill>
                          <a:schemeClr val="tx1"/>
                        </a:solidFill>
                        <a:effectLst/>
                        <a:latin typeface="微軟正黑體"/>
                      </a:endParaRPr>
                    </a:p>
                  </a:txBody>
                  <a:tcPr marL="5644" marR="5644" marT="5644" marB="0"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0000"/>
                    </a:solidFill>
                  </a:tcPr>
                </a:tc>
                <a:tc>
                  <a:txBody>
                    <a:bodyPr/>
                    <a:lstStyle/>
                    <a:p>
                      <a:pPr algn="ctr" fontAlgn="ctr"/>
                      <a:r>
                        <a:rPr lang="en-US" altLang="zh-TW" sz="1200" b="1" u="none" strike="noStrike" dirty="0" smtClean="0">
                          <a:effectLst/>
                        </a:rPr>
                        <a:t>4,048</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0000"/>
                    </a:solidFill>
                  </a:tcPr>
                </a:tc>
                <a:tc>
                  <a:txBody>
                    <a:bodyPr/>
                    <a:lstStyle/>
                    <a:p>
                      <a:pPr algn="ctr" fontAlgn="ctr"/>
                      <a:r>
                        <a:rPr lang="en-US" altLang="zh-TW" sz="1050" u="none" strike="noStrike" dirty="0" smtClean="0">
                          <a:effectLst/>
                        </a:rPr>
                        <a:t>2</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0000"/>
                    </a:solidFill>
                  </a:tcPr>
                </a:tc>
                <a:tc>
                  <a:txBody>
                    <a:bodyPr/>
                    <a:lstStyle/>
                    <a:p>
                      <a:pPr algn="ctr" fontAlgn="ctr"/>
                      <a:r>
                        <a:rPr lang="en-US" altLang="zh-TW" sz="1400" u="none" strike="noStrike" dirty="0" smtClean="0">
                          <a:effectLst/>
                        </a:rPr>
                        <a:t>4,048</a:t>
                      </a:r>
                      <a:r>
                        <a:rPr lang="en-US" altLang="zh-TW" sz="1050" u="none" strike="noStrike" dirty="0" smtClean="0">
                          <a:effectLst/>
                        </a:rPr>
                        <a:t>㎡</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0000"/>
                    </a:solidFill>
                  </a:tcPr>
                </a:tc>
              </a:tr>
              <a:tr h="360000">
                <a:tc>
                  <a:txBody>
                    <a:bodyPr/>
                    <a:lstStyle/>
                    <a:p>
                      <a:pPr algn="ctr" rtl="0" fontAlgn="ctr"/>
                      <a:r>
                        <a:rPr lang="en-US" altLang="zh-TW" sz="1300" u="none" strike="noStrike" dirty="0">
                          <a:effectLst/>
                        </a:rPr>
                        <a:t>2</a:t>
                      </a:r>
                      <a:endParaRPr lang="en-US" altLang="zh-TW" sz="1300" b="1" i="0" u="none" strike="noStrike" dirty="0">
                        <a:solidFill>
                          <a:srgbClr val="000000"/>
                        </a:solidFill>
                        <a:effectLst/>
                        <a:latin typeface="微軟正黑體"/>
                      </a:endParaRPr>
                    </a:p>
                  </a:txBody>
                  <a:tcPr marL="5644" marR="5644" marT="5644" marB="0" anchor="ctr">
                    <a:lnT w="12700" cap="flat" cmpd="sng" algn="ctr">
                      <a:solidFill>
                        <a:schemeClr val="tx1">
                          <a:lumMod val="50000"/>
                          <a:lumOff val="50000"/>
                        </a:schemeClr>
                      </a:solidFill>
                      <a:prstDash val="solid"/>
                      <a:round/>
                      <a:headEnd type="none" w="med" len="med"/>
                      <a:tailEnd type="none" w="med" len="med"/>
                    </a:lnT>
                  </a:tcPr>
                </a:tc>
                <a:tc>
                  <a:txBody>
                    <a:bodyPr/>
                    <a:lstStyle/>
                    <a:p>
                      <a:pPr algn="ctr" fontAlgn="ctr"/>
                      <a:r>
                        <a:rPr lang="en-US" sz="900" u="none" strike="noStrike" dirty="0" smtClean="0">
                          <a:effectLst/>
                        </a:rPr>
                        <a:t>YCM</a:t>
                      </a:r>
                      <a:r>
                        <a:rPr lang="zh-TW" altLang="en-US" sz="900" u="none" strike="noStrike" baseline="0" dirty="0" smtClean="0">
                          <a:effectLst/>
                        </a:rPr>
                        <a:t>  永進</a:t>
                      </a:r>
                      <a:endParaRPr lang="en-US" sz="900" b="0" i="0" u="none" strike="noStrike" dirty="0">
                        <a:solidFill>
                          <a:srgbClr val="000000"/>
                        </a:solidFill>
                        <a:effectLst/>
                        <a:latin typeface="微軟正黑體"/>
                      </a:endParaRPr>
                    </a:p>
                  </a:txBody>
                  <a:tcPr marL="5644" marR="5644" marT="5644" marB="0" anchor="ctr">
                    <a:lnT w="12700" cap="flat" cmpd="sng" algn="ctr">
                      <a:solidFill>
                        <a:schemeClr val="tx1">
                          <a:lumMod val="50000"/>
                          <a:lumOff val="50000"/>
                        </a:schemeClr>
                      </a:solidFill>
                      <a:prstDash val="solid"/>
                      <a:round/>
                      <a:headEnd type="none" w="med" len="med"/>
                      <a:tailEnd type="none" w="med" len="med"/>
                    </a:lnT>
                  </a:tcPr>
                </a:tc>
                <a:tc>
                  <a:txBody>
                    <a:bodyPr/>
                    <a:lstStyle/>
                    <a:p>
                      <a:pPr algn="ctr" fontAlgn="ctr"/>
                      <a:r>
                        <a:rPr lang="en-US" altLang="zh-TW" sz="1050" u="none" strike="noStrike" dirty="0" smtClean="0">
                          <a:solidFill>
                            <a:schemeClr val="tx1"/>
                          </a:solidFill>
                          <a:effectLst/>
                        </a:rPr>
                        <a:t>546</a:t>
                      </a:r>
                      <a:endPar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644" marR="5644" marT="5644" marB="0" anchor="ctr">
                    <a:lnT w="12700" cap="flat" cmpd="sng" algn="ctr">
                      <a:solidFill>
                        <a:schemeClr val="tx1">
                          <a:lumMod val="50000"/>
                          <a:lumOff val="50000"/>
                        </a:schemeClr>
                      </a:solidFill>
                      <a:prstDash val="solid"/>
                      <a:round/>
                      <a:headEnd type="none" w="med" len="med"/>
                      <a:tailEnd type="none" w="med" len="med"/>
                    </a:lnT>
                  </a:tcPr>
                </a:tc>
                <a:tc>
                  <a:txBody>
                    <a:bodyPr/>
                    <a:lstStyle/>
                    <a:p>
                      <a:pPr algn="ctr" fontAlgn="ctr"/>
                      <a:r>
                        <a:rPr lang="en-US" altLang="zh-TW" sz="1050" u="none" strike="noStrike" dirty="0" smtClean="0">
                          <a:effectLst/>
                        </a:rPr>
                        <a:t>9</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lnT w="12700" cap="flat" cmpd="sng" algn="ctr">
                      <a:solidFill>
                        <a:schemeClr val="tx1">
                          <a:lumMod val="50000"/>
                          <a:lumOff val="50000"/>
                        </a:schemeClr>
                      </a:solidFill>
                      <a:prstDash val="solid"/>
                      <a:round/>
                      <a:headEnd type="none" w="med" len="med"/>
                      <a:tailEnd type="none" w="med" len="med"/>
                    </a:lnT>
                  </a:tcPr>
                </a:tc>
                <a:tc rowSpan="9">
                  <a:txBody>
                    <a:bodyPr/>
                    <a:lstStyle/>
                    <a:p>
                      <a:pPr algn="ctr" fontAlgn="ctr"/>
                      <a:endParaRPr lang="en-US" altLang="zh-TW" sz="1050" u="none" strike="noStrike" dirty="0" smtClean="0">
                        <a:effectLst/>
                      </a:endParaRPr>
                    </a:p>
                    <a:p>
                      <a:pPr algn="ctr" fontAlgn="ctr"/>
                      <a:r>
                        <a:rPr lang="zh-TW" altLang="en-US" sz="1050" u="none" strike="noStrike" dirty="0" smtClean="0">
                          <a:effectLst/>
                        </a:rPr>
                        <a:t>排名 </a:t>
                      </a:r>
                      <a:r>
                        <a:rPr lang="en-US" altLang="zh-TW" sz="1050" u="none" strike="noStrike" dirty="0" smtClean="0">
                          <a:effectLst/>
                        </a:rPr>
                        <a:t>2~9 </a:t>
                      </a:r>
                    </a:p>
                    <a:p>
                      <a:pPr algn="ctr" fontAlgn="ctr"/>
                      <a:r>
                        <a:rPr lang="zh-TW" altLang="en-US" sz="1050" u="none" strike="noStrike" dirty="0" smtClean="0">
                          <a:effectLst/>
                        </a:rPr>
                        <a:t>台灣展商</a:t>
                      </a:r>
                      <a:endParaRPr lang="en-US" altLang="zh-TW" sz="1050" u="none" strike="noStrike" dirty="0" smtClean="0">
                        <a:effectLst/>
                      </a:endParaRPr>
                    </a:p>
                    <a:p>
                      <a:pPr algn="ctr" fontAlgn="ctr"/>
                      <a:r>
                        <a:rPr lang="zh-TW" altLang="en-US" sz="1050" u="none" strike="noStrike" dirty="0" smtClean="0">
                          <a:effectLst/>
                        </a:rPr>
                        <a:t>面積總和</a:t>
                      </a:r>
                      <a:r>
                        <a:rPr lang="en-US" altLang="zh-TW" sz="1050" u="none" strike="noStrike" dirty="0" smtClean="0">
                          <a:effectLst/>
                        </a:rPr>
                        <a:t> </a:t>
                      </a:r>
                    </a:p>
                    <a:p>
                      <a:pPr algn="ctr" fontAlgn="ctr"/>
                      <a:endParaRPr lang="en-US" altLang="zh-TW" sz="1050" u="none" strike="noStrike" dirty="0" smtClean="0">
                        <a:effectLst/>
                      </a:endParaRPr>
                    </a:p>
                    <a:p>
                      <a:pPr algn="ctr" fontAlgn="ctr"/>
                      <a:r>
                        <a:rPr lang="en-US" altLang="zh-TW" sz="1200" u="none" strike="noStrike" dirty="0" smtClean="0">
                          <a:solidFill>
                            <a:schemeClr val="tx1"/>
                          </a:solidFill>
                          <a:effectLst/>
                        </a:rPr>
                        <a:t>3,159</a:t>
                      </a:r>
                      <a:r>
                        <a:rPr lang="en-US" altLang="zh-TW" sz="1050" u="none" strike="noStrike" dirty="0" smtClean="0">
                          <a:effectLst/>
                        </a:rPr>
                        <a:t>㎡</a:t>
                      </a:r>
                      <a:r>
                        <a:rPr lang="en-US" altLang="zh-TW" sz="1200" u="none" strike="noStrike" dirty="0" smtClean="0">
                          <a:effectLst/>
                        </a:rPr>
                        <a:t> </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lnT w="12700" cap="flat" cmpd="sng" algn="ctr">
                      <a:solidFill>
                        <a:schemeClr val="tx1">
                          <a:lumMod val="50000"/>
                          <a:lumOff val="50000"/>
                        </a:schemeClr>
                      </a:solidFill>
                      <a:prstDash val="solid"/>
                      <a:round/>
                      <a:headEnd type="none" w="med" len="med"/>
                      <a:tailEnd type="none" w="med" len="med"/>
                    </a:lnT>
                  </a:tcPr>
                </a:tc>
              </a:tr>
              <a:tr h="432000">
                <a:tc>
                  <a:txBody>
                    <a:bodyPr/>
                    <a:lstStyle/>
                    <a:p>
                      <a:pPr algn="ctr" rtl="0" fontAlgn="ctr"/>
                      <a:r>
                        <a:rPr lang="en-US" altLang="zh-TW" sz="1300" u="none" strike="noStrike" dirty="0">
                          <a:effectLst/>
                        </a:rPr>
                        <a:t>3</a:t>
                      </a:r>
                      <a:endParaRPr lang="en-US" altLang="zh-TW" sz="1300" b="1" i="0" u="none" strike="noStrike" dirty="0">
                        <a:solidFill>
                          <a:srgbClr val="000000"/>
                        </a:solidFill>
                        <a:effectLst/>
                        <a:latin typeface="微軟正黑體"/>
                      </a:endParaRPr>
                    </a:p>
                  </a:txBody>
                  <a:tcPr marL="5644" marR="5644" marT="5644" marB="0" anchor="ctr"/>
                </a:tc>
                <a:tc>
                  <a:txBody>
                    <a:bodyPr/>
                    <a:lstStyle/>
                    <a:p>
                      <a:pPr algn="ctr" fontAlgn="ctr"/>
                      <a:r>
                        <a:rPr lang="en-US" sz="900" u="none" strike="noStrike" dirty="0" smtClean="0">
                          <a:effectLst/>
                        </a:rPr>
                        <a:t>GOODWAY Group</a:t>
                      </a:r>
                      <a:r>
                        <a:rPr lang="zh-TW" altLang="en-US" sz="900" u="none" strike="noStrike" dirty="0" smtClean="0">
                          <a:effectLst/>
                        </a:rPr>
                        <a:t> 程泰集團</a:t>
                      </a:r>
                      <a:endParaRPr lang="en-US" altLang="zh-TW" sz="900" u="none" strike="noStrike" dirty="0" smtClean="0">
                        <a:effectLst/>
                      </a:endParaRPr>
                    </a:p>
                    <a:p>
                      <a:pPr algn="ctr" fontAlgn="ctr"/>
                      <a:r>
                        <a:rPr lang="en-US" altLang="zh-TW" sz="800" u="none" strike="noStrike" dirty="0" smtClean="0">
                          <a:effectLst/>
                        </a:rPr>
                        <a:t>(</a:t>
                      </a:r>
                      <a:r>
                        <a:rPr lang="zh-TW" altLang="en-US" sz="800" u="none" strike="noStrike" dirty="0" smtClean="0">
                          <a:effectLst/>
                        </a:rPr>
                        <a:t>程泰</a:t>
                      </a:r>
                      <a:r>
                        <a:rPr lang="en-US" altLang="zh-TW" sz="800" u="none" strike="noStrike" dirty="0" smtClean="0">
                          <a:effectLst/>
                        </a:rPr>
                        <a:t>/</a:t>
                      </a:r>
                      <a:r>
                        <a:rPr lang="zh-TW" altLang="en-US" sz="800" u="none" strike="noStrike" dirty="0" smtClean="0">
                          <a:effectLst/>
                        </a:rPr>
                        <a:t>亞崴</a:t>
                      </a:r>
                      <a:r>
                        <a:rPr lang="en-US" altLang="zh-TW" sz="800" u="none" strike="noStrike" dirty="0" smtClean="0">
                          <a:effectLst/>
                        </a:rPr>
                        <a:t>/</a:t>
                      </a:r>
                      <a:r>
                        <a:rPr lang="zh-TW" altLang="en-US" sz="800" u="none" strike="noStrike" dirty="0" smtClean="0">
                          <a:effectLst/>
                        </a:rPr>
                        <a:t>益全</a:t>
                      </a:r>
                      <a:r>
                        <a:rPr lang="en-US" altLang="zh-TW" sz="800" u="none" strike="noStrike" dirty="0" smtClean="0">
                          <a:effectLst/>
                        </a:rPr>
                        <a:t>)</a:t>
                      </a:r>
                      <a:endParaRPr lang="en-US" sz="800" u="none" strike="noStrike" dirty="0" smtClean="0">
                        <a:effectLst/>
                      </a:endParaRPr>
                    </a:p>
                  </a:txBody>
                  <a:tcPr marL="5644" marR="5644" marT="5644" marB="0" anchor="ctr"/>
                </a:tc>
                <a:tc>
                  <a:txBody>
                    <a:bodyPr/>
                    <a:lstStyle/>
                    <a:p>
                      <a:pPr algn="ctr" fontAlgn="ctr"/>
                      <a:r>
                        <a:rPr lang="en-US" altLang="zh-TW" sz="1050" u="none" strike="noStrike" dirty="0">
                          <a:solidFill>
                            <a:schemeClr val="tx1"/>
                          </a:solidFill>
                          <a:effectLst/>
                        </a:rPr>
                        <a:t>536</a:t>
                      </a:r>
                      <a:endPar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644" marR="5644" marT="5644" marB="0" anchor="ctr"/>
                </a:tc>
                <a:tc>
                  <a:txBody>
                    <a:bodyPr/>
                    <a:lstStyle/>
                    <a:p>
                      <a:pPr algn="ctr" fontAlgn="ctr"/>
                      <a:r>
                        <a:rPr lang="en-US" altLang="zh-TW" sz="1050" u="none" strike="noStrike" dirty="0" smtClean="0">
                          <a:effectLst/>
                        </a:rPr>
                        <a:t>2</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c vMerge="1">
                  <a:txBody>
                    <a:bodyPr/>
                    <a:lstStyle/>
                    <a:p>
                      <a:pPr algn="ctr" fontAlgn="ct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r>
              <a:tr h="432000">
                <a:tc>
                  <a:txBody>
                    <a:bodyPr/>
                    <a:lstStyle/>
                    <a:p>
                      <a:pPr algn="ctr" rtl="0" fontAlgn="ctr"/>
                      <a:r>
                        <a:rPr lang="en-US" altLang="zh-TW" sz="1300" u="none" strike="noStrike" dirty="0">
                          <a:effectLst/>
                        </a:rPr>
                        <a:t>4</a:t>
                      </a:r>
                      <a:endParaRPr lang="en-US" altLang="zh-TW" sz="1300" b="1" i="0" u="none" strike="noStrike" dirty="0">
                        <a:solidFill>
                          <a:srgbClr val="000000"/>
                        </a:solidFill>
                        <a:effectLst/>
                        <a:latin typeface="微軟正黑體"/>
                      </a:endParaRPr>
                    </a:p>
                  </a:txBody>
                  <a:tcPr marL="5644" marR="5644" marT="5644" marB="0" anchor="ctr"/>
                </a:tc>
                <a:tc>
                  <a:txBody>
                    <a:bodyPr/>
                    <a:lstStyle/>
                    <a:p>
                      <a:pPr algn="ctr" fontAlgn="ctr"/>
                      <a:r>
                        <a:rPr lang="en-US" sz="900" u="none" strike="noStrike" dirty="0">
                          <a:effectLst/>
                        </a:rPr>
                        <a:t>TONGTAI </a:t>
                      </a:r>
                      <a:r>
                        <a:rPr lang="en-US" sz="900" u="none" strike="noStrike" baseline="0" dirty="0" smtClean="0">
                          <a:effectLst/>
                        </a:rPr>
                        <a:t> Group</a:t>
                      </a:r>
                      <a:r>
                        <a:rPr lang="zh-TW" altLang="en-US" sz="900" u="none" strike="noStrike" baseline="0" dirty="0" smtClean="0">
                          <a:effectLst/>
                        </a:rPr>
                        <a:t> 東台集團</a:t>
                      </a:r>
                      <a:endParaRPr lang="en-US" altLang="zh-TW" sz="900" u="none" strike="noStrike" baseline="0" dirty="0" smtClean="0">
                        <a:effectLst/>
                      </a:endParaRPr>
                    </a:p>
                    <a:p>
                      <a:pPr algn="ctr" fontAlgn="ctr"/>
                      <a:r>
                        <a:rPr lang="en-US" altLang="zh-TW" sz="800" u="none" strike="noStrike" baseline="0" dirty="0" smtClean="0">
                          <a:effectLst/>
                        </a:rPr>
                        <a:t>(</a:t>
                      </a:r>
                      <a:r>
                        <a:rPr lang="zh-TW" altLang="en-US" sz="800" u="none" strike="noStrike" baseline="0" dirty="0" smtClean="0">
                          <a:effectLst/>
                        </a:rPr>
                        <a:t>東台</a:t>
                      </a:r>
                      <a:r>
                        <a:rPr lang="en-US" altLang="zh-TW" sz="800" u="none" strike="noStrike" baseline="0" dirty="0" smtClean="0">
                          <a:effectLst/>
                        </a:rPr>
                        <a:t>/</a:t>
                      </a:r>
                      <a:r>
                        <a:rPr lang="zh-TW" altLang="en-US" sz="800" u="none" strike="noStrike" baseline="0" dirty="0" smtClean="0">
                          <a:effectLst/>
                        </a:rPr>
                        <a:t>榮田</a:t>
                      </a:r>
                      <a:r>
                        <a:rPr lang="en-US" altLang="zh-TW" sz="800" u="none" strike="noStrike" baseline="0" dirty="0" smtClean="0">
                          <a:effectLst/>
                        </a:rPr>
                        <a:t>/</a:t>
                      </a:r>
                      <a:r>
                        <a:rPr lang="zh-TW" altLang="en-US" sz="800" u="none" strike="noStrike" baseline="0" dirty="0" smtClean="0">
                          <a:effectLst/>
                        </a:rPr>
                        <a:t>亞太菁英</a:t>
                      </a:r>
                      <a:r>
                        <a:rPr lang="en-US" altLang="zh-TW" sz="800" u="none" strike="noStrike" baseline="0" dirty="0" smtClean="0">
                          <a:effectLst/>
                        </a:rPr>
                        <a:t>/</a:t>
                      </a:r>
                      <a:r>
                        <a:rPr lang="zh-TW" altLang="en-US" sz="800" u="none" strike="noStrike" baseline="0" dirty="0" smtClean="0">
                          <a:effectLst/>
                        </a:rPr>
                        <a:t>譁泰</a:t>
                      </a:r>
                      <a:r>
                        <a:rPr lang="en-US" altLang="zh-TW" sz="800" u="none" strike="noStrike" baseline="0" dirty="0" smtClean="0">
                          <a:effectLst/>
                        </a:rPr>
                        <a:t>/PCI)</a:t>
                      </a:r>
                      <a:endParaRPr lang="en-US" sz="800" u="none" strike="noStrike" baseline="0" dirty="0" smtClean="0">
                        <a:effectLst/>
                      </a:endParaRPr>
                    </a:p>
                  </a:txBody>
                  <a:tcPr marL="5644" marR="5644" marT="5644" marB="0" anchor="ctr"/>
                </a:tc>
                <a:tc>
                  <a:txBody>
                    <a:bodyPr/>
                    <a:lstStyle/>
                    <a:p>
                      <a:pPr algn="ctr" fontAlgn="ctr"/>
                      <a:r>
                        <a:rPr lang="en-US" altLang="zh-TW" sz="1050" u="none" strike="noStrike" dirty="0" smtClean="0">
                          <a:solidFill>
                            <a:schemeClr val="tx1"/>
                          </a:solidFill>
                          <a:effectLst/>
                        </a:rPr>
                        <a:t>464</a:t>
                      </a:r>
                      <a:endPar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644" marR="5644" marT="5644" marB="0" anchor="ctr"/>
                </a:tc>
                <a:tc>
                  <a:txBody>
                    <a:bodyPr/>
                    <a:lstStyle/>
                    <a:p>
                      <a:pPr algn="ctr" fontAlgn="ctr"/>
                      <a:r>
                        <a:rPr lang="en-US" altLang="zh-TW" sz="1050" u="none" strike="noStrike" dirty="0" smtClean="0">
                          <a:effectLst/>
                        </a:rPr>
                        <a:t>2</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c vMerge="1">
                  <a:txBody>
                    <a:bodyPr/>
                    <a:lstStyle/>
                    <a:p>
                      <a:pPr algn="ctr" fontAlgn="ct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r>
              <a:tr h="288032">
                <a:tc>
                  <a:txBody>
                    <a:bodyPr/>
                    <a:lstStyle/>
                    <a:p>
                      <a:pPr algn="ctr" rtl="0" fontAlgn="ctr"/>
                      <a:r>
                        <a:rPr lang="en-US" altLang="zh-TW" sz="1300" u="none" strike="noStrike" dirty="0">
                          <a:effectLst/>
                        </a:rPr>
                        <a:t>5</a:t>
                      </a:r>
                      <a:endParaRPr lang="en-US" altLang="zh-TW" sz="1300" b="1" i="0" u="none" strike="noStrike" dirty="0">
                        <a:solidFill>
                          <a:srgbClr val="000000"/>
                        </a:solidFill>
                        <a:effectLst/>
                        <a:latin typeface="微軟正黑體"/>
                      </a:endParaRPr>
                    </a:p>
                  </a:txBody>
                  <a:tcPr marL="5644" marR="5644" marT="5644" marB="0" anchor="ctr"/>
                </a:tc>
                <a:tc>
                  <a:txBody>
                    <a:bodyPr/>
                    <a:lstStyle/>
                    <a:p>
                      <a:pPr algn="ctr" fontAlgn="ctr"/>
                      <a:r>
                        <a:rPr lang="en-US" sz="900" u="none" strike="noStrike" dirty="0" smtClean="0">
                          <a:effectLst/>
                        </a:rPr>
                        <a:t>HIWIN </a:t>
                      </a:r>
                      <a:r>
                        <a:rPr lang="zh-TW" altLang="en-US" sz="900" u="none" strike="noStrike" dirty="0" smtClean="0">
                          <a:effectLst/>
                        </a:rPr>
                        <a:t>上銀</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solidFill>
                            <a:schemeClr val="tx1"/>
                          </a:solidFill>
                          <a:effectLst/>
                        </a:rPr>
                        <a:t>322</a:t>
                      </a:r>
                      <a:endPar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644" marR="5644" marT="5644" marB="0" anchor="ctr"/>
                </a:tc>
                <a:tc>
                  <a:txBody>
                    <a:bodyPr/>
                    <a:lstStyle/>
                    <a:p>
                      <a:pPr algn="ctr" fontAlgn="ctr"/>
                      <a:r>
                        <a:rPr lang="en-US" altLang="zh-TW" sz="1050" u="none" strike="noStrike" dirty="0" smtClean="0">
                          <a:effectLst/>
                        </a:rPr>
                        <a:t>9</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c vMerge="1">
                  <a:txBody>
                    <a:bodyPr/>
                    <a:lstStyle/>
                    <a:p>
                      <a:pPr algn="ctr" fontAlgn="ct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r>
              <a:tr h="288032">
                <a:tc>
                  <a:txBody>
                    <a:bodyPr/>
                    <a:lstStyle/>
                    <a:p>
                      <a:pPr algn="ctr" rtl="0" fontAlgn="ctr"/>
                      <a:r>
                        <a:rPr lang="en-US" altLang="zh-TW" sz="1300" u="none" strike="noStrike" dirty="0">
                          <a:effectLst/>
                        </a:rPr>
                        <a:t>6</a:t>
                      </a:r>
                      <a:endParaRPr lang="en-US" altLang="zh-TW" sz="1300" b="1" i="0" u="none" strike="noStrike" dirty="0">
                        <a:solidFill>
                          <a:srgbClr val="000000"/>
                        </a:solidFill>
                        <a:effectLst/>
                        <a:latin typeface="微軟正黑體"/>
                      </a:endParaRPr>
                    </a:p>
                  </a:txBody>
                  <a:tcPr marL="5644" marR="5644" marT="5644" marB="0" anchor="ctr"/>
                </a:tc>
                <a:tc>
                  <a:txBody>
                    <a:bodyPr/>
                    <a:lstStyle/>
                    <a:p>
                      <a:pPr algn="ctr" fontAlgn="ctr"/>
                      <a:r>
                        <a:rPr lang="en-US" sz="900" u="none" strike="noStrike" dirty="0" smtClean="0">
                          <a:effectLst/>
                        </a:rPr>
                        <a:t>Victor Taichung</a:t>
                      </a:r>
                      <a:r>
                        <a:rPr lang="zh-TW" altLang="en-US" sz="900" u="none" strike="noStrike" dirty="0" smtClean="0">
                          <a:effectLst/>
                        </a:rPr>
                        <a:t> 台中精機</a:t>
                      </a:r>
                      <a:r>
                        <a:rPr lang="en-US" sz="900" u="none" strike="noStrike" dirty="0" smtClean="0">
                          <a:effectLst/>
                        </a:rPr>
                        <a:t> </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solidFill>
                            <a:schemeClr val="tx1"/>
                          </a:solidFill>
                          <a:effectLst/>
                        </a:rPr>
                        <a:t>312</a:t>
                      </a:r>
                      <a:endPar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644" marR="5644" marT="5644" marB="0" anchor="ctr"/>
                </a:tc>
                <a:tc>
                  <a:txBody>
                    <a:bodyPr/>
                    <a:lstStyle/>
                    <a:p>
                      <a:pPr algn="ctr" fontAlgn="ctr"/>
                      <a:r>
                        <a:rPr lang="en-US" altLang="zh-TW" sz="1050" u="none" strike="noStrike" dirty="0" smtClean="0">
                          <a:effectLst/>
                        </a:rPr>
                        <a:t>9</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c vMerge="1">
                  <a:txBody>
                    <a:bodyPr/>
                    <a:lstStyle/>
                    <a:p>
                      <a:pPr algn="ctr" fontAlgn="ct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r>
              <a:tr h="288032">
                <a:tc>
                  <a:txBody>
                    <a:bodyPr/>
                    <a:lstStyle/>
                    <a:p>
                      <a:pPr algn="ctr" rtl="0" fontAlgn="ctr"/>
                      <a:r>
                        <a:rPr lang="en-US" altLang="zh-TW" sz="1300" u="none" strike="noStrike" dirty="0" smtClean="0">
                          <a:effectLst/>
                        </a:rPr>
                        <a:t>6</a:t>
                      </a:r>
                      <a:endParaRPr lang="en-US" altLang="zh-TW" sz="1300" b="1" i="0" u="none" strike="noStrike" dirty="0">
                        <a:solidFill>
                          <a:srgbClr val="000000"/>
                        </a:solidFill>
                        <a:effectLst/>
                        <a:latin typeface="微軟正黑體"/>
                      </a:endParaRPr>
                    </a:p>
                  </a:txBody>
                  <a:tcPr marL="5644" marR="5644" marT="5644" marB="0" anchor="ctr"/>
                </a:tc>
                <a:tc>
                  <a:txBody>
                    <a:bodyPr/>
                    <a:lstStyle/>
                    <a:p>
                      <a:pPr algn="ctr" fontAlgn="ctr"/>
                      <a:r>
                        <a:rPr lang="en-US" sz="900" u="none" strike="noStrike" dirty="0" smtClean="0">
                          <a:effectLst/>
                        </a:rPr>
                        <a:t>HARTFORD</a:t>
                      </a:r>
                      <a:r>
                        <a:rPr lang="zh-TW" altLang="en-US" sz="900" u="none" strike="noStrike" dirty="0" smtClean="0">
                          <a:effectLst/>
                        </a:rPr>
                        <a:t> 協鴻</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solidFill>
                            <a:schemeClr val="tx1"/>
                          </a:solidFill>
                          <a:effectLst/>
                        </a:rPr>
                        <a:t>312</a:t>
                      </a:r>
                      <a:endPar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644" marR="5644" marT="5644" marB="0" anchor="ctr"/>
                </a:tc>
                <a:tc>
                  <a:txBody>
                    <a:bodyPr/>
                    <a:lstStyle/>
                    <a:p>
                      <a:pPr algn="ctr" fontAlgn="ctr"/>
                      <a:r>
                        <a:rPr lang="en-US" altLang="zh-TW" sz="1050" u="none" strike="noStrike" dirty="0" smtClean="0">
                          <a:effectLst/>
                        </a:rPr>
                        <a:t>9</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c vMerge="1">
                  <a:txBody>
                    <a:bodyPr/>
                    <a:lstStyle/>
                    <a:p>
                      <a:pPr algn="ctr" fontAlgn="ct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r>
              <a:tr h="288032">
                <a:tc>
                  <a:txBody>
                    <a:bodyPr/>
                    <a:lstStyle/>
                    <a:p>
                      <a:pPr algn="ctr" rtl="0" fontAlgn="ctr"/>
                      <a:r>
                        <a:rPr lang="en-US" altLang="zh-TW" sz="1300" u="none" strike="noStrike" dirty="0">
                          <a:effectLst/>
                        </a:rPr>
                        <a:t>8</a:t>
                      </a:r>
                      <a:endParaRPr lang="en-US" altLang="zh-TW" sz="1300" b="1" i="0" u="none" strike="noStrike" dirty="0">
                        <a:solidFill>
                          <a:srgbClr val="000000"/>
                        </a:solidFill>
                        <a:effectLst/>
                        <a:latin typeface="微軟正黑體"/>
                      </a:endParaRPr>
                    </a:p>
                  </a:txBody>
                  <a:tcPr marL="5644" marR="5644" marT="5644" marB="0" anchor="ctr"/>
                </a:tc>
                <a:tc>
                  <a:txBody>
                    <a:bodyPr/>
                    <a:lstStyle/>
                    <a:p>
                      <a:pPr algn="ctr" fontAlgn="ctr"/>
                      <a:r>
                        <a:rPr lang="en-US" sz="900" u="none" strike="noStrike" dirty="0" smtClean="0">
                          <a:effectLst/>
                        </a:rPr>
                        <a:t>BUFFALO</a:t>
                      </a:r>
                      <a:r>
                        <a:rPr lang="zh-TW" altLang="en-US" sz="900" u="none" strike="noStrike" dirty="0" smtClean="0">
                          <a:effectLst/>
                        </a:rPr>
                        <a:t> 達佛羅</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solidFill>
                            <a:schemeClr val="tx1"/>
                          </a:solidFill>
                          <a:effectLst/>
                        </a:rPr>
                        <a:t>297</a:t>
                      </a:r>
                      <a:endPar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644" marR="5644" marT="5644" marB="0" anchor="ctr"/>
                </a:tc>
                <a:tc>
                  <a:txBody>
                    <a:bodyPr/>
                    <a:lstStyle/>
                    <a:p>
                      <a:pPr algn="ctr" fontAlgn="ctr"/>
                      <a:r>
                        <a:rPr lang="en-US" altLang="zh-TW" sz="1050" u="none" strike="noStrike" dirty="0" smtClean="0">
                          <a:effectLst/>
                        </a:rPr>
                        <a:t>9</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c vMerge="1">
                  <a:txBody>
                    <a:bodyPr/>
                    <a:lstStyle/>
                    <a:p>
                      <a:pPr algn="ctr" fontAlgn="ct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r>
              <a:tr h="288032">
                <a:tc>
                  <a:txBody>
                    <a:bodyPr/>
                    <a:lstStyle/>
                    <a:p>
                      <a:pPr algn="ctr" rtl="0" fontAlgn="ctr"/>
                      <a:r>
                        <a:rPr lang="en-US" altLang="zh-TW" sz="1300" u="none" strike="noStrike" dirty="0">
                          <a:effectLst/>
                        </a:rPr>
                        <a:t>9</a:t>
                      </a:r>
                      <a:endParaRPr lang="en-US" altLang="zh-TW" sz="1300" b="1" i="0" u="none" strike="noStrike" dirty="0">
                        <a:solidFill>
                          <a:srgbClr val="000000"/>
                        </a:solidFill>
                        <a:effectLst/>
                        <a:latin typeface="微軟正黑體"/>
                      </a:endParaRPr>
                    </a:p>
                  </a:txBody>
                  <a:tcPr marL="5644" marR="5644" marT="5644" marB="0" anchor="ctr"/>
                </a:tc>
                <a:tc>
                  <a:txBody>
                    <a:bodyPr/>
                    <a:lstStyle/>
                    <a:p>
                      <a:pPr algn="ctr" fontAlgn="ctr"/>
                      <a:r>
                        <a:rPr lang="en-US" sz="900" u="none" strike="noStrike" dirty="0" smtClean="0">
                          <a:effectLst/>
                        </a:rPr>
                        <a:t>WELE</a:t>
                      </a:r>
                      <a:r>
                        <a:rPr lang="zh-TW" altLang="en-US" sz="900" u="none" strike="noStrike" dirty="0" smtClean="0">
                          <a:effectLst/>
                        </a:rPr>
                        <a:t> 崴立</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solidFill>
                            <a:schemeClr val="tx1"/>
                          </a:solidFill>
                          <a:effectLst/>
                        </a:rPr>
                        <a:t>187</a:t>
                      </a:r>
                      <a:endPar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644" marR="5644" marT="5644" marB="0" anchor="ctr"/>
                </a:tc>
                <a:tc>
                  <a:txBody>
                    <a:bodyPr/>
                    <a:lstStyle/>
                    <a:p>
                      <a:pPr algn="ctr" fontAlgn="ctr"/>
                      <a:r>
                        <a:rPr lang="en-US" altLang="zh-TW" sz="1050" u="none" strike="noStrike" dirty="0" smtClean="0">
                          <a:effectLst/>
                        </a:rPr>
                        <a:t>9</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c vMerge="1">
                  <a:txBody>
                    <a:bodyPr/>
                    <a:lstStyle/>
                    <a:p>
                      <a:pPr algn="ctr" fontAlgn="ct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r>
              <a:tr h="288032">
                <a:tc>
                  <a:txBody>
                    <a:bodyPr/>
                    <a:lstStyle/>
                    <a:p>
                      <a:pPr algn="ctr" rtl="0" fontAlgn="ctr"/>
                      <a:r>
                        <a:rPr lang="en-US" altLang="zh-TW" sz="1300" u="none" strike="noStrike" dirty="0">
                          <a:effectLst/>
                        </a:rPr>
                        <a:t>10</a:t>
                      </a:r>
                      <a:endParaRPr lang="en-US" altLang="zh-TW" sz="1300" b="1" i="0" u="none" strike="noStrike" dirty="0">
                        <a:solidFill>
                          <a:srgbClr val="000000"/>
                        </a:solidFill>
                        <a:effectLst/>
                        <a:latin typeface="微軟正黑體"/>
                      </a:endParaRPr>
                    </a:p>
                  </a:txBody>
                  <a:tcPr marL="5644" marR="5644" marT="5644" marB="0" anchor="ctr"/>
                </a:tc>
                <a:tc>
                  <a:txBody>
                    <a:bodyPr/>
                    <a:lstStyle/>
                    <a:p>
                      <a:pPr algn="ctr" fontAlgn="ctr"/>
                      <a:r>
                        <a:rPr lang="en-US" sz="900" u="none" strike="noStrike" dirty="0" smtClean="0">
                          <a:effectLst/>
                        </a:rPr>
                        <a:t>QUASER</a:t>
                      </a:r>
                      <a:r>
                        <a:rPr lang="en-US" sz="900" u="none" strike="noStrike" baseline="0" dirty="0" smtClean="0">
                          <a:effectLst/>
                        </a:rPr>
                        <a:t> </a:t>
                      </a:r>
                      <a:r>
                        <a:rPr lang="zh-TW" altLang="en-US" sz="900" u="none" strike="noStrike" baseline="0" dirty="0" smtClean="0">
                          <a:effectLst/>
                        </a:rPr>
                        <a:t> 百德</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solidFill>
                            <a:schemeClr val="tx1"/>
                          </a:solidFill>
                          <a:effectLst/>
                        </a:rPr>
                        <a:t>183</a:t>
                      </a:r>
                      <a:endPar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644" marR="5644" marT="5644" marB="0" anchor="ctr"/>
                </a:tc>
                <a:tc>
                  <a:txBody>
                    <a:bodyPr/>
                    <a:lstStyle/>
                    <a:p>
                      <a:pPr algn="ctr" fontAlgn="ctr"/>
                      <a:r>
                        <a:rPr lang="en-US" altLang="zh-TW" sz="1050" u="none" strike="noStrike" dirty="0" smtClean="0">
                          <a:effectLst/>
                        </a:rPr>
                        <a:t>5</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c vMerge="1">
                  <a:txBody>
                    <a:bodyPr/>
                    <a:lstStyle/>
                    <a:p>
                      <a:pPr algn="ctr" fontAlgn="ct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44" marR="5644" marT="5644" marB="0" anchor="ctr"/>
                </a:tc>
              </a:tr>
            </a:tbl>
          </a:graphicData>
        </a:graphic>
      </p:graphicFrame>
      <p:sp>
        <p:nvSpPr>
          <p:cNvPr id="4" name="文字方塊 1"/>
          <p:cNvSpPr txBox="1">
            <a:spLocks noChangeArrowheads="1"/>
          </p:cNvSpPr>
          <p:nvPr/>
        </p:nvSpPr>
        <p:spPr bwMode="auto">
          <a:xfrm>
            <a:off x="395536" y="620688"/>
            <a:ext cx="60724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en-US" altLang="zh-TW" sz="2000" dirty="0" smtClean="0">
                <a:solidFill>
                  <a:srgbClr val="FF9900"/>
                </a:solidFill>
                <a:latin typeface="Arial Black" pitchFamily="34" charset="0"/>
              </a:rPr>
              <a:t>EMO 2015 </a:t>
            </a:r>
            <a:r>
              <a:rPr lang="zh-TW" altLang="en-US" sz="2000" dirty="0" smtClean="0">
                <a:solidFill>
                  <a:srgbClr val="FF9900"/>
                </a:solidFill>
                <a:latin typeface="Arial Black" pitchFamily="34" charset="0"/>
              </a:rPr>
              <a:t> </a:t>
            </a:r>
            <a:r>
              <a:rPr lang="zh-TW" altLang="en-US" sz="2400" b="1" dirty="0" smtClean="0">
                <a:solidFill>
                  <a:srgbClr val="FF9900"/>
                </a:solidFill>
                <a:latin typeface="Arial Black" pitchFamily="34" charset="0"/>
              </a:rPr>
              <a:t>展出廠商排名</a:t>
            </a:r>
            <a:r>
              <a:rPr lang="en-US" altLang="zh-TW" sz="2400" b="1" dirty="0" smtClean="0">
                <a:solidFill>
                  <a:srgbClr val="FF9900"/>
                </a:solidFill>
                <a:latin typeface="Arial Black" pitchFamily="34" charset="0"/>
              </a:rPr>
              <a:t>    </a:t>
            </a:r>
            <a:r>
              <a:rPr lang="zh-TW" altLang="en-US" sz="3200" dirty="0" smtClean="0">
                <a:solidFill>
                  <a:srgbClr val="FF9900"/>
                </a:solidFill>
                <a:latin typeface="Century Gothic" panose="020B0502020202020204" pitchFamily="34" charset="0"/>
              </a:rPr>
              <a:t>全球</a:t>
            </a:r>
            <a:r>
              <a:rPr lang="en-US" altLang="zh-TW" sz="3200" dirty="0" smtClean="0">
                <a:solidFill>
                  <a:srgbClr val="FF9900"/>
                </a:solidFill>
                <a:latin typeface="Century Gothic" panose="020B0502020202020204" pitchFamily="34" charset="0"/>
              </a:rPr>
              <a:t> / </a:t>
            </a:r>
            <a:r>
              <a:rPr lang="zh-TW" altLang="en-US" sz="3200" dirty="0" smtClean="0">
                <a:solidFill>
                  <a:srgbClr val="FF9900"/>
                </a:solidFill>
                <a:latin typeface="Century Gothic" panose="020B0502020202020204" pitchFamily="34" charset="0"/>
              </a:rPr>
              <a:t>台灣</a:t>
            </a:r>
            <a:endParaRPr lang="zh-TW" altLang="en-US" sz="3200" dirty="0">
              <a:solidFill>
                <a:srgbClr val="FF9900"/>
              </a:solidFill>
              <a:latin typeface="Century Gothic" panose="020B0502020202020204" pitchFamily="34" charset="0"/>
            </a:endParaRPr>
          </a:p>
        </p:txBody>
      </p:sp>
      <p:sp>
        <p:nvSpPr>
          <p:cNvPr id="6" name="向上箭號 5"/>
          <p:cNvSpPr/>
          <p:nvPr/>
        </p:nvSpPr>
        <p:spPr>
          <a:xfrm>
            <a:off x="7812360" y="2780928"/>
            <a:ext cx="1008112" cy="792088"/>
          </a:xfrm>
          <a:prstGeom prst="upArrow">
            <a:avLst>
              <a:gd name="adj1" fmla="val 58282"/>
              <a:gd name="adj2" fmla="val 489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latin typeface="Century Gothic" panose="020B0502020202020204" pitchFamily="34" charset="0"/>
              </a:rPr>
              <a:t>1.3</a:t>
            </a:r>
          </a:p>
          <a:p>
            <a:pPr algn="ctr"/>
            <a:r>
              <a:rPr lang="zh-TW" altLang="en-US" sz="1200" b="1" dirty="0" smtClean="0">
                <a:latin typeface="Century Gothic" panose="020B0502020202020204" pitchFamily="34" charset="0"/>
              </a:rPr>
              <a:t>倍</a:t>
            </a:r>
            <a:endParaRPr lang="zh-TW" altLang="en-US" sz="1200" b="1" dirty="0">
              <a:latin typeface="Century Gothic" panose="020B0502020202020204" pitchFamily="34" charset="0"/>
            </a:endParaRPr>
          </a:p>
        </p:txBody>
      </p:sp>
      <p:sp>
        <p:nvSpPr>
          <p:cNvPr id="9" name="矩形 8"/>
          <p:cNvSpPr/>
          <p:nvPr/>
        </p:nvSpPr>
        <p:spPr>
          <a:xfrm>
            <a:off x="739465" y="1412776"/>
            <a:ext cx="3249672" cy="461665"/>
          </a:xfrm>
          <a:prstGeom prst="rect">
            <a:avLst/>
          </a:prstGeom>
          <a:noFill/>
        </p:spPr>
        <p:txBody>
          <a:bodyPr wrap="none" lIns="91440" tIns="45720" rIns="91440" bIns="45720">
            <a:spAutoFit/>
          </a:bodyPr>
          <a:lstStyle/>
          <a:p>
            <a:pPr algn="ctr" fontAlgn="ctr"/>
            <a:r>
              <a:rPr lang="zh-TW" altLang="en-US" sz="2400" b="1" dirty="0" smtClean="0">
                <a:solidFill>
                  <a:srgbClr val="FF0000"/>
                </a:solidFill>
              </a:rPr>
              <a:t>全球</a:t>
            </a:r>
            <a:r>
              <a:rPr lang="en-US" altLang="zh-TW" sz="2400" b="1" dirty="0" smtClean="0">
                <a:solidFill>
                  <a:srgbClr val="FF0000"/>
                </a:solidFill>
              </a:rPr>
              <a:t> </a:t>
            </a:r>
            <a:r>
              <a:rPr lang="en-US" altLang="zh-TW" sz="2400" b="1" dirty="0">
                <a:solidFill>
                  <a:srgbClr val="FF0000"/>
                </a:solidFill>
              </a:rPr>
              <a:t>TOP 10 </a:t>
            </a:r>
            <a:r>
              <a:rPr lang="zh-TW" altLang="en-US" sz="2400" b="1" dirty="0" smtClean="0">
                <a:solidFill>
                  <a:srgbClr val="FF0000"/>
                </a:solidFill>
              </a:rPr>
              <a:t>展商排名</a:t>
            </a:r>
            <a:endParaRPr lang="zh-TW" altLang="en-US" sz="2400" b="1" dirty="0">
              <a:solidFill>
                <a:srgbClr val="FF0000"/>
              </a:solidFill>
              <a:latin typeface="微軟正黑體"/>
            </a:endParaRPr>
          </a:p>
        </p:txBody>
      </p:sp>
      <p:sp>
        <p:nvSpPr>
          <p:cNvPr id="10" name="矩形 9"/>
          <p:cNvSpPr/>
          <p:nvPr/>
        </p:nvSpPr>
        <p:spPr>
          <a:xfrm>
            <a:off x="5416753" y="1463679"/>
            <a:ext cx="2738635" cy="400110"/>
          </a:xfrm>
          <a:prstGeom prst="rect">
            <a:avLst/>
          </a:prstGeom>
          <a:noFill/>
        </p:spPr>
        <p:txBody>
          <a:bodyPr wrap="none" lIns="91440" tIns="45720" rIns="91440" bIns="45720">
            <a:spAutoFit/>
          </a:bodyPr>
          <a:lstStyle/>
          <a:p>
            <a:pPr algn="ctr" fontAlgn="ctr"/>
            <a:r>
              <a:rPr lang="zh-TW" altLang="en-US" sz="2000" b="1" dirty="0" smtClean="0">
                <a:solidFill>
                  <a:schemeClr val="bg1">
                    <a:lumMod val="50000"/>
                  </a:schemeClr>
                </a:solidFill>
              </a:rPr>
              <a:t>台灣</a:t>
            </a:r>
            <a:r>
              <a:rPr lang="en-US" altLang="zh-TW" sz="2000" b="1" dirty="0" smtClean="0">
                <a:solidFill>
                  <a:schemeClr val="bg1">
                    <a:lumMod val="50000"/>
                  </a:schemeClr>
                </a:solidFill>
              </a:rPr>
              <a:t> </a:t>
            </a:r>
            <a:r>
              <a:rPr lang="en-US" altLang="zh-TW" sz="2000" b="1" dirty="0">
                <a:solidFill>
                  <a:schemeClr val="bg1">
                    <a:lumMod val="50000"/>
                  </a:schemeClr>
                </a:solidFill>
              </a:rPr>
              <a:t>TOP 10 </a:t>
            </a:r>
            <a:r>
              <a:rPr lang="zh-TW" altLang="en-US" sz="2000" b="1" dirty="0" smtClean="0">
                <a:solidFill>
                  <a:schemeClr val="bg1">
                    <a:lumMod val="50000"/>
                  </a:schemeClr>
                </a:solidFill>
              </a:rPr>
              <a:t>展商排名</a:t>
            </a:r>
            <a:endParaRPr lang="zh-TW" altLang="en-US" sz="2000" b="1" dirty="0">
              <a:solidFill>
                <a:schemeClr val="bg1">
                  <a:lumMod val="50000"/>
                </a:schemeClr>
              </a:solidFill>
              <a:latin typeface="微軟正黑體"/>
            </a:endParaRPr>
          </a:p>
        </p:txBody>
      </p:sp>
      <p:cxnSp>
        <p:nvCxnSpPr>
          <p:cNvPr id="8" name="直線接點 7"/>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400050" y="44624"/>
            <a:ext cx="4153701"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優勢品牌推動</a:t>
            </a:r>
            <a:endParaRPr lang="en-US" altLang="zh-TW" sz="2800" b="1" dirty="0">
              <a:latin typeface="微軟正黑體" pitchFamily="34" charset="-120"/>
              <a:ea typeface="微軟正黑體" pitchFamily="34" charset="-120"/>
            </a:endParaRPr>
          </a:p>
        </p:txBody>
      </p:sp>
      <p:sp>
        <p:nvSpPr>
          <p:cNvPr id="12" name="文字方塊 11"/>
          <p:cNvSpPr txBox="1"/>
          <p:nvPr/>
        </p:nvSpPr>
        <p:spPr>
          <a:xfrm>
            <a:off x="7172518" y="90790"/>
            <a:ext cx="150393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altLang="zh-TW" sz="2400" b="1" dirty="0" smtClean="0">
                <a:latin typeface="+mn-lt"/>
              </a:rPr>
              <a:t>2015 EMO</a:t>
            </a:r>
            <a:endParaRPr lang="zh-TW" altLang="en-US" sz="2400" b="1" dirty="0">
              <a:latin typeface="+mn-lt"/>
            </a:endParaRPr>
          </a:p>
        </p:txBody>
      </p:sp>
    </p:spTree>
    <p:extLst>
      <p:ext uri="{BB962C8B-B14F-4D97-AF65-F5344CB8AC3E}">
        <p14:creationId xmlns:p14="http://schemas.microsoft.com/office/powerpoint/2010/main" val="1093744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432437" y="483406"/>
            <a:ext cx="4076757" cy="400110"/>
          </a:xfrm>
          <a:prstGeom prst="rect">
            <a:avLst/>
          </a:prstGeom>
          <a:extLst/>
        </p:spPr>
        <p:style>
          <a:lnRef idx="3">
            <a:schemeClr val="lt1"/>
          </a:lnRef>
          <a:fillRef idx="1">
            <a:schemeClr val="accent2"/>
          </a:fillRef>
          <a:effectRef idx="1">
            <a:schemeClr val="accent2"/>
          </a:effectRef>
          <a:fontRef idx="minor">
            <a:schemeClr val="lt1"/>
          </a:fontRef>
        </p:style>
        <p:txBody>
          <a:bodyPr wrap="square">
            <a:spAutoFit/>
          </a:bodyPr>
          <a:lstStyle>
            <a:defPPr>
              <a:defRPr lang="zh-TW"/>
            </a:defPPr>
            <a:lvl1pPr fontAlgn="auto">
              <a:spcBef>
                <a:spcPts val="0"/>
              </a:spcBef>
              <a:spcAft>
                <a:spcPts val="0"/>
              </a:spcAft>
              <a:defRPr kumimoji="0" sz="2000">
                <a:solidFill>
                  <a:prstClr val="white"/>
                </a:solidFill>
              </a:defRPr>
            </a:lvl1pPr>
            <a:lvl2pPr fontAlgn="base">
              <a:spcBef>
                <a:spcPct val="0"/>
              </a:spcBef>
              <a:spcAft>
                <a:spcPct val="0"/>
              </a:spcAft>
              <a:defRPr kumimoji="1">
                <a:solidFill>
                  <a:schemeClr val="lt1"/>
                </a:solidFill>
              </a:defRPr>
            </a:lvl2pPr>
            <a:lvl3pPr fontAlgn="base">
              <a:spcBef>
                <a:spcPct val="0"/>
              </a:spcBef>
              <a:spcAft>
                <a:spcPct val="0"/>
              </a:spcAft>
              <a:defRPr kumimoji="1">
                <a:solidFill>
                  <a:schemeClr val="lt1"/>
                </a:solidFill>
              </a:defRPr>
            </a:lvl3pPr>
            <a:lvl4pPr fontAlgn="base">
              <a:spcBef>
                <a:spcPct val="0"/>
              </a:spcBef>
              <a:spcAft>
                <a:spcPct val="0"/>
              </a:spcAft>
              <a:defRPr kumimoji="1">
                <a:solidFill>
                  <a:schemeClr val="lt1"/>
                </a:solidFill>
              </a:defRPr>
            </a:lvl4pPr>
            <a:lvl5pPr fontAlgn="base">
              <a:spcBef>
                <a:spcPct val="0"/>
              </a:spcBef>
              <a:spcAft>
                <a:spcPct val="0"/>
              </a:spcAft>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r>
              <a:rPr lang="en-US" altLang="zh-TW" dirty="0"/>
              <a:t>EMO 2015 </a:t>
            </a:r>
            <a:r>
              <a:rPr lang="zh-TW" altLang="en-US" dirty="0"/>
              <a:t>展出廠商分析 </a:t>
            </a:r>
            <a:r>
              <a:rPr lang="en-US" altLang="zh-TW" dirty="0"/>
              <a:t>:</a:t>
            </a:r>
            <a:r>
              <a:rPr lang="zh-TW" altLang="en-US" dirty="0"/>
              <a:t> </a:t>
            </a:r>
            <a:r>
              <a:rPr lang="en-US" altLang="zh-TW" dirty="0"/>
              <a:t>  Hall 2</a:t>
            </a:r>
            <a:r>
              <a:rPr lang="zh-TW" altLang="en-US" dirty="0"/>
              <a:t> 館</a:t>
            </a:r>
          </a:p>
        </p:txBody>
      </p:sp>
      <p:graphicFrame>
        <p:nvGraphicFramePr>
          <p:cNvPr id="3" name="表格 2"/>
          <p:cNvGraphicFramePr>
            <a:graphicFrameLocks noGrp="1"/>
          </p:cNvGraphicFramePr>
          <p:nvPr>
            <p:extLst>
              <p:ext uri="{D42A27DB-BD31-4B8C-83A1-F6EECF244321}">
                <p14:modId xmlns:p14="http://schemas.microsoft.com/office/powerpoint/2010/main" val="1545356272"/>
              </p:ext>
            </p:extLst>
          </p:nvPr>
        </p:nvGraphicFramePr>
        <p:xfrm>
          <a:off x="4887584" y="5141026"/>
          <a:ext cx="3788872" cy="1595480"/>
        </p:xfrm>
        <a:graphic>
          <a:graphicData uri="http://schemas.openxmlformats.org/drawingml/2006/table">
            <a:tbl>
              <a:tblPr>
                <a:tableStyleId>{2A488322-F2BA-4B5B-9748-0D474271808F}</a:tableStyleId>
              </a:tblPr>
              <a:tblGrid>
                <a:gridCol w="260480"/>
                <a:gridCol w="2376264"/>
                <a:gridCol w="525262"/>
                <a:gridCol w="626866"/>
              </a:tblGrid>
              <a:tr h="328700">
                <a:tc gridSpan="2">
                  <a:txBody>
                    <a:bodyPr/>
                    <a:lstStyle/>
                    <a:p>
                      <a:pPr algn="ctr" rtl="0" fontAlgn="ctr"/>
                      <a:r>
                        <a:rPr lang="en-US" altLang="zh-TW" sz="1100" u="none" strike="noStrike" dirty="0" smtClean="0">
                          <a:effectLst/>
                        </a:rPr>
                        <a:t>TOP 5 </a:t>
                      </a:r>
                      <a:r>
                        <a:rPr lang="zh-TW" altLang="en-US" sz="1100" u="none" strike="noStrike" dirty="0" smtClean="0">
                          <a:effectLst/>
                        </a:rPr>
                        <a:t> 台灣展出廠商</a:t>
                      </a:r>
                      <a:r>
                        <a:rPr lang="en-US" altLang="zh-TW" sz="1100" u="none" strike="noStrike" dirty="0" smtClean="0">
                          <a:effectLst/>
                        </a:rPr>
                        <a:t>  -  Hall 2</a:t>
                      </a:r>
                      <a:endParaRPr lang="zh-TW" altLang="en-US" sz="1100" b="0" i="0" u="none" strike="noStrike" dirty="0">
                        <a:solidFill>
                          <a:srgbClr val="000000"/>
                        </a:solidFill>
                        <a:effectLst/>
                        <a:latin typeface="微軟正黑體"/>
                      </a:endParaRPr>
                    </a:p>
                  </a:txBody>
                  <a:tcPr marL="5644" marR="5644" marT="5644" marB="0" anchor="ctr">
                    <a:lnB w="12700" cap="flat" cmpd="sng" algn="ctr">
                      <a:solidFill>
                        <a:schemeClr val="tx1"/>
                      </a:solidFill>
                      <a:prstDash val="solid"/>
                      <a:round/>
                      <a:headEnd type="none" w="med" len="med"/>
                      <a:tailEnd type="none" w="med" len="med"/>
                    </a:lnB>
                  </a:tcPr>
                </a:tc>
                <a:tc hMerge="1">
                  <a:txBody>
                    <a:bodyPr/>
                    <a:lstStyle/>
                    <a:p>
                      <a:pPr algn="ctr" rtl="0" fontAlgn="ctr"/>
                      <a:endParaRPr lang="zh-TW" altLang="en-US" sz="1100" b="0" i="0" u="none" strike="noStrike" dirty="0">
                        <a:solidFill>
                          <a:srgbClr val="000000"/>
                        </a:solidFill>
                        <a:effectLst/>
                        <a:latin typeface="微軟正黑體"/>
                      </a:endParaRPr>
                    </a:p>
                  </a:txBody>
                  <a:tcPr marL="5644" marR="5644" marT="56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1100" u="none" strike="noStrike" dirty="0">
                          <a:effectLst/>
                        </a:rPr>
                        <a:t>(㎡)</a:t>
                      </a:r>
                      <a:endParaRPr lang="en-US" altLang="zh-TW" sz="1100" b="0" i="0" u="none" strike="noStrike" dirty="0">
                        <a:solidFill>
                          <a:srgbClr val="000000"/>
                        </a:solidFill>
                        <a:effectLst/>
                        <a:latin typeface="微軟正黑體"/>
                      </a:endParaRPr>
                    </a:p>
                  </a:txBody>
                  <a:tcPr marL="5644" marR="5644" marT="5644" marB="0" anchor="ctr">
                    <a:lnB w="12700" cap="flat" cmpd="sng" algn="ctr">
                      <a:solidFill>
                        <a:schemeClr val="tx1"/>
                      </a:solidFill>
                      <a:prstDash val="solid"/>
                      <a:round/>
                      <a:headEnd type="none" w="med" len="med"/>
                      <a:tailEnd type="none" w="med" len="med"/>
                    </a:lnB>
                  </a:tcPr>
                </a:tc>
                <a:tc>
                  <a:txBody>
                    <a:bodyPr/>
                    <a:lstStyle/>
                    <a:p>
                      <a:pPr algn="ctr" rtl="0" fontAlgn="ctr"/>
                      <a:r>
                        <a:rPr lang="en-US" altLang="zh-TW" sz="1000" b="0" i="0" u="none" strike="noStrike" dirty="0" smtClean="0">
                          <a:solidFill>
                            <a:srgbClr val="000000"/>
                          </a:solidFill>
                          <a:effectLst/>
                          <a:latin typeface="微軟正黑體"/>
                        </a:rPr>
                        <a:t>2</a:t>
                      </a:r>
                      <a:r>
                        <a:rPr lang="zh-TW" altLang="en-US" sz="1000" b="0" i="0" u="none" strike="noStrike" dirty="0" smtClean="0">
                          <a:solidFill>
                            <a:srgbClr val="000000"/>
                          </a:solidFill>
                          <a:effectLst/>
                          <a:latin typeface="微軟正黑體"/>
                        </a:rPr>
                        <a:t>館展出</a:t>
                      </a:r>
                      <a:endParaRPr lang="en-US" altLang="zh-TW" sz="1000" b="0" i="0" u="none" strike="noStrike" dirty="0" smtClean="0">
                        <a:solidFill>
                          <a:srgbClr val="000000"/>
                        </a:solidFill>
                        <a:effectLst/>
                        <a:latin typeface="微軟正黑體"/>
                      </a:endParaRPr>
                    </a:p>
                    <a:p>
                      <a:pPr algn="ctr" rtl="0" fontAlgn="ctr"/>
                      <a:r>
                        <a:rPr lang="zh-TW" altLang="en-US" sz="1000" b="0" i="0" u="none" strike="noStrike" dirty="0" smtClean="0">
                          <a:solidFill>
                            <a:srgbClr val="000000"/>
                          </a:solidFill>
                          <a:effectLst/>
                          <a:latin typeface="微軟正黑體"/>
                        </a:rPr>
                        <a:t>占比</a:t>
                      </a:r>
                      <a:endParaRPr lang="en-US" altLang="zh-TW" sz="1000" b="0" i="0" u="none" strike="noStrike" dirty="0">
                        <a:solidFill>
                          <a:srgbClr val="000000"/>
                        </a:solidFill>
                        <a:effectLst/>
                        <a:latin typeface="微軟正黑體"/>
                      </a:endParaRPr>
                    </a:p>
                  </a:txBody>
                  <a:tcPr marL="5644" marR="5644" marT="5644" marB="0" anchor="ctr">
                    <a:lnB w="12700" cap="flat" cmpd="sng" algn="ctr">
                      <a:solidFill>
                        <a:schemeClr val="tx1"/>
                      </a:solidFill>
                      <a:prstDash val="solid"/>
                      <a:round/>
                      <a:headEnd type="none" w="med" len="med"/>
                      <a:tailEnd type="none" w="med" len="med"/>
                    </a:lnB>
                  </a:tcPr>
                </a:tc>
              </a:tr>
              <a:tr h="402780">
                <a:tc>
                  <a:txBody>
                    <a:bodyPr/>
                    <a:lstStyle/>
                    <a:p>
                      <a:pPr algn="ctr" fontAlgn="ctr"/>
                      <a:r>
                        <a:rPr lang="en-US" sz="900" u="none" strike="noStrike" dirty="0" smtClean="0">
                          <a:effectLst/>
                        </a:rPr>
                        <a:t>T1</a:t>
                      </a:r>
                      <a:endParaRPr lang="en-US" sz="900" b="0" i="0" u="none" strike="noStrike" dirty="0">
                        <a:solidFill>
                          <a:srgbClr val="000000"/>
                        </a:solidFill>
                        <a:effectLst/>
                        <a:latin typeface="微軟正黑體"/>
                      </a:endParaRPr>
                    </a:p>
                  </a:txBody>
                  <a:tcPr marL="5644" marR="5644" marT="5644" marB="0" anchor="ctr">
                    <a:lnT w="12700" cap="flat" cmpd="sng" algn="ctr">
                      <a:solidFill>
                        <a:schemeClr val="tx1"/>
                      </a:solidFill>
                      <a:prstDash val="solid"/>
                      <a:round/>
                      <a:headEnd type="none" w="med" len="med"/>
                      <a:tailEnd type="none" w="med" len="med"/>
                    </a:lnT>
                  </a:tcPr>
                </a:tc>
                <a:tc>
                  <a:txBody>
                    <a:bodyPr/>
                    <a:lstStyle/>
                    <a:p>
                      <a:pPr algn="ctr" fontAlgn="ctr"/>
                      <a:r>
                        <a:rPr lang="en-US" sz="1400" b="1" u="none" strike="noStrike" dirty="0" smtClean="0">
                          <a:effectLst/>
                        </a:rPr>
                        <a:t>FFG</a:t>
                      </a:r>
                      <a:r>
                        <a:rPr lang="zh-TW" altLang="en-US" sz="1400" b="1" u="none" strike="noStrike" dirty="0" smtClean="0">
                          <a:effectLst/>
                        </a:rPr>
                        <a:t>   友嘉集團</a:t>
                      </a:r>
                      <a:endParaRPr lang="en-US" sz="1400" b="1" i="0" u="none" strike="noStrike" dirty="0" smtClean="0">
                        <a:solidFill>
                          <a:srgbClr val="000000"/>
                        </a:solidFill>
                        <a:effectLst/>
                        <a:latin typeface="微軟正黑體"/>
                      </a:endParaRPr>
                    </a:p>
                  </a:txBody>
                  <a:tcPr marL="5644" marR="5644" marT="5644"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1050" u="none" strike="noStrike" dirty="0" smtClean="0">
                          <a:effectLst/>
                        </a:rPr>
                        <a:t>4,048</a:t>
                      </a:r>
                      <a:endParaRPr lang="en-US" altLang="zh-TW" sz="1050" b="0" i="0" u="none" strike="noStrike" dirty="0">
                        <a:solidFill>
                          <a:srgbClr val="000000"/>
                        </a:solidFill>
                        <a:effectLst/>
                        <a:latin typeface="微軟正黑體"/>
                      </a:endParaRPr>
                    </a:p>
                  </a:txBody>
                  <a:tcPr marL="5644" marR="5644" marT="5644"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1100" u="none" strike="noStrike" dirty="0" smtClean="0">
                          <a:effectLst/>
                        </a:rPr>
                        <a:t>37 %</a:t>
                      </a:r>
                      <a:endParaRPr lang="en-US" altLang="zh-TW" sz="1100" b="0" i="0" u="none" strike="noStrike" dirty="0">
                        <a:solidFill>
                          <a:srgbClr val="000000"/>
                        </a:solidFill>
                        <a:effectLst/>
                        <a:latin typeface="微軟正黑體"/>
                      </a:endParaRPr>
                    </a:p>
                  </a:txBody>
                  <a:tcPr marL="5644" marR="5644" marT="5644" marB="0" anchor="ctr">
                    <a:lnT w="12700" cap="flat" cmpd="sng" algn="ctr">
                      <a:solidFill>
                        <a:schemeClr val="tx1"/>
                      </a:solidFill>
                      <a:prstDash val="solid"/>
                      <a:round/>
                      <a:headEnd type="none" w="med" len="med"/>
                      <a:tailEnd type="none" w="med" len="med"/>
                    </a:lnT>
                  </a:tcPr>
                </a:tc>
              </a:tr>
              <a:tr h="216000">
                <a:tc>
                  <a:txBody>
                    <a:bodyPr/>
                    <a:lstStyle/>
                    <a:p>
                      <a:pPr algn="ctr" fontAlgn="ctr"/>
                      <a:r>
                        <a:rPr lang="en-US" sz="900" u="none" strike="noStrike" dirty="0" smtClean="0">
                          <a:effectLst/>
                        </a:rPr>
                        <a:t>T2</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sz="900" u="none" strike="noStrike" dirty="0" smtClean="0">
                          <a:effectLst/>
                        </a:rPr>
                        <a:t>GOODWAY Group</a:t>
                      </a:r>
                      <a:r>
                        <a:rPr lang="zh-TW" altLang="en-US" sz="900" u="none" strike="noStrike" dirty="0" smtClean="0">
                          <a:effectLst/>
                        </a:rPr>
                        <a:t>   程泰集團</a:t>
                      </a:r>
                      <a:endParaRPr lang="en-US" sz="900" b="0" i="0" u="none" strike="noStrike" dirty="0" smtClean="0">
                        <a:solidFill>
                          <a:srgbClr val="000000"/>
                        </a:solidFill>
                        <a:effectLst/>
                        <a:latin typeface="微軟正黑體"/>
                      </a:endParaRPr>
                    </a:p>
                  </a:txBody>
                  <a:tcPr marL="5644" marR="5644" marT="5644" marB="0" anchor="ctr"/>
                </a:tc>
                <a:tc>
                  <a:txBody>
                    <a:bodyPr/>
                    <a:lstStyle/>
                    <a:p>
                      <a:pPr algn="ctr" fontAlgn="ctr"/>
                      <a:r>
                        <a:rPr lang="en-US" altLang="zh-TW" sz="1050" u="none" strike="noStrike">
                          <a:effectLst/>
                        </a:rPr>
                        <a:t>536</a:t>
                      </a:r>
                      <a:endParaRPr lang="en-US" altLang="zh-TW" sz="1050" b="0" i="0" u="none" strike="noStrike">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4.9 %</a:t>
                      </a:r>
                      <a:endParaRPr lang="en-US" altLang="zh-TW" sz="1100" b="0" i="0" u="none" strike="noStrike" dirty="0">
                        <a:solidFill>
                          <a:srgbClr val="000000"/>
                        </a:solidFill>
                        <a:effectLst/>
                        <a:latin typeface="微軟正黑體"/>
                      </a:endParaRPr>
                    </a:p>
                  </a:txBody>
                  <a:tcPr marL="5644" marR="5644" marT="5644" marB="0" anchor="ctr"/>
                </a:tc>
              </a:tr>
              <a:tr h="216000">
                <a:tc>
                  <a:txBody>
                    <a:bodyPr/>
                    <a:lstStyle/>
                    <a:p>
                      <a:pPr algn="ctr" fontAlgn="ctr"/>
                      <a:r>
                        <a:rPr lang="en-US" sz="900" u="none" strike="noStrike" dirty="0" smtClean="0">
                          <a:effectLst/>
                        </a:rPr>
                        <a:t>T3</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sz="900" u="none" strike="noStrike" dirty="0">
                          <a:effectLst/>
                        </a:rPr>
                        <a:t>TONGTAI </a:t>
                      </a:r>
                      <a:r>
                        <a:rPr lang="en-US" sz="900" u="none" strike="noStrike" baseline="0" dirty="0" smtClean="0">
                          <a:effectLst/>
                        </a:rPr>
                        <a:t> Group</a:t>
                      </a:r>
                      <a:r>
                        <a:rPr lang="zh-TW" altLang="en-US" sz="900" u="none" strike="noStrike" baseline="0" dirty="0" smtClean="0">
                          <a:effectLst/>
                        </a:rPr>
                        <a:t>   東台集團</a:t>
                      </a:r>
                      <a:endParaRPr lang="en-US" sz="900" b="0" i="0" u="none" strike="noStrike" baseline="0" dirty="0" smtClean="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effectLst/>
                        </a:rPr>
                        <a:t>464</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4.2 %</a:t>
                      </a:r>
                      <a:endParaRPr lang="en-US" altLang="zh-TW" sz="1100" b="0" i="0" u="none" strike="noStrike" dirty="0">
                        <a:solidFill>
                          <a:srgbClr val="000000"/>
                        </a:solidFill>
                        <a:effectLst/>
                        <a:latin typeface="微軟正黑體"/>
                      </a:endParaRPr>
                    </a:p>
                  </a:txBody>
                  <a:tcPr marL="5644" marR="5644" marT="5644" marB="0" anchor="ctr"/>
                </a:tc>
              </a:tr>
              <a:tr h="216000">
                <a:tc>
                  <a:txBody>
                    <a:bodyPr/>
                    <a:lstStyle/>
                    <a:p>
                      <a:pPr algn="ctr" fontAlgn="ctr"/>
                      <a:r>
                        <a:rPr lang="en-US" sz="900" u="none" strike="noStrike" dirty="0" smtClean="0">
                          <a:effectLst/>
                        </a:rPr>
                        <a:t>T4</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900" u="none" strike="noStrike" dirty="0" smtClean="0">
                          <a:effectLst/>
                        </a:rPr>
                        <a:t>AKIARA</a:t>
                      </a:r>
                      <a:r>
                        <a:rPr lang="zh-TW" altLang="en-US" sz="900" u="none" strike="noStrike" dirty="0" smtClean="0">
                          <a:effectLst/>
                        </a:rPr>
                        <a:t> </a:t>
                      </a:r>
                      <a:r>
                        <a:rPr lang="en-US" altLang="zh-TW" sz="900" u="none" strike="noStrike" dirty="0" smtClean="0">
                          <a:effectLst/>
                        </a:rPr>
                        <a:t>SEIKI</a:t>
                      </a:r>
                      <a:r>
                        <a:rPr lang="en-US" sz="900" u="none" strike="noStrike" dirty="0" smtClean="0">
                          <a:effectLst/>
                        </a:rPr>
                        <a:t> </a:t>
                      </a:r>
                      <a:r>
                        <a:rPr lang="zh-TW" altLang="en-US" sz="900" u="none" strike="noStrike" dirty="0" smtClean="0">
                          <a:effectLst/>
                        </a:rPr>
                        <a:t>   捷力</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effectLst/>
                        </a:rPr>
                        <a:t>132</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1.2 %</a:t>
                      </a:r>
                      <a:endParaRPr lang="en-US" altLang="zh-TW" sz="1100" b="0" i="0" u="none" strike="noStrike" dirty="0">
                        <a:solidFill>
                          <a:srgbClr val="000000"/>
                        </a:solidFill>
                        <a:effectLst/>
                        <a:latin typeface="微軟正黑體"/>
                      </a:endParaRPr>
                    </a:p>
                  </a:txBody>
                  <a:tcPr marL="5644" marR="5644" marT="5644" marB="0" anchor="ctr"/>
                </a:tc>
              </a:tr>
              <a:tr h="216000">
                <a:tc>
                  <a:txBody>
                    <a:bodyPr/>
                    <a:lstStyle/>
                    <a:p>
                      <a:pPr algn="ctr" fontAlgn="ctr"/>
                      <a:r>
                        <a:rPr lang="en-US" sz="900" u="none" strike="noStrike" dirty="0" smtClean="0">
                          <a:effectLst/>
                        </a:rPr>
                        <a:t>T5</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900" u="none" strike="noStrike" dirty="0" smtClean="0">
                          <a:effectLst/>
                        </a:rPr>
                        <a:t>FORCE</a:t>
                      </a:r>
                      <a:r>
                        <a:rPr lang="en-US" altLang="zh-TW" sz="900" u="none" strike="noStrike" baseline="0" dirty="0" smtClean="0">
                          <a:effectLst/>
                        </a:rPr>
                        <a:t> ONE </a:t>
                      </a:r>
                      <a:r>
                        <a:rPr lang="zh-TW" altLang="en-US" sz="900" u="none" strike="noStrike" baseline="0" dirty="0" smtClean="0">
                          <a:effectLst/>
                        </a:rPr>
                        <a:t>  複上</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b="0" i="0" u="none" strike="noStrike" dirty="0" smtClean="0">
                          <a:solidFill>
                            <a:schemeClr val="dk1"/>
                          </a:solidFill>
                          <a:effectLst/>
                          <a:latin typeface="+mn-lt"/>
                        </a:rPr>
                        <a:t>44</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&lt; 1%</a:t>
                      </a:r>
                      <a:endParaRPr lang="en-US" altLang="zh-TW" sz="1100" b="0" i="0" u="none" strike="noStrike" dirty="0">
                        <a:solidFill>
                          <a:srgbClr val="000000"/>
                        </a:solidFill>
                        <a:effectLst/>
                        <a:latin typeface="微軟正黑體"/>
                      </a:endParaRPr>
                    </a:p>
                  </a:txBody>
                  <a:tcPr marL="5644" marR="5644" marT="5644" marB="0" anchor="ctr"/>
                </a:tc>
              </a:tr>
            </a:tbl>
          </a:graphicData>
        </a:graphic>
      </p:graphicFrame>
      <p:grpSp>
        <p:nvGrpSpPr>
          <p:cNvPr id="4" name="群組 3"/>
          <p:cNvGrpSpPr/>
          <p:nvPr/>
        </p:nvGrpSpPr>
        <p:grpSpPr>
          <a:xfrm>
            <a:off x="4644008" y="4208512"/>
            <a:ext cx="2369969" cy="732656"/>
            <a:chOff x="251520" y="6069809"/>
            <a:chExt cx="2369969" cy="732656"/>
          </a:xfrm>
        </p:grpSpPr>
        <p:sp>
          <p:nvSpPr>
            <p:cNvPr id="5" name="矩形 4"/>
            <p:cNvSpPr/>
            <p:nvPr/>
          </p:nvSpPr>
          <p:spPr>
            <a:xfrm>
              <a:off x="263725" y="6174643"/>
              <a:ext cx="90000" cy="9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6" name="矩形 5"/>
            <p:cNvSpPr/>
            <p:nvPr/>
          </p:nvSpPr>
          <p:spPr>
            <a:xfrm>
              <a:off x="260851" y="6327990"/>
              <a:ext cx="90000" cy="9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7" name="矩形 6"/>
            <p:cNvSpPr/>
            <p:nvPr/>
          </p:nvSpPr>
          <p:spPr>
            <a:xfrm>
              <a:off x="260851" y="6465307"/>
              <a:ext cx="90000" cy="9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8" name="文字方塊 30"/>
            <p:cNvSpPr txBox="1">
              <a:spLocks noChangeArrowheads="1"/>
            </p:cNvSpPr>
            <p:nvPr/>
          </p:nvSpPr>
          <p:spPr bwMode="auto">
            <a:xfrm>
              <a:off x="281055" y="6238283"/>
              <a:ext cx="898681"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smtClean="0">
                  <a:latin typeface="Calibri" pitchFamily="34" charset="0"/>
                </a:rPr>
                <a:t>韓國 </a:t>
              </a:r>
              <a:r>
                <a:rPr lang="en-US" altLang="zh-TW" sz="900" dirty="0" smtClean="0">
                  <a:latin typeface="Calibri" pitchFamily="34" charset="0"/>
                </a:rPr>
                <a:t>KOREA</a:t>
              </a:r>
              <a:endParaRPr lang="zh-TW" altLang="en-US" sz="900" dirty="0">
                <a:latin typeface="Calibri" pitchFamily="34" charset="0"/>
              </a:endParaRPr>
            </a:p>
          </p:txBody>
        </p:sp>
        <p:sp>
          <p:nvSpPr>
            <p:cNvPr id="9" name="文字方塊 5"/>
            <p:cNvSpPr txBox="1">
              <a:spLocks noChangeArrowheads="1"/>
            </p:cNvSpPr>
            <p:nvPr/>
          </p:nvSpPr>
          <p:spPr bwMode="auto">
            <a:xfrm>
              <a:off x="255553" y="6094267"/>
              <a:ext cx="1075958"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a:latin typeface="Calibri" pitchFamily="34" charset="0"/>
                </a:rPr>
                <a:t>台灣 </a:t>
              </a:r>
              <a:r>
                <a:rPr lang="en-US" altLang="zh-TW" sz="900" dirty="0">
                  <a:latin typeface="Calibri" pitchFamily="34" charset="0"/>
                </a:rPr>
                <a:t>TAIWAN</a:t>
              </a:r>
              <a:endParaRPr lang="zh-TW" altLang="en-US" sz="900" dirty="0">
                <a:latin typeface="Calibri" pitchFamily="34" charset="0"/>
              </a:endParaRPr>
            </a:p>
          </p:txBody>
        </p:sp>
        <p:sp>
          <p:nvSpPr>
            <p:cNvPr id="10" name="文字方塊 31"/>
            <p:cNvSpPr txBox="1">
              <a:spLocks noChangeArrowheads="1"/>
            </p:cNvSpPr>
            <p:nvPr/>
          </p:nvSpPr>
          <p:spPr bwMode="auto">
            <a:xfrm>
              <a:off x="271724" y="6382299"/>
              <a:ext cx="962838"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a:latin typeface="Calibri" pitchFamily="34" charset="0"/>
                </a:rPr>
                <a:t>日本 </a:t>
              </a:r>
              <a:r>
                <a:rPr lang="en-US" altLang="zh-TW" sz="900" dirty="0">
                  <a:latin typeface="Calibri" pitchFamily="34" charset="0"/>
                </a:rPr>
                <a:t>JAPAN</a:t>
              </a:r>
              <a:endParaRPr lang="zh-TW" altLang="en-US" sz="900" dirty="0">
                <a:latin typeface="Calibri" pitchFamily="34" charset="0"/>
              </a:endParaRPr>
            </a:p>
          </p:txBody>
        </p:sp>
        <p:sp>
          <p:nvSpPr>
            <p:cNvPr id="11" name="矩形 10"/>
            <p:cNvSpPr/>
            <p:nvPr/>
          </p:nvSpPr>
          <p:spPr>
            <a:xfrm>
              <a:off x="1267626" y="6181705"/>
              <a:ext cx="90000" cy="9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12" name="矩形 11"/>
            <p:cNvSpPr/>
            <p:nvPr/>
          </p:nvSpPr>
          <p:spPr>
            <a:xfrm>
              <a:off x="251520" y="6600662"/>
              <a:ext cx="90000" cy="9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13" name="文字方塊 32"/>
            <p:cNvSpPr txBox="1">
              <a:spLocks noChangeArrowheads="1"/>
            </p:cNvSpPr>
            <p:nvPr/>
          </p:nvSpPr>
          <p:spPr bwMode="auto">
            <a:xfrm>
              <a:off x="277247" y="6527314"/>
              <a:ext cx="1189078"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a:latin typeface="Calibri" pitchFamily="34" charset="0"/>
                </a:rPr>
                <a:t>德國 </a:t>
              </a:r>
              <a:r>
                <a:rPr lang="en-US" altLang="zh-TW" sz="900" dirty="0">
                  <a:latin typeface="Calibri" pitchFamily="34" charset="0"/>
                </a:rPr>
                <a:t>GERMANY</a:t>
              </a:r>
              <a:endParaRPr lang="zh-TW" altLang="en-US" sz="900" dirty="0">
                <a:latin typeface="Calibri" pitchFamily="34" charset="0"/>
              </a:endParaRPr>
            </a:p>
          </p:txBody>
        </p:sp>
        <p:sp>
          <p:nvSpPr>
            <p:cNvPr id="14" name="文字方塊 33"/>
            <p:cNvSpPr txBox="1">
              <a:spLocks noChangeArrowheads="1"/>
            </p:cNvSpPr>
            <p:nvPr/>
          </p:nvSpPr>
          <p:spPr bwMode="auto">
            <a:xfrm>
              <a:off x="1294690" y="6069809"/>
              <a:ext cx="1198393"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smtClean="0">
                  <a:latin typeface="Calibri" pitchFamily="34" charset="0"/>
                </a:rPr>
                <a:t>其它</a:t>
              </a:r>
              <a:r>
                <a:rPr lang="en-US" altLang="zh-TW" sz="900" dirty="0" smtClean="0">
                  <a:latin typeface="Calibri" pitchFamily="34" charset="0"/>
                </a:rPr>
                <a:t>OTHERS</a:t>
              </a:r>
              <a:endParaRPr lang="zh-TW" altLang="en-US" sz="900" dirty="0">
                <a:latin typeface="Calibri" pitchFamily="34" charset="0"/>
              </a:endParaRPr>
            </a:p>
          </p:txBody>
        </p:sp>
        <p:sp>
          <p:nvSpPr>
            <p:cNvPr id="15" name="矩形 14"/>
            <p:cNvSpPr/>
            <p:nvPr/>
          </p:nvSpPr>
          <p:spPr>
            <a:xfrm>
              <a:off x="1263498" y="6320320"/>
              <a:ext cx="90000" cy="9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16" name="文字方塊 33"/>
            <p:cNvSpPr txBox="1">
              <a:spLocks noChangeArrowheads="1"/>
            </p:cNvSpPr>
            <p:nvPr/>
          </p:nvSpPr>
          <p:spPr bwMode="auto">
            <a:xfrm>
              <a:off x="1304761" y="6237312"/>
              <a:ext cx="1316728"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smtClean="0">
                  <a:latin typeface="Calibri" pitchFamily="34" charset="0"/>
                </a:rPr>
                <a:t>瑞士 </a:t>
              </a:r>
              <a:r>
                <a:rPr lang="en-US" altLang="zh-TW" sz="900" dirty="0" smtClean="0">
                  <a:latin typeface="Calibri" pitchFamily="34" charset="0"/>
                </a:rPr>
                <a:t>SWITZERLAND</a:t>
              </a:r>
              <a:endParaRPr lang="zh-TW" altLang="en-US" sz="900" dirty="0">
                <a:latin typeface="Calibri" pitchFamily="34" charset="0"/>
              </a:endParaRPr>
            </a:p>
          </p:txBody>
        </p:sp>
        <p:sp>
          <p:nvSpPr>
            <p:cNvPr id="17" name="矩形 16"/>
            <p:cNvSpPr/>
            <p:nvPr/>
          </p:nvSpPr>
          <p:spPr>
            <a:xfrm>
              <a:off x="1259632" y="6616684"/>
              <a:ext cx="90000" cy="900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18" name="文字方塊 33"/>
            <p:cNvSpPr txBox="1">
              <a:spLocks noChangeArrowheads="1"/>
            </p:cNvSpPr>
            <p:nvPr/>
          </p:nvSpPr>
          <p:spPr bwMode="auto">
            <a:xfrm>
              <a:off x="1302421" y="6534699"/>
              <a:ext cx="986475"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smtClean="0">
                  <a:latin typeface="Calibri" pitchFamily="34" charset="0"/>
                </a:rPr>
                <a:t>義大利 </a:t>
              </a:r>
              <a:r>
                <a:rPr lang="en-US" altLang="zh-TW" sz="900" dirty="0" smtClean="0">
                  <a:latin typeface="Calibri" pitchFamily="34" charset="0"/>
                </a:rPr>
                <a:t>ITALY</a:t>
              </a:r>
              <a:endParaRPr lang="zh-TW" altLang="en-US" sz="900" dirty="0">
                <a:latin typeface="Calibri" pitchFamily="34" charset="0"/>
              </a:endParaRPr>
            </a:p>
          </p:txBody>
        </p:sp>
        <p:sp>
          <p:nvSpPr>
            <p:cNvPr id="19" name="矩形 18"/>
            <p:cNvSpPr/>
            <p:nvPr/>
          </p:nvSpPr>
          <p:spPr>
            <a:xfrm>
              <a:off x="1257142" y="6473667"/>
              <a:ext cx="90000" cy="9000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20" name="文字方塊 33"/>
            <p:cNvSpPr txBox="1">
              <a:spLocks noChangeArrowheads="1"/>
            </p:cNvSpPr>
            <p:nvPr/>
          </p:nvSpPr>
          <p:spPr bwMode="auto">
            <a:xfrm>
              <a:off x="1296956" y="6390659"/>
              <a:ext cx="984209"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smtClean="0">
                  <a:latin typeface="Calibri" pitchFamily="34" charset="0"/>
                </a:rPr>
                <a:t>法國</a:t>
              </a:r>
              <a:r>
                <a:rPr lang="en-US" altLang="zh-TW" sz="900" dirty="0" smtClean="0">
                  <a:latin typeface="Calibri" pitchFamily="34" charset="0"/>
                </a:rPr>
                <a:t>FRANCE</a:t>
              </a:r>
              <a:endParaRPr lang="zh-TW" altLang="en-US" sz="900" dirty="0">
                <a:latin typeface="Calibri" pitchFamily="34" charset="0"/>
              </a:endParaRPr>
            </a:p>
          </p:txBody>
        </p:sp>
      </p:grpSp>
      <p:grpSp>
        <p:nvGrpSpPr>
          <p:cNvPr id="21" name="群組 20"/>
          <p:cNvGrpSpPr/>
          <p:nvPr/>
        </p:nvGrpSpPr>
        <p:grpSpPr>
          <a:xfrm>
            <a:off x="395536" y="908093"/>
            <a:ext cx="8304209" cy="3240987"/>
            <a:chOff x="395536" y="642727"/>
            <a:chExt cx="8304209" cy="3240987"/>
          </a:xfrm>
        </p:grpSpPr>
        <p:pic>
          <p:nvPicPr>
            <p:cNvPr id="22" name="Picture 2"/>
            <p:cNvPicPr>
              <a:picLocks noChangeAspect="1" noChangeArrowheads="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395536" y="642727"/>
              <a:ext cx="8304209" cy="3240987"/>
            </a:xfrm>
            <a:prstGeom prst="rect">
              <a:avLst/>
            </a:prstGeom>
            <a:noFill/>
            <a:ln w="19050" cmpd="dbl">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矩形 22"/>
            <p:cNvSpPr/>
            <p:nvPr/>
          </p:nvSpPr>
          <p:spPr>
            <a:xfrm>
              <a:off x="971600" y="980728"/>
              <a:ext cx="3024000" cy="1476000"/>
            </a:xfrm>
            <a:prstGeom prst="rect">
              <a:avLst/>
            </a:prstGeom>
            <a:solidFill>
              <a:srgbClr val="92D050">
                <a:alpha val="90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a:p>
              <a:pPr algn="ctr"/>
              <a:endParaRPr lang="en-US" altLang="zh-TW" sz="1600" dirty="0">
                <a:solidFill>
                  <a:srgbClr val="FF0000"/>
                </a:solidFill>
              </a:endParaRPr>
            </a:p>
            <a:p>
              <a:r>
                <a:rPr lang="en-US" altLang="zh-TW" sz="1600" b="1" dirty="0" smtClean="0">
                  <a:solidFill>
                    <a:srgbClr val="FF0000"/>
                  </a:solidFill>
                </a:rPr>
                <a:t>             </a:t>
              </a:r>
            </a:p>
            <a:p>
              <a:pPr algn="ctr"/>
              <a:r>
                <a:rPr lang="en-US" altLang="zh-TW" sz="2400" b="1" i="1" dirty="0" smtClean="0">
                  <a:solidFill>
                    <a:schemeClr val="bg1"/>
                  </a:solidFill>
                  <a:effectLst>
                    <a:outerShdw blurRad="38100" dist="38100" dir="2700000" algn="tl">
                      <a:srgbClr val="000000">
                        <a:alpha val="43137"/>
                      </a:srgbClr>
                    </a:outerShdw>
                  </a:effectLst>
                </a:rPr>
                <a:t>4,048</a:t>
              </a:r>
              <a:r>
                <a:rPr lang="en-US" altLang="zh-TW" b="1" i="1" dirty="0" smtClean="0">
                  <a:solidFill>
                    <a:schemeClr val="bg1"/>
                  </a:solidFill>
                  <a:effectLst>
                    <a:outerShdw blurRad="38100" dist="38100" dir="2700000" algn="tl">
                      <a:srgbClr val="000000">
                        <a:alpha val="43137"/>
                      </a:srgbClr>
                    </a:outerShdw>
                  </a:effectLst>
                </a:rPr>
                <a:t> m</a:t>
              </a:r>
              <a:r>
                <a:rPr lang="en-US" altLang="zh-TW" b="1" i="1" baseline="30000" dirty="0" smtClean="0">
                  <a:solidFill>
                    <a:schemeClr val="bg1"/>
                  </a:solidFill>
                  <a:effectLst>
                    <a:outerShdw blurRad="38100" dist="38100" dir="2700000" algn="tl">
                      <a:srgbClr val="000000">
                        <a:alpha val="43137"/>
                      </a:srgbClr>
                    </a:outerShdw>
                  </a:effectLst>
                </a:rPr>
                <a:t>2</a:t>
              </a:r>
              <a:endParaRPr lang="zh-TW" altLang="en-US" b="1" i="1" baseline="30000" dirty="0">
                <a:solidFill>
                  <a:schemeClr val="bg1"/>
                </a:solidFill>
                <a:effectLst>
                  <a:outerShdw blurRad="38100" dist="38100" dir="2700000" algn="tl">
                    <a:srgbClr val="000000">
                      <a:alpha val="43137"/>
                    </a:srgbClr>
                  </a:outerShdw>
                </a:effectLst>
              </a:endParaRPr>
            </a:p>
          </p:txBody>
        </p:sp>
        <p:sp>
          <p:nvSpPr>
            <p:cNvPr id="25" name="矩形 24"/>
            <p:cNvSpPr/>
            <p:nvPr/>
          </p:nvSpPr>
          <p:spPr>
            <a:xfrm>
              <a:off x="1001409" y="2622624"/>
              <a:ext cx="1022400" cy="518344"/>
            </a:xfrm>
            <a:prstGeom prst="rect">
              <a:avLst/>
            </a:prstGeom>
            <a:solidFill>
              <a:srgbClr val="92D05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900" dirty="0" smtClean="0">
                  <a:solidFill>
                    <a:schemeClr val="tx1"/>
                  </a:solidFill>
                  <a:latin typeface="微軟正黑體" panose="020B0604030504040204" pitchFamily="34" charset="-120"/>
                  <a:ea typeface="微軟正黑體" panose="020B0604030504040204" pitchFamily="34" charset="-120"/>
                </a:rPr>
                <a:t>程泰集團</a:t>
              </a:r>
              <a:endParaRPr lang="en-US" altLang="zh-TW" sz="900" dirty="0" smtClean="0">
                <a:solidFill>
                  <a:schemeClr val="tx1"/>
                </a:solidFill>
                <a:latin typeface="微軟正黑體" panose="020B0604030504040204" pitchFamily="34" charset="-120"/>
                <a:ea typeface="微軟正黑體" panose="020B0604030504040204" pitchFamily="34" charset="-120"/>
              </a:endParaRPr>
            </a:p>
            <a:p>
              <a:pPr algn="r"/>
              <a:r>
                <a:rPr lang="en-US" altLang="zh-TW" sz="900" dirty="0" err="1" smtClean="0">
                  <a:solidFill>
                    <a:schemeClr val="tx1"/>
                  </a:solidFill>
                  <a:latin typeface="微軟正黑體" panose="020B0604030504040204" pitchFamily="34" charset="-120"/>
                  <a:ea typeface="微軟正黑體" panose="020B0604030504040204" pitchFamily="34" charset="-120"/>
                </a:rPr>
                <a:t>Goodway</a:t>
              </a:r>
              <a:endParaRPr lang="en-US" altLang="zh-TW" sz="900" dirty="0" smtClean="0">
                <a:solidFill>
                  <a:schemeClr val="tx1"/>
                </a:solidFill>
                <a:latin typeface="微軟正黑體" panose="020B0604030504040204" pitchFamily="34" charset="-120"/>
                <a:ea typeface="微軟正黑體" panose="020B0604030504040204" pitchFamily="34" charset="-120"/>
              </a:endParaRPr>
            </a:p>
            <a:p>
              <a:pPr algn="r"/>
              <a:r>
                <a:rPr lang="en-US" altLang="zh-TW" sz="900" dirty="0" smtClean="0">
                  <a:solidFill>
                    <a:schemeClr val="tx1"/>
                  </a:solidFill>
                  <a:latin typeface="微軟正黑體" panose="020B0604030504040204" pitchFamily="34" charset="-120"/>
                  <a:ea typeface="微軟正黑體" panose="020B0604030504040204" pitchFamily="34" charset="-120"/>
                </a:rPr>
                <a:t>Group</a:t>
              </a:r>
              <a:endParaRPr lang="zh-TW" altLang="en-US" sz="900" dirty="0">
                <a:solidFill>
                  <a:schemeClr val="tx1"/>
                </a:solidFill>
                <a:latin typeface="微軟正黑體" panose="020B0604030504040204" pitchFamily="34" charset="-120"/>
                <a:ea typeface="微軟正黑體" panose="020B0604030504040204" pitchFamily="34" charset="-120"/>
              </a:endParaRPr>
            </a:p>
          </p:txBody>
        </p:sp>
        <p:sp>
          <p:nvSpPr>
            <p:cNvPr id="26" name="矩形 25"/>
            <p:cNvSpPr/>
            <p:nvPr/>
          </p:nvSpPr>
          <p:spPr>
            <a:xfrm>
              <a:off x="6482653" y="2622624"/>
              <a:ext cx="936000" cy="518344"/>
            </a:xfrm>
            <a:prstGeom prst="rect">
              <a:avLst/>
            </a:prstGeom>
            <a:solidFill>
              <a:srgbClr val="92D05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900" dirty="0" smtClean="0">
                  <a:solidFill>
                    <a:schemeClr val="tx1"/>
                  </a:solidFill>
                  <a:latin typeface="微軟正黑體" panose="020B0604030504040204" pitchFamily="34" charset="-120"/>
                  <a:ea typeface="微軟正黑體" panose="020B0604030504040204" pitchFamily="34" charset="-120"/>
                </a:rPr>
                <a:t>東台集團</a:t>
              </a:r>
              <a:endParaRPr lang="en-US" altLang="zh-TW" sz="900" dirty="0" smtClean="0">
                <a:solidFill>
                  <a:schemeClr val="tx1"/>
                </a:solidFill>
                <a:latin typeface="微軟正黑體" panose="020B0604030504040204" pitchFamily="34" charset="-120"/>
                <a:ea typeface="微軟正黑體" panose="020B0604030504040204" pitchFamily="34" charset="-120"/>
              </a:endParaRPr>
            </a:p>
            <a:p>
              <a:r>
                <a:rPr lang="en-US" altLang="zh-TW" sz="900" dirty="0" err="1" smtClean="0">
                  <a:solidFill>
                    <a:schemeClr val="tx1"/>
                  </a:solidFill>
                  <a:latin typeface="微軟正黑體" panose="020B0604030504040204" pitchFamily="34" charset="-120"/>
                  <a:ea typeface="微軟正黑體" panose="020B0604030504040204" pitchFamily="34" charset="-120"/>
                </a:rPr>
                <a:t>Tongtai</a:t>
              </a:r>
              <a:endParaRPr lang="en-US" altLang="zh-TW" sz="900" dirty="0" smtClean="0">
                <a:solidFill>
                  <a:schemeClr val="tx1"/>
                </a:solidFill>
                <a:latin typeface="微軟正黑體" panose="020B0604030504040204" pitchFamily="34" charset="-120"/>
                <a:ea typeface="微軟正黑體" panose="020B0604030504040204" pitchFamily="34" charset="-120"/>
              </a:endParaRPr>
            </a:p>
            <a:p>
              <a:r>
                <a:rPr lang="en-US" altLang="zh-TW" sz="900" dirty="0" smtClean="0">
                  <a:solidFill>
                    <a:schemeClr val="tx1"/>
                  </a:solidFill>
                  <a:latin typeface="微軟正黑體" panose="020B0604030504040204" pitchFamily="34" charset="-120"/>
                  <a:ea typeface="微軟正黑體" panose="020B0604030504040204" pitchFamily="34" charset="-120"/>
                </a:rPr>
                <a:t>Group</a:t>
              </a:r>
              <a:endParaRPr lang="zh-TW" altLang="en-US" sz="900" dirty="0">
                <a:solidFill>
                  <a:schemeClr val="tx1"/>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6085071" y="1000207"/>
              <a:ext cx="238638" cy="480090"/>
            </a:xfrm>
            <a:prstGeom prst="rect">
              <a:avLst/>
            </a:prstGeom>
            <a:solidFill>
              <a:srgbClr val="92D05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TW" altLang="en-US" sz="500" dirty="0" smtClean="0">
                  <a:solidFill>
                    <a:schemeClr val="tx1"/>
                  </a:solidFill>
                  <a:latin typeface="微軟正黑體" panose="020B0604030504040204" pitchFamily="34" charset="-120"/>
                  <a:ea typeface="微軟正黑體" panose="020B0604030504040204" pitchFamily="34" charset="-120"/>
                </a:rPr>
                <a:t>捷力 </a:t>
              </a:r>
              <a:r>
                <a:rPr lang="en-US" altLang="zh-TW" sz="500" dirty="0" smtClean="0">
                  <a:solidFill>
                    <a:schemeClr val="tx1"/>
                  </a:solidFill>
                  <a:latin typeface="微軟正黑體" panose="020B0604030504040204" pitchFamily="34" charset="-120"/>
                  <a:ea typeface="微軟正黑體" panose="020B0604030504040204" pitchFamily="34" charset="-120"/>
                </a:rPr>
                <a:t>AKIRA</a:t>
              </a:r>
              <a:endParaRPr lang="zh-TW" altLang="en-US" sz="500" dirty="0">
                <a:solidFill>
                  <a:schemeClr val="tx1"/>
                </a:solidFill>
                <a:latin typeface="微軟正黑體" panose="020B0604030504040204" pitchFamily="34" charset="-120"/>
                <a:ea typeface="微軟正黑體" panose="020B0604030504040204" pitchFamily="34" charset="-120"/>
              </a:endParaRPr>
            </a:p>
          </p:txBody>
        </p:sp>
        <p:sp>
          <p:nvSpPr>
            <p:cNvPr id="28" name="矩形 27"/>
            <p:cNvSpPr/>
            <p:nvPr/>
          </p:nvSpPr>
          <p:spPr>
            <a:xfrm>
              <a:off x="4879876" y="1916832"/>
              <a:ext cx="245309" cy="152400"/>
            </a:xfrm>
            <a:prstGeom prst="rect">
              <a:avLst/>
            </a:prstGeom>
            <a:solidFill>
              <a:srgbClr val="92D05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gn="ctr"/>
              <a:r>
                <a:rPr lang="zh-TW" altLang="en-US" sz="600" dirty="0" smtClean="0">
                  <a:solidFill>
                    <a:schemeClr val="tx1"/>
                  </a:solidFill>
                  <a:latin typeface="微軟正黑體" panose="020B0604030504040204" pitchFamily="34" charset="-120"/>
                  <a:ea typeface="微軟正黑體" panose="020B0604030504040204" pitchFamily="34" charset="-120"/>
                </a:rPr>
                <a:t>複上</a:t>
              </a:r>
              <a:endParaRPr lang="zh-TW" altLang="en-US" sz="600" dirty="0">
                <a:solidFill>
                  <a:schemeClr val="tx1"/>
                </a:solidFill>
                <a:latin typeface="微軟正黑體" panose="020B0604030504040204" pitchFamily="34" charset="-120"/>
                <a:ea typeface="微軟正黑體" panose="020B0604030504040204" pitchFamily="34" charset="-120"/>
              </a:endParaRPr>
            </a:p>
          </p:txBody>
        </p:sp>
        <p:sp>
          <p:nvSpPr>
            <p:cNvPr id="29" name="矩形 28"/>
            <p:cNvSpPr/>
            <p:nvPr/>
          </p:nvSpPr>
          <p:spPr>
            <a:xfrm>
              <a:off x="4867211" y="1011313"/>
              <a:ext cx="496877" cy="760893"/>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700" dirty="0" smtClean="0">
                <a:solidFill>
                  <a:schemeClr val="tx1"/>
                </a:solidFill>
              </a:endParaRPr>
            </a:p>
            <a:p>
              <a:pPr algn="ctr"/>
              <a:endParaRPr lang="en-US" altLang="zh-TW" sz="700" dirty="0">
                <a:solidFill>
                  <a:schemeClr val="tx1"/>
                </a:solidFill>
              </a:endParaRPr>
            </a:p>
            <a:p>
              <a:pPr algn="ctr"/>
              <a:endParaRPr lang="en-US" altLang="zh-TW" sz="700" dirty="0" smtClean="0">
                <a:solidFill>
                  <a:schemeClr val="tx1"/>
                </a:solidFill>
              </a:endParaRPr>
            </a:p>
            <a:p>
              <a:pPr algn="ctr"/>
              <a:r>
                <a:rPr lang="en-US" altLang="zh-TW" sz="700" dirty="0" smtClean="0">
                  <a:solidFill>
                    <a:schemeClr val="tx1"/>
                  </a:solidFill>
                </a:rPr>
                <a:t>Gleason</a:t>
              </a:r>
            </a:p>
          </p:txBody>
        </p:sp>
        <p:sp>
          <p:nvSpPr>
            <p:cNvPr id="30" name="矩形 29"/>
            <p:cNvSpPr/>
            <p:nvPr/>
          </p:nvSpPr>
          <p:spPr>
            <a:xfrm>
              <a:off x="7257871" y="1006699"/>
              <a:ext cx="410473" cy="741414"/>
            </a:xfrm>
            <a:prstGeom prst="rect">
              <a:avLst/>
            </a:prstGeom>
            <a:solidFill>
              <a:schemeClr val="accent5">
                <a:lumMod val="75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500" dirty="0" smtClean="0">
                <a:solidFill>
                  <a:srgbClr val="FF0000"/>
                </a:solidFill>
              </a:endParaRPr>
            </a:p>
          </p:txBody>
        </p:sp>
        <p:sp>
          <p:nvSpPr>
            <p:cNvPr id="31" name="矩形 30"/>
            <p:cNvSpPr/>
            <p:nvPr/>
          </p:nvSpPr>
          <p:spPr>
            <a:xfrm>
              <a:off x="6488152" y="1010679"/>
              <a:ext cx="468000" cy="741414"/>
            </a:xfrm>
            <a:prstGeom prst="rect">
              <a:avLst/>
            </a:prstGeom>
            <a:solidFill>
              <a:schemeClr val="accent5">
                <a:lumMod val="75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700" dirty="0" smtClean="0">
                <a:solidFill>
                  <a:schemeClr val="bg1"/>
                </a:solidFill>
              </a:endParaRPr>
            </a:p>
            <a:p>
              <a:pPr algn="ctr"/>
              <a:endParaRPr lang="en-US" altLang="zh-TW" sz="700" dirty="0">
                <a:solidFill>
                  <a:schemeClr val="bg1"/>
                </a:solidFill>
              </a:endParaRPr>
            </a:p>
            <a:p>
              <a:pPr algn="ctr"/>
              <a:endParaRPr lang="en-US" altLang="zh-TW" sz="700" dirty="0" smtClean="0">
                <a:solidFill>
                  <a:schemeClr val="bg1"/>
                </a:solidFill>
              </a:endParaRPr>
            </a:p>
            <a:p>
              <a:pPr algn="ctr"/>
              <a:r>
                <a:rPr lang="en-US" altLang="zh-TW" sz="700" dirty="0" smtClean="0">
                  <a:solidFill>
                    <a:schemeClr val="bg1"/>
                  </a:solidFill>
                </a:rPr>
                <a:t>CITIZEN</a:t>
              </a:r>
              <a:endParaRPr lang="en-US" altLang="zh-TW" sz="500" dirty="0" smtClean="0">
                <a:solidFill>
                  <a:schemeClr val="bg1"/>
                </a:solidFill>
              </a:endParaRPr>
            </a:p>
          </p:txBody>
        </p:sp>
        <p:sp>
          <p:nvSpPr>
            <p:cNvPr id="32" name="矩形 31"/>
            <p:cNvSpPr/>
            <p:nvPr/>
          </p:nvSpPr>
          <p:spPr>
            <a:xfrm>
              <a:off x="5683010" y="1000207"/>
              <a:ext cx="360000" cy="741414"/>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33" name="矩形 32"/>
            <p:cNvSpPr/>
            <p:nvPr/>
          </p:nvSpPr>
          <p:spPr>
            <a:xfrm>
              <a:off x="4879876" y="2622624"/>
              <a:ext cx="504000" cy="518344"/>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34" name="矩形 33"/>
            <p:cNvSpPr/>
            <p:nvPr/>
          </p:nvSpPr>
          <p:spPr>
            <a:xfrm>
              <a:off x="3131840" y="2622624"/>
              <a:ext cx="468000" cy="496688"/>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35" name="矩形 34"/>
            <p:cNvSpPr/>
            <p:nvPr/>
          </p:nvSpPr>
          <p:spPr>
            <a:xfrm>
              <a:off x="2591832" y="2622624"/>
              <a:ext cx="504000" cy="496688"/>
            </a:xfrm>
            <a:prstGeom prst="rect">
              <a:avLst/>
            </a:prstGeom>
            <a:solidFill>
              <a:schemeClr val="tx1">
                <a:lumMod val="65000"/>
                <a:lumOff val="35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46" name="矩形 45"/>
            <p:cNvSpPr/>
            <p:nvPr/>
          </p:nvSpPr>
          <p:spPr>
            <a:xfrm>
              <a:off x="4185238" y="2726332"/>
              <a:ext cx="277684" cy="41553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47" name="矩形 46"/>
            <p:cNvSpPr/>
            <p:nvPr/>
          </p:nvSpPr>
          <p:spPr>
            <a:xfrm>
              <a:off x="4512833" y="2884712"/>
              <a:ext cx="211906" cy="244260"/>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48" name="矩形 47"/>
            <p:cNvSpPr/>
            <p:nvPr/>
          </p:nvSpPr>
          <p:spPr>
            <a:xfrm>
              <a:off x="4513606" y="2622624"/>
              <a:ext cx="211905" cy="207416"/>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49" name="矩形 48"/>
            <p:cNvSpPr/>
            <p:nvPr/>
          </p:nvSpPr>
          <p:spPr>
            <a:xfrm>
              <a:off x="4479419" y="2350895"/>
              <a:ext cx="240249" cy="105833"/>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50" name="矩形 49"/>
            <p:cNvSpPr/>
            <p:nvPr/>
          </p:nvSpPr>
          <p:spPr>
            <a:xfrm>
              <a:off x="4181586" y="1916832"/>
              <a:ext cx="534430" cy="41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51" name="矩形 50"/>
            <p:cNvSpPr/>
            <p:nvPr/>
          </p:nvSpPr>
          <p:spPr>
            <a:xfrm>
              <a:off x="4173010" y="2346358"/>
              <a:ext cx="228172" cy="11037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52" name="矩形 51"/>
            <p:cNvSpPr/>
            <p:nvPr/>
          </p:nvSpPr>
          <p:spPr>
            <a:xfrm>
              <a:off x="4175268" y="1017561"/>
              <a:ext cx="306132" cy="724060"/>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53" name="矩形 52"/>
            <p:cNvSpPr/>
            <p:nvPr/>
          </p:nvSpPr>
          <p:spPr>
            <a:xfrm>
              <a:off x="4521556" y="1379591"/>
              <a:ext cx="194460" cy="333723"/>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54" name="矩形 53"/>
            <p:cNvSpPr/>
            <p:nvPr/>
          </p:nvSpPr>
          <p:spPr>
            <a:xfrm>
              <a:off x="4521556" y="1021333"/>
              <a:ext cx="198112" cy="288409"/>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55" name="矩形 54"/>
            <p:cNvSpPr/>
            <p:nvPr/>
          </p:nvSpPr>
          <p:spPr>
            <a:xfrm>
              <a:off x="4183348" y="2636911"/>
              <a:ext cx="277684" cy="820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56" name="矩形 55"/>
            <p:cNvSpPr/>
            <p:nvPr/>
          </p:nvSpPr>
          <p:spPr>
            <a:xfrm>
              <a:off x="5693059" y="2637510"/>
              <a:ext cx="87367" cy="194610"/>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57" name="矩形 56"/>
            <p:cNvSpPr/>
            <p:nvPr/>
          </p:nvSpPr>
          <p:spPr>
            <a:xfrm>
              <a:off x="5693059" y="2852968"/>
              <a:ext cx="98316" cy="288000"/>
            </a:xfrm>
            <a:prstGeom prst="rect">
              <a:avLst/>
            </a:prstGeom>
            <a:solidFill>
              <a:srgbClr val="FF0000">
                <a:alpha val="7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58" name="矩形 57"/>
            <p:cNvSpPr/>
            <p:nvPr/>
          </p:nvSpPr>
          <p:spPr>
            <a:xfrm>
              <a:off x="5823054" y="2637510"/>
              <a:ext cx="99571" cy="194160"/>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59" name="矩形 58"/>
            <p:cNvSpPr/>
            <p:nvPr/>
          </p:nvSpPr>
          <p:spPr>
            <a:xfrm>
              <a:off x="5818839" y="2860604"/>
              <a:ext cx="108000" cy="2576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60" name="矩形 59"/>
            <p:cNvSpPr/>
            <p:nvPr/>
          </p:nvSpPr>
          <p:spPr>
            <a:xfrm>
              <a:off x="6099431" y="2637510"/>
              <a:ext cx="96793" cy="183865"/>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61" name="矩形 60"/>
            <p:cNvSpPr/>
            <p:nvPr/>
          </p:nvSpPr>
          <p:spPr>
            <a:xfrm>
              <a:off x="6229072" y="2636910"/>
              <a:ext cx="105937" cy="184465"/>
            </a:xfrm>
            <a:prstGeom prst="rect">
              <a:avLst/>
            </a:prstGeom>
            <a:solidFill>
              <a:srgbClr val="92D05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dirty="0">
                <a:solidFill>
                  <a:srgbClr val="FF0000"/>
                </a:solidFill>
              </a:endParaRPr>
            </a:p>
          </p:txBody>
        </p:sp>
        <p:sp>
          <p:nvSpPr>
            <p:cNvPr id="62" name="矩形 61"/>
            <p:cNvSpPr/>
            <p:nvPr/>
          </p:nvSpPr>
          <p:spPr>
            <a:xfrm>
              <a:off x="6099677" y="2859545"/>
              <a:ext cx="223800" cy="255683"/>
            </a:xfrm>
            <a:prstGeom prst="rect">
              <a:avLst/>
            </a:prstGeom>
            <a:solidFill>
              <a:schemeClr val="accent5">
                <a:lumMod val="75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500" dirty="0" smtClean="0">
                <a:solidFill>
                  <a:srgbClr val="FF0000"/>
                </a:solidFill>
              </a:endParaRPr>
            </a:p>
          </p:txBody>
        </p:sp>
        <p:sp>
          <p:nvSpPr>
            <p:cNvPr id="63" name="矩形 62"/>
            <p:cNvSpPr/>
            <p:nvPr/>
          </p:nvSpPr>
          <p:spPr>
            <a:xfrm>
              <a:off x="6099135" y="1916832"/>
              <a:ext cx="224342" cy="18313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64" name="矩形 63"/>
            <p:cNvSpPr/>
            <p:nvPr/>
          </p:nvSpPr>
          <p:spPr>
            <a:xfrm>
              <a:off x="6229072" y="2134414"/>
              <a:ext cx="94637" cy="3223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65" name="矩形 64"/>
            <p:cNvSpPr/>
            <p:nvPr/>
          </p:nvSpPr>
          <p:spPr>
            <a:xfrm>
              <a:off x="6103058" y="2144592"/>
              <a:ext cx="90000" cy="312136"/>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66" name="矩形 65"/>
            <p:cNvSpPr/>
            <p:nvPr/>
          </p:nvSpPr>
          <p:spPr>
            <a:xfrm>
              <a:off x="5693059" y="1916832"/>
              <a:ext cx="233780" cy="1930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67" name="矩形 66"/>
            <p:cNvSpPr/>
            <p:nvPr/>
          </p:nvSpPr>
          <p:spPr>
            <a:xfrm>
              <a:off x="5818840" y="2155087"/>
              <a:ext cx="103786" cy="1895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68" name="矩形 67"/>
            <p:cNvSpPr/>
            <p:nvPr/>
          </p:nvSpPr>
          <p:spPr>
            <a:xfrm>
              <a:off x="5698092" y="2153339"/>
              <a:ext cx="93283" cy="1930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69" name="矩形 68"/>
            <p:cNvSpPr/>
            <p:nvPr/>
          </p:nvSpPr>
          <p:spPr>
            <a:xfrm>
              <a:off x="5703798" y="2401543"/>
              <a:ext cx="212206" cy="5674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70" name="矩形 69"/>
            <p:cNvSpPr/>
            <p:nvPr/>
          </p:nvSpPr>
          <p:spPr>
            <a:xfrm>
              <a:off x="5849892" y="3298219"/>
              <a:ext cx="346220" cy="1034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71" name="矩形 70"/>
            <p:cNvSpPr/>
            <p:nvPr/>
          </p:nvSpPr>
          <p:spPr>
            <a:xfrm>
              <a:off x="7298289" y="1920690"/>
              <a:ext cx="403223" cy="250716"/>
            </a:xfrm>
            <a:prstGeom prst="rect">
              <a:avLst/>
            </a:prstGeom>
            <a:solidFill>
              <a:schemeClr val="accent5">
                <a:lumMod val="75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500" dirty="0" smtClean="0">
                <a:solidFill>
                  <a:srgbClr val="FF0000"/>
                </a:solidFill>
              </a:endParaRPr>
            </a:p>
          </p:txBody>
        </p:sp>
        <p:sp>
          <p:nvSpPr>
            <p:cNvPr id="72" name="矩形 71"/>
            <p:cNvSpPr/>
            <p:nvPr/>
          </p:nvSpPr>
          <p:spPr>
            <a:xfrm>
              <a:off x="7293175" y="2206477"/>
              <a:ext cx="413453" cy="237722"/>
            </a:xfrm>
            <a:prstGeom prst="rect">
              <a:avLst/>
            </a:prstGeom>
            <a:solidFill>
              <a:srgbClr val="FF0000">
                <a:alpha val="7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rgbClr val="FF0000"/>
                </a:solidFill>
              </a:endParaRPr>
            </a:p>
          </p:txBody>
        </p:sp>
        <p:sp>
          <p:nvSpPr>
            <p:cNvPr id="73" name="矩形 72"/>
            <p:cNvSpPr/>
            <p:nvPr/>
          </p:nvSpPr>
          <p:spPr>
            <a:xfrm>
              <a:off x="6492969" y="1904729"/>
              <a:ext cx="82867" cy="199335"/>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74" name="矩形 73"/>
            <p:cNvSpPr/>
            <p:nvPr/>
          </p:nvSpPr>
          <p:spPr>
            <a:xfrm>
              <a:off x="6571944" y="1899845"/>
              <a:ext cx="429798" cy="108553"/>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75" name="矩形 74"/>
            <p:cNvSpPr/>
            <p:nvPr/>
          </p:nvSpPr>
          <p:spPr>
            <a:xfrm>
              <a:off x="7005425" y="1908119"/>
              <a:ext cx="77397" cy="200558"/>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76" name="矩形 75"/>
            <p:cNvSpPr/>
            <p:nvPr/>
          </p:nvSpPr>
          <p:spPr>
            <a:xfrm>
              <a:off x="6568842" y="2357672"/>
              <a:ext cx="378163" cy="99056"/>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77" name="矩形 76"/>
            <p:cNvSpPr/>
            <p:nvPr/>
          </p:nvSpPr>
          <p:spPr>
            <a:xfrm>
              <a:off x="7011216" y="2211997"/>
              <a:ext cx="74185" cy="217917"/>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78" name="矩形 77"/>
            <p:cNvSpPr/>
            <p:nvPr/>
          </p:nvSpPr>
          <p:spPr>
            <a:xfrm>
              <a:off x="6493794" y="2221816"/>
              <a:ext cx="78150" cy="236469"/>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79" name="矩形 78"/>
            <p:cNvSpPr/>
            <p:nvPr/>
          </p:nvSpPr>
          <p:spPr>
            <a:xfrm>
              <a:off x="6568842" y="2295082"/>
              <a:ext cx="82042" cy="111626"/>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80" name="矩形 79"/>
            <p:cNvSpPr/>
            <p:nvPr/>
          </p:nvSpPr>
          <p:spPr>
            <a:xfrm>
              <a:off x="6950132" y="2306120"/>
              <a:ext cx="82042" cy="111626"/>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81" name="矩形 80"/>
            <p:cNvSpPr/>
            <p:nvPr/>
          </p:nvSpPr>
          <p:spPr>
            <a:xfrm>
              <a:off x="7952655" y="2013341"/>
              <a:ext cx="97230" cy="316130"/>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82" name="矩形 81"/>
            <p:cNvSpPr/>
            <p:nvPr/>
          </p:nvSpPr>
          <p:spPr>
            <a:xfrm>
              <a:off x="7489930" y="3294159"/>
              <a:ext cx="144000" cy="94848"/>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83" name="矩形 82"/>
            <p:cNvSpPr/>
            <p:nvPr/>
          </p:nvSpPr>
          <p:spPr>
            <a:xfrm>
              <a:off x="7333270" y="3298220"/>
              <a:ext cx="130116" cy="9078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84" name="矩形 83"/>
            <p:cNvSpPr/>
            <p:nvPr/>
          </p:nvSpPr>
          <p:spPr>
            <a:xfrm>
              <a:off x="7544334" y="2633976"/>
              <a:ext cx="196018" cy="494995"/>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85" name="矩形 84"/>
            <p:cNvSpPr/>
            <p:nvPr/>
          </p:nvSpPr>
          <p:spPr>
            <a:xfrm>
              <a:off x="7952655" y="2961448"/>
              <a:ext cx="77755" cy="9078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86" name="矩形 85"/>
            <p:cNvSpPr/>
            <p:nvPr/>
          </p:nvSpPr>
          <p:spPr>
            <a:xfrm>
              <a:off x="7939243" y="2807426"/>
              <a:ext cx="91167" cy="137263"/>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87" name="矩形 86"/>
            <p:cNvSpPr/>
            <p:nvPr/>
          </p:nvSpPr>
          <p:spPr>
            <a:xfrm>
              <a:off x="6628270" y="3298220"/>
              <a:ext cx="311364" cy="1034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88" name="矩形 87"/>
            <p:cNvSpPr/>
            <p:nvPr/>
          </p:nvSpPr>
          <p:spPr>
            <a:xfrm>
              <a:off x="2189077" y="2628303"/>
              <a:ext cx="262217" cy="10083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89" name="矩形 88"/>
            <p:cNvSpPr/>
            <p:nvPr/>
          </p:nvSpPr>
          <p:spPr>
            <a:xfrm>
              <a:off x="2173610" y="2770950"/>
              <a:ext cx="277684" cy="34427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90" name="矩形 89"/>
            <p:cNvSpPr/>
            <p:nvPr/>
          </p:nvSpPr>
          <p:spPr>
            <a:xfrm>
              <a:off x="3760074" y="2992938"/>
              <a:ext cx="215688" cy="133009"/>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91" name="矩形 90"/>
            <p:cNvSpPr/>
            <p:nvPr/>
          </p:nvSpPr>
          <p:spPr>
            <a:xfrm>
              <a:off x="3741762" y="2627713"/>
              <a:ext cx="234000" cy="333735"/>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92" name="矩形 91"/>
            <p:cNvSpPr/>
            <p:nvPr/>
          </p:nvSpPr>
          <p:spPr>
            <a:xfrm>
              <a:off x="1092570" y="3284252"/>
              <a:ext cx="135632" cy="131344"/>
            </a:xfrm>
            <a:prstGeom prst="rect">
              <a:avLst/>
            </a:prstGeom>
            <a:solidFill>
              <a:srgbClr val="92D05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dirty="0">
                <a:solidFill>
                  <a:srgbClr val="FF0000"/>
                </a:solidFill>
                <a:latin typeface="微軟正黑體" panose="020B0604030504040204" pitchFamily="34" charset="-120"/>
                <a:ea typeface="微軟正黑體" panose="020B0604030504040204" pitchFamily="34" charset="-120"/>
              </a:endParaRPr>
            </a:p>
          </p:txBody>
        </p:sp>
        <p:sp>
          <p:nvSpPr>
            <p:cNvPr id="93" name="矩形 92"/>
            <p:cNvSpPr/>
            <p:nvPr/>
          </p:nvSpPr>
          <p:spPr>
            <a:xfrm>
              <a:off x="1244159" y="3288168"/>
              <a:ext cx="231497" cy="11346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94" name="矩形 93"/>
            <p:cNvSpPr/>
            <p:nvPr/>
          </p:nvSpPr>
          <p:spPr>
            <a:xfrm>
              <a:off x="2105794" y="3298703"/>
              <a:ext cx="89942" cy="108551"/>
            </a:xfrm>
            <a:prstGeom prst="rect">
              <a:avLst/>
            </a:prstGeom>
            <a:solidFill>
              <a:srgbClr val="92D05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dirty="0">
                <a:solidFill>
                  <a:srgbClr val="FF0000"/>
                </a:solidFill>
                <a:latin typeface="微軟正黑體" panose="020B0604030504040204" pitchFamily="34" charset="-120"/>
                <a:ea typeface="微軟正黑體" panose="020B0604030504040204" pitchFamily="34" charset="-120"/>
              </a:endParaRPr>
            </a:p>
          </p:txBody>
        </p:sp>
        <p:sp>
          <p:nvSpPr>
            <p:cNvPr id="95" name="矩形 94"/>
            <p:cNvSpPr/>
            <p:nvPr/>
          </p:nvSpPr>
          <p:spPr>
            <a:xfrm>
              <a:off x="1931475" y="3298704"/>
              <a:ext cx="120125" cy="105833"/>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96" name="矩形 95"/>
            <p:cNvSpPr/>
            <p:nvPr/>
          </p:nvSpPr>
          <p:spPr>
            <a:xfrm>
              <a:off x="2711264" y="3298704"/>
              <a:ext cx="107844" cy="90304"/>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97" name="矩形 96"/>
            <p:cNvSpPr/>
            <p:nvPr/>
          </p:nvSpPr>
          <p:spPr>
            <a:xfrm>
              <a:off x="2864336" y="3294753"/>
              <a:ext cx="115748" cy="9425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98" name="矩形 97"/>
            <p:cNvSpPr/>
            <p:nvPr/>
          </p:nvSpPr>
          <p:spPr>
            <a:xfrm>
              <a:off x="3491880" y="3298219"/>
              <a:ext cx="120125" cy="105833"/>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99" name="矩形 98"/>
            <p:cNvSpPr/>
            <p:nvPr/>
          </p:nvSpPr>
          <p:spPr>
            <a:xfrm>
              <a:off x="3635896" y="3303888"/>
              <a:ext cx="138842" cy="977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100" name="矩形 99"/>
            <p:cNvSpPr/>
            <p:nvPr/>
          </p:nvSpPr>
          <p:spPr>
            <a:xfrm>
              <a:off x="5066616" y="3307009"/>
              <a:ext cx="360000" cy="977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101" name="矩形 100"/>
            <p:cNvSpPr/>
            <p:nvPr/>
          </p:nvSpPr>
          <p:spPr>
            <a:xfrm>
              <a:off x="5434743" y="2875182"/>
              <a:ext cx="99571" cy="265785"/>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102" name="矩形 101"/>
            <p:cNvSpPr/>
            <p:nvPr/>
          </p:nvSpPr>
          <p:spPr>
            <a:xfrm>
              <a:off x="5441031" y="2627713"/>
              <a:ext cx="93283" cy="2044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103" name="矩形 102"/>
            <p:cNvSpPr/>
            <p:nvPr/>
          </p:nvSpPr>
          <p:spPr>
            <a:xfrm>
              <a:off x="4889009" y="2099964"/>
              <a:ext cx="236176" cy="356763"/>
            </a:xfrm>
            <a:prstGeom prst="rect">
              <a:avLst/>
            </a:prstGeom>
            <a:solidFill>
              <a:srgbClr val="CC9900">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smtClean="0">
                <a:solidFill>
                  <a:srgbClr val="FF0000"/>
                </a:solidFill>
              </a:endParaRPr>
            </a:p>
          </p:txBody>
        </p:sp>
        <p:sp>
          <p:nvSpPr>
            <p:cNvPr id="104" name="矩形 103"/>
            <p:cNvSpPr/>
            <p:nvPr/>
          </p:nvSpPr>
          <p:spPr>
            <a:xfrm>
              <a:off x="5388101" y="2193433"/>
              <a:ext cx="146213" cy="265785"/>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105" name="矩形 104"/>
            <p:cNvSpPr/>
            <p:nvPr/>
          </p:nvSpPr>
          <p:spPr>
            <a:xfrm>
              <a:off x="5364089" y="1904729"/>
              <a:ext cx="170226" cy="105833"/>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106" name="矩形 105"/>
            <p:cNvSpPr/>
            <p:nvPr/>
          </p:nvSpPr>
          <p:spPr>
            <a:xfrm>
              <a:off x="5418403" y="2036675"/>
              <a:ext cx="115912" cy="1166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107" name="矩形 106"/>
            <p:cNvSpPr/>
            <p:nvPr/>
          </p:nvSpPr>
          <p:spPr>
            <a:xfrm>
              <a:off x="5190666" y="1903975"/>
              <a:ext cx="144000" cy="106587"/>
            </a:xfrm>
            <a:prstGeom prst="rect">
              <a:avLst/>
            </a:prstGeom>
            <a:solidFill>
              <a:schemeClr val="accent5">
                <a:lumMod val="75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500" dirty="0" smtClean="0">
                <a:solidFill>
                  <a:srgbClr val="FF0000"/>
                </a:solidFill>
              </a:endParaRPr>
            </a:p>
          </p:txBody>
        </p:sp>
        <p:sp>
          <p:nvSpPr>
            <p:cNvPr id="108" name="矩形 107"/>
            <p:cNvSpPr/>
            <p:nvPr/>
          </p:nvSpPr>
          <p:spPr>
            <a:xfrm>
              <a:off x="5210438" y="2371847"/>
              <a:ext cx="153650" cy="9425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109" name="矩形 108"/>
            <p:cNvSpPr/>
            <p:nvPr/>
          </p:nvSpPr>
          <p:spPr>
            <a:xfrm>
              <a:off x="6085071" y="1540031"/>
              <a:ext cx="238405" cy="201590"/>
            </a:xfrm>
            <a:prstGeom prst="rect">
              <a:avLst/>
            </a:prstGeom>
            <a:solidFill>
              <a:schemeClr val="accent5">
                <a:lumMod val="75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500" dirty="0" smtClean="0">
                <a:solidFill>
                  <a:srgbClr val="FF0000"/>
                </a:solidFill>
              </a:endParaRPr>
            </a:p>
          </p:txBody>
        </p:sp>
        <p:sp>
          <p:nvSpPr>
            <p:cNvPr id="110" name="矩形 109"/>
            <p:cNvSpPr/>
            <p:nvPr/>
          </p:nvSpPr>
          <p:spPr>
            <a:xfrm>
              <a:off x="6988242" y="1381385"/>
              <a:ext cx="104038" cy="360235"/>
            </a:xfrm>
            <a:prstGeom prst="rect">
              <a:avLst/>
            </a:prstGeom>
            <a:solidFill>
              <a:srgbClr val="FF9999">
                <a:alpha val="9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rgbClr val="FF0000"/>
                </a:solidFill>
              </a:endParaRPr>
            </a:p>
          </p:txBody>
        </p:sp>
        <p:sp>
          <p:nvSpPr>
            <p:cNvPr id="111" name="矩形 110"/>
            <p:cNvSpPr/>
            <p:nvPr/>
          </p:nvSpPr>
          <p:spPr>
            <a:xfrm>
              <a:off x="6986167" y="1013975"/>
              <a:ext cx="108626" cy="3316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grpSp>
      <p:graphicFrame>
        <p:nvGraphicFramePr>
          <p:cNvPr id="112" name="表格 111"/>
          <p:cNvGraphicFramePr>
            <a:graphicFrameLocks noGrp="1"/>
          </p:cNvGraphicFramePr>
          <p:nvPr>
            <p:extLst>
              <p:ext uri="{D42A27DB-BD31-4B8C-83A1-F6EECF244321}">
                <p14:modId xmlns:p14="http://schemas.microsoft.com/office/powerpoint/2010/main" val="368184193"/>
              </p:ext>
            </p:extLst>
          </p:nvPr>
        </p:nvGraphicFramePr>
        <p:xfrm>
          <a:off x="251520" y="3730994"/>
          <a:ext cx="3879573" cy="3010374"/>
        </p:xfrm>
        <a:graphic>
          <a:graphicData uri="http://schemas.openxmlformats.org/drawingml/2006/table">
            <a:tbl>
              <a:tblPr>
                <a:effectLst>
                  <a:outerShdw blurRad="50800" dist="38100" dir="2700000" algn="tl" rotWithShape="0">
                    <a:prstClr val="black">
                      <a:alpha val="40000"/>
                    </a:prstClr>
                  </a:outerShdw>
                </a:effectLst>
                <a:tableStyleId>{EB9631B5-78F2-41C9-869B-9F39066F8104}</a:tableStyleId>
              </a:tblPr>
              <a:tblGrid>
                <a:gridCol w="336570"/>
                <a:gridCol w="2111702"/>
                <a:gridCol w="711221"/>
                <a:gridCol w="720080"/>
              </a:tblGrid>
              <a:tr h="432048">
                <a:tc gridSpan="2">
                  <a:txBody>
                    <a:bodyPr/>
                    <a:lstStyle/>
                    <a:p>
                      <a:pPr algn="ctr" rtl="0" fontAlgn="ctr"/>
                      <a:r>
                        <a:rPr lang="en-US" altLang="zh-TW" sz="1400" b="1" u="none" strike="noStrike" dirty="0" smtClean="0">
                          <a:effectLst/>
                        </a:rPr>
                        <a:t>TOP 10 </a:t>
                      </a:r>
                      <a:r>
                        <a:rPr lang="zh-TW" altLang="en-US" sz="1400" b="1" u="none" strike="noStrike" dirty="0" smtClean="0">
                          <a:effectLst/>
                        </a:rPr>
                        <a:t> 展出廠商</a:t>
                      </a:r>
                      <a:r>
                        <a:rPr lang="en-US" altLang="zh-TW" sz="1400" b="1" u="none" strike="noStrike" baseline="0" dirty="0" smtClean="0">
                          <a:effectLst/>
                        </a:rPr>
                        <a:t> – Hall 2</a:t>
                      </a:r>
                      <a:endParaRPr lang="zh-TW" altLang="en-US" sz="14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rtl="0" fontAlgn="ctr"/>
                      <a:r>
                        <a:rPr lang="en-US" altLang="zh-TW" sz="1100" u="none" strike="noStrike" dirty="0">
                          <a:effectLst/>
                        </a:rPr>
                        <a:t>(㎡)</a:t>
                      </a:r>
                      <a:endParaRPr lang="en-US" altLang="zh-TW" sz="1100" b="0" i="0" u="none" strike="noStrike" dirty="0">
                        <a:solidFill>
                          <a:srgbClr val="000000"/>
                        </a:solidFill>
                        <a:effectLst/>
                        <a:latin typeface="微軟正黑體"/>
                      </a:endParaRPr>
                    </a:p>
                  </a:txBody>
                  <a:tcPr marL="5644" marR="5644" marT="5644" marB="0" anchor="ctr">
                    <a:lnB w="12700" cap="flat" cmpd="sng" algn="ctr">
                      <a:solidFill>
                        <a:schemeClr val="tx1"/>
                      </a:solidFill>
                      <a:prstDash val="solid"/>
                      <a:round/>
                      <a:headEnd type="none" w="med" len="med"/>
                      <a:tailEnd type="none" w="med" len="med"/>
                    </a:lnB>
                  </a:tcPr>
                </a:tc>
                <a:tc>
                  <a:txBody>
                    <a:bodyPr/>
                    <a:lstStyle/>
                    <a:p>
                      <a:pPr algn="ctr" rtl="0" fontAlgn="ctr"/>
                      <a:r>
                        <a:rPr lang="en-US" altLang="zh-TW" sz="1000" b="0" i="0" u="none" strike="noStrike" dirty="0" smtClean="0">
                          <a:solidFill>
                            <a:srgbClr val="000000"/>
                          </a:solidFill>
                          <a:effectLst/>
                          <a:latin typeface="微軟正黑體"/>
                        </a:rPr>
                        <a:t>2</a:t>
                      </a:r>
                      <a:r>
                        <a:rPr lang="zh-TW" altLang="en-US" sz="1000" b="0" i="0" u="none" strike="noStrike" dirty="0" smtClean="0">
                          <a:solidFill>
                            <a:srgbClr val="000000"/>
                          </a:solidFill>
                          <a:effectLst/>
                          <a:latin typeface="微軟正黑體"/>
                        </a:rPr>
                        <a:t>館展出</a:t>
                      </a:r>
                      <a:endParaRPr lang="en-US" altLang="zh-TW" sz="1000" b="0" i="0" u="none" strike="noStrike" dirty="0" smtClean="0">
                        <a:solidFill>
                          <a:srgbClr val="000000"/>
                        </a:solidFill>
                        <a:effectLst/>
                        <a:latin typeface="微軟正黑體"/>
                      </a:endParaRPr>
                    </a:p>
                    <a:p>
                      <a:pPr algn="ctr" rtl="0" fontAlgn="ctr"/>
                      <a:r>
                        <a:rPr lang="zh-TW" altLang="en-US" sz="1000" b="0" i="0" u="none" strike="noStrike" dirty="0" smtClean="0">
                          <a:solidFill>
                            <a:srgbClr val="000000"/>
                          </a:solidFill>
                          <a:effectLst/>
                          <a:latin typeface="微軟正黑體"/>
                        </a:rPr>
                        <a:t>占比</a:t>
                      </a:r>
                      <a:endParaRPr lang="en-US" altLang="zh-TW" sz="1000" b="0" i="0" u="none" strike="noStrike" dirty="0">
                        <a:solidFill>
                          <a:srgbClr val="000000"/>
                        </a:solidFill>
                        <a:effectLst/>
                        <a:latin typeface="微軟正黑體"/>
                      </a:endParaRPr>
                    </a:p>
                  </a:txBody>
                  <a:tcPr marL="5644" marR="5644" marT="5644" marB="0" anchor="ctr">
                    <a:lnB w="12700" cap="flat" cmpd="sng" algn="ctr">
                      <a:solidFill>
                        <a:schemeClr val="tx1"/>
                      </a:solidFill>
                      <a:prstDash val="solid"/>
                      <a:round/>
                      <a:headEnd type="none" w="med" len="med"/>
                      <a:tailEnd type="none" w="med" len="med"/>
                    </a:lnB>
                  </a:tcPr>
                </a:tc>
              </a:tr>
              <a:tr h="402780">
                <a:tc>
                  <a:txBody>
                    <a:bodyPr/>
                    <a:lstStyle/>
                    <a:p>
                      <a:pPr algn="ctr" rtl="0" fontAlgn="ctr"/>
                      <a:r>
                        <a:rPr lang="en-US" altLang="zh-TW" sz="1300" u="none" strike="noStrike" dirty="0">
                          <a:effectLst/>
                        </a:rPr>
                        <a:t>1</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600" u="none" strike="noStrike" dirty="0" smtClean="0">
                          <a:effectLst/>
                        </a:rPr>
                        <a:t>FFG</a:t>
                      </a:r>
                      <a:r>
                        <a:rPr lang="zh-TW" altLang="en-US" sz="1600" u="none" strike="noStrike" dirty="0" smtClean="0">
                          <a:effectLst/>
                        </a:rPr>
                        <a:t> 友嘉集團</a:t>
                      </a:r>
                      <a:endParaRPr lang="en-US" sz="1600" b="1" i="0" u="none" strike="noStrike" dirty="0" smtClean="0">
                        <a:solidFill>
                          <a:srgbClr val="000000"/>
                        </a:solidFill>
                        <a:effectLst/>
                        <a:latin typeface="微軟正黑體"/>
                      </a:endParaRPr>
                    </a:p>
                  </a:txBody>
                  <a:tcPr marL="5644" marR="5644" marT="5644"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altLang="zh-TW" sz="1400" u="none" strike="noStrike" dirty="0" smtClean="0">
                          <a:effectLst/>
                        </a:rPr>
                        <a:t>4,048</a:t>
                      </a:r>
                      <a:endParaRPr lang="en-US" altLang="zh-TW" sz="1400" b="1" i="0" u="none" strike="noStrike" dirty="0">
                        <a:solidFill>
                          <a:srgbClr val="000000"/>
                        </a:solidFill>
                        <a:effectLst/>
                        <a:latin typeface="微軟正黑體"/>
                      </a:endParaRPr>
                    </a:p>
                  </a:txBody>
                  <a:tcPr marL="5644" marR="5644" marT="5644"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altLang="zh-TW" sz="1400" u="none" strike="noStrike" dirty="0" smtClean="0">
                          <a:effectLst/>
                        </a:rPr>
                        <a:t>37</a:t>
                      </a:r>
                      <a:r>
                        <a:rPr lang="en-US" altLang="zh-TW" sz="1400" u="none" strike="noStrike" baseline="0" dirty="0" smtClean="0">
                          <a:effectLst/>
                        </a:rPr>
                        <a:t> </a:t>
                      </a:r>
                      <a:r>
                        <a:rPr lang="en-US" altLang="zh-TW" sz="1400" u="none" strike="noStrike" dirty="0" smtClean="0">
                          <a:effectLst/>
                        </a:rPr>
                        <a:t>%</a:t>
                      </a:r>
                      <a:endParaRPr lang="en-US" altLang="zh-TW" sz="1400" b="1" i="0" u="none" strike="noStrike" dirty="0">
                        <a:solidFill>
                          <a:srgbClr val="000000"/>
                        </a:solidFill>
                        <a:effectLst/>
                        <a:latin typeface="微軟正黑體"/>
                      </a:endParaRPr>
                    </a:p>
                  </a:txBody>
                  <a:tcPr marL="5644" marR="5644" marT="5644"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173284">
                <a:tc>
                  <a:txBody>
                    <a:bodyPr/>
                    <a:lstStyle/>
                    <a:p>
                      <a:pPr algn="ctr" rtl="0" fontAlgn="ctr"/>
                      <a:r>
                        <a:rPr lang="en-US" altLang="zh-TW" sz="1300" u="none" strike="noStrike" dirty="0">
                          <a:effectLst/>
                        </a:rPr>
                        <a:t>2</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fontAlgn="ctr"/>
                      <a:r>
                        <a:rPr lang="en-US" sz="900" u="none" strike="noStrike" dirty="0" smtClean="0">
                          <a:effectLst/>
                        </a:rPr>
                        <a:t>GOODWAY Group</a:t>
                      </a:r>
                      <a:r>
                        <a:rPr lang="zh-TW" altLang="en-US" sz="900" u="none" strike="noStrike" dirty="0" smtClean="0">
                          <a:effectLst/>
                        </a:rPr>
                        <a:t>  程泰集團</a:t>
                      </a:r>
                      <a:endParaRPr lang="en-US" sz="900" b="0" i="0" u="none" strike="noStrike" dirty="0" smtClean="0">
                        <a:solidFill>
                          <a:srgbClr val="000000"/>
                        </a:solidFill>
                        <a:effectLst/>
                        <a:latin typeface="微軟正黑體"/>
                      </a:endParaRPr>
                    </a:p>
                  </a:txBody>
                  <a:tcPr marL="5644" marR="5644" marT="5644" marB="0" anchor="ctr">
                    <a:lnT w="12700" cap="flat" cmpd="sng" algn="ctr">
                      <a:noFill/>
                      <a:prstDash val="solid"/>
                      <a:round/>
                      <a:headEnd type="none" w="med" len="med"/>
                      <a:tailEnd type="none" w="med" len="med"/>
                    </a:lnT>
                  </a:tcPr>
                </a:tc>
                <a:tc>
                  <a:txBody>
                    <a:bodyPr/>
                    <a:lstStyle/>
                    <a:p>
                      <a:pPr algn="ctr" fontAlgn="ctr"/>
                      <a:r>
                        <a:rPr lang="en-US" altLang="zh-TW" sz="1050" u="none" strike="noStrike" dirty="0">
                          <a:effectLst/>
                        </a:rPr>
                        <a:t>536</a:t>
                      </a:r>
                      <a:endParaRPr lang="en-US" altLang="zh-TW" sz="1050" b="0" i="0" u="none" strike="noStrike" dirty="0">
                        <a:solidFill>
                          <a:srgbClr val="000000"/>
                        </a:solidFill>
                        <a:effectLst/>
                        <a:latin typeface="微軟正黑體"/>
                      </a:endParaRPr>
                    </a:p>
                  </a:txBody>
                  <a:tcPr marL="5644" marR="5644" marT="5644" marB="0" anchor="ctr">
                    <a:lnT w="12700" cap="flat" cmpd="sng" algn="ctr">
                      <a:noFill/>
                      <a:prstDash val="solid"/>
                      <a:round/>
                      <a:headEnd type="none" w="med" len="med"/>
                      <a:tailEnd type="none" w="med" len="med"/>
                    </a:lnT>
                  </a:tcPr>
                </a:tc>
                <a:tc>
                  <a:txBody>
                    <a:bodyPr/>
                    <a:lstStyle/>
                    <a:p>
                      <a:pPr algn="ctr" fontAlgn="ctr"/>
                      <a:r>
                        <a:rPr lang="en-US" altLang="zh-TW" sz="1100" u="none" strike="noStrike" dirty="0" smtClean="0">
                          <a:effectLst/>
                        </a:rPr>
                        <a:t>4.9</a:t>
                      </a:r>
                      <a:r>
                        <a:rPr lang="en-US" altLang="zh-TW" sz="1100" u="none" strike="noStrike" baseline="0" dirty="0" smtClean="0">
                          <a:effectLst/>
                        </a:rPr>
                        <a:t> </a:t>
                      </a:r>
                      <a:r>
                        <a:rPr lang="en-US" altLang="zh-TW" sz="1100" u="none" strike="noStrike" dirty="0" smtClean="0">
                          <a:effectLst/>
                        </a:rPr>
                        <a:t>%</a:t>
                      </a:r>
                      <a:endParaRPr lang="en-US" altLang="zh-TW" sz="1100" b="0" i="0" u="none" strike="noStrike" dirty="0">
                        <a:solidFill>
                          <a:srgbClr val="000000"/>
                        </a:solidFill>
                        <a:effectLst/>
                        <a:latin typeface="微軟正黑體"/>
                      </a:endParaRPr>
                    </a:p>
                  </a:txBody>
                  <a:tcPr marL="5644" marR="5644" marT="5644" marB="0" anchor="ctr">
                    <a:lnT w="12700" cap="flat" cmpd="sng" algn="ctr">
                      <a:noFill/>
                      <a:prstDash val="solid"/>
                      <a:round/>
                      <a:headEnd type="none" w="med" len="med"/>
                      <a:tailEnd type="none" w="med" len="med"/>
                    </a:lnT>
                  </a:tcPr>
                </a:tc>
              </a:tr>
              <a:tr h="214322">
                <a:tc>
                  <a:txBody>
                    <a:bodyPr/>
                    <a:lstStyle/>
                    <a:p>
                      <a:pPr algn="ctr" rtl="0" fontAlgn="ctr"/>
                      <a:r>
                        <a:rPr lang="en-US" altLang="zh-TW" sz="1300" u="none" strike="noStrike" dirty="0">
                          <a:effectLst/>
                        </a:rPr>
                        <a:t>3</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TONGTAI </a:t>
                      </a:r>
                      <a:r>
                        <a:rPr lang="en-US" sz="900" u="none" strike="noStrike" baseline="0" dirty="0" smtClean="0">
                          <a:effectLst/>
                        </a:rPr>
                        <a:t> Group</a:t>
                      </a:r>
                      <a:r>
                        <a:rPr lang="zh-TW" altLang="en-US" sz="900" u="none" strike="noStrike" baseline="0" dirty="0" smtClean="0">
                          <a:effectLst/>
                        </a:rPr>
                        <a:t>  東台集團</a:t>
                      </a:r>
                      <a:endParaRPr lang="en-US" sz="900" b="0" i="0" u="none" strike="noStrike" baseline="0" dirty="0" smtClean="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effectLst/>
                        </a:rPr>
                        <a:t>464</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4.2 %</a:t>
                      </a:r>
                      <a:endParaRPr lang="en-US" altLang="zh-TW" sz="1100" b="0" i="0" u="none" strike="noStrike" dirty="0">
                        <a:solidFill>
                          <a:srgbClr val="000000"/>
                        </a:solidFill>
                        <a:effectLst/>
                        <a:latin typeface="微軟正黑體"/>
                      </a:endParaRPr>
                    </a:p>
                  </a:txBody>
                  <a:tcPr marL="5644" marR="5644" marT="5644" marB="0" anchor="ctr"/>
                </a:tc>
              </a:tr>
              <a:tr h="125038">
                <a:tc>
                  <a:txBody>
                    <a:bodyPr/>
                    <a:lstStyle/>
                    <a:p>
                      <a:pPr algn="ctr" rtl="0" fontAlgn="ctr"/>
                      <a:r>
                        <a:rPr lang="en-US" altLang="zh-TW" sz="1300" u="none" strike="noStrike">
                          <a:effectLst/>
                        </a:rPr>
                        <a:t>4</a:t>
                      </a:r>
                      <a:endParaRPr lang="en-US" altLang="zh-TW" sz="1300" b="1" i="0" u="none" strike="noStrike">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GLEASON</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德</a:t>
                      </a:r>
                      <a:r>
                        <a:rPr lang="en-US" altLang="zh-TW" sz="900" u="none" strike="noStrike" dirty="0" smtClean="0">
                          <a:effectLst/>
                        </a:rPr>
                        <a:t>)</a:t>
                      </a:r>
                      <a:r>
                        <a:rPr lang="en-US" sz="900" u="none" strike="noStrike" dirty="0" smtClean="0">
                          <a:effectLst/>
                        </a:rPr>
                        <a:t> </a:t>
                      </a:r>
                      <a:r>
                        <a:rPr lang="zh-TW" altLang="en-US" sz="900" u="none" strike="noStrike" dirty="0" smtClean="0">
                          <a:effectLst/>
                        </a:rPr>
                        <a:t> </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368</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3.4 %</a:t>
                      </a:r>
                      <a:endParaRPr lang="en-US" altLang="zh-TW" sz="1100" b="0" i="0" u="none" strike="noStrike" dirty="0">
                        <a:solidFill>
                          <a:srgbClr val="000000"/>
                        </a:solidFill>
                        <a:effectLst/>
                        <a:latin typeface="微軟正黑體"/>
                      </a:endParaRPr>
                    </a:p>
                  </a:txBody>
                  <a:tcPr marL="5644" marR="5644" marT="5644" marB="0" anchor="ctr"/>
                </a:tc>
              </a:tr>
              <a:tr h="125038">
                <a:tc>
                  <a:txBody>
                    <a:bodyPr/>
                    <a:lstStyle/>
                    <a:p>
                      <a:pPr algn="ctr" rtl="0" fontAlgn="ctr"/>
                      <a:r>
                        <a:rPr lang="en-US" altLang="zh-TW" sz="1300" u="none" strike="noStrike">
                          <a:effectLst/>
                        </a:rPr>
                        <a:t>5</a:t>
                      </a:r>
                      <a:endParaRPr lang="en-US" altLang="zh-TW" sz="1300" b="1" i="0" u="none" strike="noStrike">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CITIZEN</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日</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345</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3.1 %</a:t>
                      </a:r>
                      <a:endParaRPr lang="en-US" altLang="zh-TW" sz="1100" b="0" i="0" u="none" strike="noStrike" dirty="0">
                        <a:solidFill>
                          <a:srgbClr val="000000"/>
                        </a:solidFill>
                        <a:effectLst/>
                        <a:latin typeface="微軟正黑體"/>
                      </a:endParaRPr>
                    </a:p>
                  </a:txBody>
                  <a:tcPr marL="5644" marR="5644" marT="5644" marB="0" anchor="ctr"/>
                </a:tc>
              </a:tr>
              <a:tr h="125038">
                <a:tc>
                  <a:txBody>
                    <a:bodyPr/>
                    <a:lstStyle/>
                    <a:p>
                      <a:pPr algn="ctr" rtl="0" fontAlgn="ctr"/>
                      <a:r>
                        <a:rPr lang="en-US" altLang="zh-TW" sz="1300" u="none" strike="noStrike">
                          <a:effectLst/>
                        </a:rPr>
                        <a:t>6</a:t>
                      </a:r>
                      <a:endParaRPr lang="en-US" altLang="zh-TW" sz="1300" b="1" i="0" u="none" strike="noStrike">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TSUGAMI</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日</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322</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2.9</a:t>
                      </a:r>
                      <a:r>
                        <a:rPr lang="en-US" altLang="zh-TW" sz="1100" u="none" strike="noStrike" baseline="0" dirty="0" smtClean="0">
                          <a:effectLst/>
                        </a:rPr>
                        <a:t> </a:t>
                      </a:r>
                      <a:r>
                        <a:rPr lang="en-US" altLang="zh-TW" sz="1100" u="none" strike="noStrike" dirty="0" smtClean="0">
                          <a:effectLst/>
                        </a:rPr>
                        <a:t>%</a:t>
                      </a:r>
                      <a:endParaRPr lang="en-US" altLang="zh-TW" sz="1100" b="0" i="0" u="none" strike="noStrike" dirty="0">
                        <a:solidFill>
                          <a:srgbClr val="000000"/>
                        </a:solidFill>
                        <a:effectLst/>
                        <a:latin typeface="微軟正黑體"/>
                      </a:endParaRPr>
                    </a:p>
                  </a:txBody>
                  <a:tcPr marL="5644" marR="5644" marT="5644" marB="0" anchor="ctr"/>
                </a:tc>
              </a:tr>
              <a:tr h="125038">
                <a:tc>
                  <a:txBody>
                    <a:bodyPr/>
                    <a:lstStyle/>
                    <a:p>
                      <a:pPr algn="ctr" rtl="0" fontAlgn="ctr"/>
                      <a:r>
                        <a:rPr lang="en-US" altLang="zh-TW" sz="1300" u="none" strike="noStrike">
                          <a:effectLst/>
                        </a:rPr>
                        <a:t>7</a:t>
                      </a:r>
                      <a:endParaRPr lang="en-US" altLang="zh-TW" sz="1300" b="1" i="0" u="none" strike="noStrike">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SAMPUTENSILI</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義</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276</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2.5 %</a:t>
                      </a:r>
                      <a:endParaRPr lang="en-US" altLang="zh-TW" sz="1100" b="0" i="0" u="none" strike="noStrike" dirty="0">
                        <a:solidFill>
                          <a:srgbClr val="000000"/>
                        </a:solidFill>
                        <a:effectLst/>
                        <a:latin typeface="微軟正黑體"/>
                      </a:endParaRPr>
                    </a:p>
                  </a:txBody>
                  <a:tcPr marL="5644" marR="5644" marT="5644" marB="0" anchor="ctr"/>
                </a:tc>
              </a:tr>
              <a:tr h="125038">
                <a:tc>
                  <a:txBody>
                    <a:bodyPr/>
                    <a:lstStyle/>
                    <a:p>
                      <a:pPr algn="ctr" rtl="0" fontAlgn="ctr"/>
                      <a:r>
                        <a:rPr lang="en-US" altLang="zh-TW" sz="1300" u="none" strike="noStrike">
                          <a:effectLst/>
                        </a:rPr>
                        <a:t>8</a:t>
                      </a:r>
                      <a:endParaRPr lang="en-US" altLang="zh-TW" sz="1300" b="1" i="0" u="none" strike="noStrike">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ROHM</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德</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256</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2.3 %</a:t>
                      </a:r>
                      <a:endParaRPr lang="en-US" altLang="zh-TW" sz="1100" b="0" i="0" u="none" strike="noStrike" dirty="0">
                        <a:solidFill>
                          <a:srgbClr val="000000"/>
                        </a:solidFill>
                        <a:effectLst/>
                        <a:latin typeface="微軟正黑體"/>
                      </a:endParaRPr>
                    </a:p>
                  </a:txBody>
                  <a:tcPr marL="5644" marR="5644" marT="5644" marB="0" anchor="ctr"/>
                </a:tc>
              </a:tr>
              <a:tr h="125038">
                <a:tc>
                  <a:txBody>
                    <a:bodyPr/>
                    <a:lstStyle/>
                    <a:p>
                      <a:pPr algn="ctr" rtl="0" fontAlgn="ctr"/>
                      <a:r>
                        <a:rPr lang="en-US" altLang="zh-TW" sz="1300" u="none" strike="noStrike" dirty="0">
                          <a:effectLst/>
                        </a:rPr>
                        <a:t>9</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REISHAUER</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瑞</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256</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2.3 %</a:t>
                      </a:r>
                      <a:endParaRPr lang="en-US" altLang="zh-TW" sz="1100" b="0" i="0" u="none" strike="noStrike" dirty="0">
                        <a:solidFill>
                          <a:srgbClr val="000000"/>
                        </a:solidFill>
                        <a:effectLst/>
                        <a:latin typeface="微軟正黑體"/>
                      </a:endParaRPr>
                    </a:p>
                  </a:txBody>
                  <a:tcPr marL="5644" marR="5644" marT="5644" marB="0" anchor="ctr"/>
                </a:tc>
              </a:tr>
              <a:tr h="193318">
                <a:tc>
                  <a:txBody>
                    <a:bodyPr/>
                    <a:lstStyle/>
                    <a:p>
                      <a:pPr algn="ctr" rtl="0" fontAlgn="ctr"/>
                      <a:r>
                        <a:rPr lang="en-US" altLang="zh-TW" sz="1300" u="none" strike="noStrike">
                          <a:effectLst/>
                        </a:rPr>
                        <a:t>10</a:t>
                      </a:r>
                      <a:endParaRPr lang="en-US" altLang="zh-TW" sz="1300" b="1" i="0" u="none" strike="noStrike">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FELSOMAT</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德</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248</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100" u="none" strike="noStrike" dirty="0" smtClean="0">
                          <a:effectLst/>
                        </a:rPr>
                        <a:t>2.3 %</a:t>
                      </a:r>
                      <a:endParaRPr lang="en-US" altLang="zh-TW" sz="1100" b="0" i="0" u="none" strike="noStrike" dirty="0">
                        <a:solidFill>
                          <a:srgbClr val="000000"/>
                        </a:solidFill>
                        <a:effectLst/>
                        <a:latin typeface="微軟正黑體"/>
                      </a:endParaRPr>
                    </a:p>
                  </a:txBody>
                  <a:tcPr marL="5644" marR="5644" marT="5644" marB="0" anchor="ctr"/>
                </a:tc>
              </a:tr>
              <a:tr h="331112">
                <a:tc gridSpan="4">
                  <a:txBody>
                    <a:bodyPr/>
                    <a:lstStyle/>
                    <a:p>
                      <a:pPr algn="ctr" rtl="0" fontAlgn="ctr"/>
                      <a:r>
                        <a:rPr lang="en-US" sz="1100" u="none" strike="noStrike" dirty="0">
                          <a:effectLst/>
                        </a:rPr>
                        <a:t>Hall 2 </a:t>
                      </a:r>
                      <a:r>
                        <a:rPr lang="zh-TW" altLang="en-US" sz="1100" u="none" strike="noStrike" dirty="0" smtClean="0">
                          <a:effectLst/>
                        </a:rPr>
                        <a:t> 展位總面積</a:t>
                      </a:r>
                      <a:r>
                        <a:rPr lang="zh-TW" altLang="en-US" sz="1100" b="1" i="0" u="none" strike="noStrike" baseline="0" dirty="0" smtClean="0">
                          <a:solidFill>
                            <a:srgbClr val="000000"/>
                          </a:solidFill>
                          <a:effectLst/>
                          <a:latin typeface="微軟正黑體"/>
                        </a:rPr>
                        <a:t>                         </a:t>
                      </a:r>
                      <a:r>
                        <a:rPr lang="en-US" altLang="zh-TW" sz="1000" u="none" strike="noStrike" dirty="0" smtClean="0">
                          <a:effectLst/>
                        </a:rPr>
                        <a:t>10,956 </a:t>
                      </a:r>
                      <a:r>
                        <a:rPr lang="en-US" altLang="zh-TW" sz="1000" u="none" strike="noStrike" dirty="0">
                          <a:effectLst/>
                        </a:rPr>
                        <a:t>㎡</a:t>
                      </a:r>
                      <a:endParaRPr lang="en-US" altLang="zh-TW" sz="1000" b="0"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pPr algn="ctr" fontAlgn="ctr"/>
                      <a:endParaRPr lang="en-US" altLang="zh-TW" sz="1000" b="0" i="0" u="none" strike="noStrike" dirty="0">
                        <a:solidFill>
                          <a:srgbClr val="000000"/>
                        </a:solidFill>
                        <a:effectLst/>
                        <a:latin typeface="微軟正黑體"/>
                      </a:endParaRPr>
                    </a:p>
                  </a:txBody>
                  <a:tcPr marL="5644" marR="5644" marT="5644" marB="0" anchor="ctr"/>
                </a:tc>
              </a:tr>
            </a:tbl>
          </a:graphicData>
        </a:graphic>
      </p:graphicFrame>
      <p:pic>
        <p:nvPicPr>
          <p:cNvPr id="113" name="Picture 2" descr="C:\Users\1355\Desktop\FFG-logo20150108.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49444" y="1528419"/>
            <a:ext cx="1246387" cy="51358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14" name="橢圓形圖說文字 113"/>
          <p:cNvSpPr/>
          <p:nvPr/>
        </p:nvSpPr>
        <p:spPr>
          <a:xfrm>
            <a:off x="3430614" y="1048019"/>
            <a:ext cx="457200" cy="435107"/>
          </a:xfrm>
          <a:prstGeom prst="wedgeEllipseCallout">
            <a:avLst>
              <a:gd name="adj1" fmla="val 2244"/>
              <a:gd name="adj2" fmla="val 8738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latin typeface="Arial Black" panose="020B0A04020102020204" pitchFamily="34" charset="0"/>
              </a:rPr>
              <a:t>1</a:t>
            </a:r>
            <a:endParaRPr lang="zh-TW" altLang="en-US" dirty="0">
              <a:solidFill>
                <a:schemeClr val="tx1"/>
              </a:solidFill>
              <a:latin typeface="Arial Black" panose="020B0A04020102020204" pitchFamily="34" charset="0"/>
            </a:endParaRPr>
          </a:p>
        </p:txBody>
      </p:sp>
      <p:sp>
        <p:nvSpPr>
          <p:cNvPr id="115" name="橢圓形圖說文字 114"/>
          <p:cNvSpPr/>
          <p:nvPr/>
        </p:nvSpPr>
        <p:spPr>
          <a:xfrm>
            <a:off x="1001409" y="2780928"/>
            <a:ext cx="377963" cy="334003"/>
          </a:xfrm>
          <a:prstGeom prst="wedgeEllipseCallout">
            <a:avLst>
              <a:gd name="adj1" fmla="val 46"/>
              <a:gd name="adj2" fmla="val 902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Arial Black" panose="020B0A04020102020204" pitchFamily="34" charset="0"/>
              </a:rPr>
              <a:t>2</a:t>
            </a:r>
            <a:endParaRPr lang="zh-TW" altLang="en-US" sz="1400" dirty="0">
              <a:solidFill>
                <a:schemeClr val="tx1"/>
              </a:solidFill>
              <a:latin typeface="Arial Black" panose="020B0A04020102020204" pitchFamily="34" charset="0"/>
            </a:endParaRPr>
          </a:p>
        </p:txBody>
      </p:sp>
      <p:sp>
        <p:nvSpPr>
          <p:cNvPr id="116" name="橢圓形圖說文字 115"/>
          <p:cNvSpPr/>
          <p:nvPr/>
        </p:nvSpPr>
        <p:spPr>
          <a:xfrm>
            <a:off x="7077690" y="2802331"/>
            <a:ext cx="377963" cy="334003"/>
          </a:xfrm>
          <a:prstGeom prst="wedgeEllipseCallout">
            <a:avLst>
              <a:gd name="adj1" fmla="val 46"/>
              <a:gd name="adj2" fmla="val 902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solidFill>
                  <a:schemeClr val="tx1"/>
                </a:solidFill>
                <a:latin typeface="Arial Black" panose="020B0A04020102020204" pitchFamily="34" charset="0"/>
              </a:rPr>
              <a:t>3</a:t>
            </a:r>
            <a:endParaRPr lang="zh-TW" altLang="en-US" sz="1400" dirty="0">
              <a:solidFill>
                <a:schemeClr val="tx1"/>
              </a:solidFill>
              <a:latin typeface="Arial Black" panose="020B0A04020102020204" pitchFamily="34" charset="0"/>
            </a:endParaRPr>
          </a:p>
        </p:txBody>
      </p:sp>
      <p:sp>
        <p:nvSpPr>
          <p:cNvPr id="117" name="橢圓形圖說文字 116"/>
          <p:cNvSpPr/>
          <p:nvPr/>
        </p:nvSpPr>
        <p:spPr>
          <a:xfrm>
            <a:off x="4971649" y="1048019"/>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4</a:t>
            </a:r>
            <a:endParaRPr lang="zh-TW" altLang="en-US" sz="1100" dirty="0">
              <a:solidFill>
                <a:schemeClr val="tx1"/>
              </a:solidFill>
              <a:latin typeface="Arial Black" panose="020B0A04020102020204" pitchFamily="34" charset="0"/>
            </a:endParaRPr>
          </a:p>
        </p:txBody>
      </p:sp>
      <p:sp>
        <p:nvSpPr>
          <p:cNvPr id="118" name="橢圓形圖說文字 117"/>
          <p:cNvSpPr/>
          <p:nvPr/>
        </p:nvSpPr>
        <p:spPr>
          <a:xfrm>
            <a:off x="6516248" y="1052736"/>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5</a:t>
            </a:r>
            <a:endParaRPr lang="zh-TW" altLang="en-US" sz="1100" dirty="0">
              <a:solidFill>
                <a:schemeClr val="tx1"/>
              </a:solidFill>
              <a:latin typeface="Arial Black" panose="020B0A04020102020204" pitchFamily="34" charset="0"/>
            </a:endParaRPr>
          </a:p>
        </p:txBody>
      </p:sp>
      <p:sp>
        <p:nvSpPr>
          <p:cNvPr id="119" name="橢圓形圖說文字 118"/>
          <p:cNvSpPr/>
          <p:nvPr/>
        </p:nvSpPr>
        <p:spPr>
          <a:xfrm>
            <a:off x="5724128" y="1052736"/>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7</a:t>
            </a:r>
            <a:endParaRPr lang="zh-TW" altLang="en-US" sz="1100" dirty="0">
              <a:solidFill>
                <a:schemeClr val="tx1"/>
              </a:solidFill>
              <a:latin typeface="Arial Black" panose="020B0A04020102020204" pitchFamily="34" charset="0"/>
            </a:endParaRPr>
          </a:p>
        </p:txBody>
      </p:sp>
      <p:sp>
        <p:nvSpPr>
          <p:cNvPr id="120" name="橢圓形圖說文字 119"/>
          <p:cNvSpPr/>
          <p:nvPr/>
        </p:nvSpPr>
        <p:spPr>
          <a:xfrm>
            <a:off x="7452352" y="1052736"/>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6</a:t>
            </a:r>
            <a:endParaRPr lang="zh-TW" altLang="en-US" sz="1100" dirty="0">
              <a:solidFill>
                <a:schemeClr val="tx1"/>
              </a:solidFill>
              <a:latin typeface="Arial Black" panose="020B0A04020102020204" pitchFamily="34" charset="0"/>
            </a:endParaRPr>
          </a:p>
        </p:txBody>
      </p:sp>
      <p:sp>
        <p:nvSpPr>
          <p:cNvPr id="121" name="橢圓形圖說文字 120"/>
          <p:cNvSpPr/>
          <p:nvPr/>
        </p:nvSpPr>
        <p:spPr>
          <a:xfrm>
            <a:off x="4883194" y="2780960"/>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8</a:t>
            </a:r>
            <a:endParaRPr lang="zh-TW" altLang="en-US" sz="1100" dirty="0">
              <a:solidFill>
                <a:schemeClr val="tx1"/>
              </a:solidFill>
              <a:latin typeface="Arial Black" panose="020B0A04020102020204" pitchFamily="34" charset="0"/>
            </a:endParaRPr>
          </a:p>
        </p:txBody>
      </p:sp>
      <p:sp>
        <p:nvSpPr>
          <p:cNvPr id="122" name="橢圓形圖說文字 121"/>
          <p:cNvSpPr/>
          <p:nvPr/>
        </p:nvSpPr>
        <p:spPr>
          <a:xfrm>
            <a:off x="2591832" y="2784792"/>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a:solidFill>
                  <a:schemeClr val="tx1"/>
                </a:solidFill>
                <a:latin typeface="Arial Black" panose="020B0A04020102020204" pitchFamily="34" charset="0"/>
              </a:rPr>
              <a:t>9</a:t>
            </a:r>
            <a:endParaRPr lang="zh-TW" altLang="en-US" sz="1100" dirty="0">
              <a:solidFill>
                <a:schemeClr val="tx1"/>
              </a:solidFill>
              <a:latin typeface="Arial Black" panose="020B0A04020102020204" pitchFamily="34" charset="0"/>
            </a:endParaRPr>
          </a:p>
        </p:txBody>
      </p:sp>
      <p:sp>
        <p:nvSpPr>
          <p:cNvPr id="124" name="橢圓形圖說文字 123"/>
          <p:cNvSpPr/>
          <p:nvPr/>
        </p:nvSpPr>
        <p:spPr>
          <a:xfrm>
            <a:off x="3347896" y="2780960"/>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TW" sz="700" dirty="0" smtClean="0">
                <a:solidFill>
                  <a:schemeClr val="tx1"/>
                </a:solidFill>
                <a:latin typeface="Arial Black" panose="020B0A04020102020204" pitchFamily="34" charset="0"/>
              </a:rPr>
              <a:t>10</a:t>
            </a:r>
            <a:endParaRPr lang="zh-TW" altLang="en-US" sz="1100" dirty="0">
              <a:solidFill>
                <a:schemeClr val="tx1"/>
              </a:solidFill>
              <a:latin typeface="Arial Black" panose="020B0A04020102020204" pitchFamily="34" charset="0"/>
            </a:endParaRPr>
          </a:p>
        </p:txBody>
      </p:sp>
      <p:cxnSp>
        <p:nvCxnSpPr>
          <p:cNvPr id="123" name="直線接點 122"/>
          <p:cNvCxnSpPr/>
          <p:nvPr/>
        </p:nvCxnSpPr>
        <p:spPr>
          <a:xfrm>
            <a:off x="0" y="476672"/>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5" name="文字方塊 124"/>
          <p:cNvSpPr txBox="1"/>
          <p:nvPr/>
        </p:nvSpPr>
        <p:spPr>
          <a:xfrm>
            <a:off x="400050" y="-99392"/>
            <a:ext cx="4153701"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優勢品牌推動</a:t>
            </a:r>
            <a:endParaRPr lang="en-US" altLang="zh-TW" sz="2800" b="1" dirty="0">
              <a:latin typeface="微軟正黑體" pitchFamily="34" charset="-120"/>
              <a:ea typeface="微軟正黑體" pitchFamily="34" charset="-120"/>
            </a:endParaRPr>
          </a:p>
        </p:txBody>
      </p:sp>
      <p:sp>
        <p:nvSpPr>
          <p:cNvPr id="126" name="文字方塊 125"/>
          <p:cNvSpPr txBox="1"/>
          <p:nvPr/>
        </p:nvSpPr>
        <p:spPr>
          <a:xfrm>
            <a:off x="7172518" y="15007"/>
            <a:ext cx="150393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altLang="zh-TW" sz="2400" b="1" dirty="0" smtClean="0">
                <a:latin typeface="+mn-lt"/>
              </a:rPr>
              <a:t>2015 EMO</a:t>
            </a:r>
            <a:endParaRPr lang="zh-TW" altLang="en-US" sz="2400" b="1" dirty="0">
              <a:latin typeface="+mn-lt"/>
            </a:endParaRPr>
          </a:p>
        </p:txBody>
      </p:sp>
    </p:spTree>
    <p:extLst>
      <p:ext uri="{BB962C8B-B14F-4D97-AF65-F5344CB8AC3E}">
        <p14:creationId xmlns:p14="http://schemas.microsoft.com/office/powerpoint/2010/main" val="3964151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 name="表格 184"/>
          <p:cNvGraphicFramePr>
            <a:graphicFrameLocks noGrp="1"/>
          </p:cNvGraphicFramePr>
          <p:nvPr>
            <p:extLst>
              <p:ext uri="{D42A27DB-BD31-4B8C-83A1-F6EECF244321}">
                <p14:modId xmlns:p14="http://schemas.microsoft.com/office/powerpoint/2010/main" val="3178984471"/>
              </p:ext>
            </p:extLst>
          </p:nvPr>
        </p:nvGraphicFramePr>
        <p:xfrm>
          <a:off x="323528" y="1268760"/>
          <a:ext cx="3096344" cy="4248472"/>
        </p:xfrm>
        <a:graphic>
          <a:graphicData uri="http://schemas.openxmlformats.org/drawingml/2006/table">
            <a:tbl>
              <a:tblPr>
                <a:effectLst>
                  <a:outerShdw blurRad="50800" dist="38100" dir="2700000" algn="tl" rotWithShape="0">
                    <a:prstClr val="black">
                      <a:alpha val="40000"/>
                    </a:prstClr>
                  </a:outerShdw>
                </a:effectLst>
                <a:tableStyleId>{EB9631B5-78F2-41C9-869B-9F39066F8104}</a:tableStyleId>
              </a:tblPr>
              <a:tblGrid>
                <a:gridCol w="336570"/>
                <a:gridCol w="1535638"/>
                <a:gridCol w="648072"/>
                <a:gridCol w="576064"/>
              </a:tblGrid>
              <a:tr h="504056">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i="0" u="none" strike="noStrike" spc="300" dirty="0" smtClean="0">
                          <a:solidFill>
                            <a:schemeClr val="tx1"/>
                          </a:solidFill>
                          <a:effectLst/>
                          <a:latin typeface="微軟正黑體"/>
                        </a:rPr>
                        <a:t>展商排名</a:t>
                      </a:r>
                    </a:p>
                  </a:txBody>
                  <a:tcPr marL="5644" marR="5644" marT="5644"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rtl="0" fontAlgn="ctr"/>
                      <a:r>
                        <a:rPr lang="en-US" altLang="zh-TW" sz="1100" u="none" strike="noStrike" dirty="0">
                          <a:effectLst/>
                        </a:rPr>
                        <a:t>(㎡)</a:t>
                      </a:r>
                      <a:endParaRPr lang="en-US" altLang="zh-TW" sz="1100" b="0" i="0" u="none" strike="noStrike" dirty="0">
                        <a:solidFill>
                          <a:srgbClr val="000000"/>
                        </a:solidFill>
                        <a:effectLst/>
                        <a:latin typeface="微軟正黑體"/>
                      </a:endParaRPr>
                    </a:p>
                  </a:txBody>
                  <a:tcPr marL="5644" marR="5644" marT="5644" marB="0" anchor="ctr">
                    <a:lnB w="12700" cap="flat" cmpd="sng" algn="ctr">
                      <a:solidFill>
                        <a:schemeClr val="tx1"/>
                      </a:solidFill>
                      <a:prstDash val="solid"/>
                      <a:round/>
                      <a:headEnd type="none" w="med" len="med"/>
                      <a:tailEnd type="none" w="med" len="med"/>
                    </a:lnB>
                  </a:tcPr>
                </a:tc>
                <a:tc>
                  <a:txBody>
                    <a:bodyPr/>
                    <a:lstStyle/>
                    <a:p>
                      <a:pPr algn="ctr" rtl="0" fontAlgn="ctr"/>
                      <a:r>
                        <a:rPr lang="en-US" altLang="zh-TW" sz="1000" u="none" strike="noStrike" dirty="0" smtClean="0">
                          <a:effectLst/>
                        </a:rPr>
                        <a:t>%</a:t>
                      </a:r>
                      <a:endParaRPr lang="en-US" altLang="zh-TW" sz="1000" b="0" i="0" u="none" strike="noStrike" dirty="0">
                        <a:solidFill>
                          <a:srgbClr val="000000"/>
                        </a:solidFill>
                        <a:effectLst/>
                        <a:latin typeface="微軟正黑體"/>
                      </a:endParaRPr>
                    </a:p>
                  </a:txBody>
                  <a:tcPr marL="5644" marR="5644" marT="5644" marB="0" anchor="ctr">
                    <a:lnB w="12700" cap="flat" cmpd="sng" algn="ctr">
                      <a:solidFill>
                        <a:schemeClr val="tx1"/>
                      </a:solidFill>
                      <a:prstDash val="solid"/>
                      <a:round/>
                      <a:headEnd type="none" w="med" len="med"/>
                      <a:tailEnd type="none" w="med" len="med"/>
                    </a:lnB>
                  </a:tcPr>
                </a:tc>
              </a:tr>
              <a:tr h="402780">
                <a:tc>
                  <a:txBody>
                    <a:bodyPr/>
                    <a:lstStyle/>
                    <a:p>
                      <a:pPr algn="ctr" rtl="0" fontAlgn="ctr"/>
                      <a:r>
                        <a:rPr lang="en-US" altLang="zh-TW" sz="1300" u="none" strike="noStrike" dirty="0">
                          <a:effectLst/>
                        </a:rPr>
                        <a:t>1</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600" u="none" strike="noStrike" dirty="0" smtClean="0">
                          <a:effectLst/>
                        </a:rPr>
                        <a:t>FFG</a:t>
                      </a:r>
                      <a:r>
                        <a:rPr lang="zh-TW" altLang="en-US" sz="1600" u="none" strike="noStrike" dirty="0" smtClean="0">
                          <a:effectLst/>
                        </a:rPr>
                        <a:t> </a:t>
                      </a:r>
                      <a:r>
                        <a:rPr lang="zh-TW" altLang="en-US" sz="1200" u="none" strike="noStrike" dirty="0" smtClean="0">
                          <a:effectLst/>
                        </a:rPr>
                        <a:t>友嘉集團</a:t>
                      </a:r>
                      <a:endParaRPr lang="en-US" sz="1200" b="1" i="0" u="none" strike="noStrike" dirty="0" smtClean="0">
                        <a:solidFill>
                          <a:srgbClr val="000000"/>
                        </a:solidFill>
                        <a:effectLst/>
                        <a:latin typeface="微軟正黑體"/>
                      </a:endParaRPr>
                    </a:p>
                  </a:txBody>
                  <a:tcPr marL="5644" marR="5644" marT="5644"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altLang="zh-TW" sz="1400" u="none" strike="noStrike" dirty="0" smtClean="0">
                          <a:effectLst/>
                        </a:rPr>
                        <a:t>4,048</a:t>
                      </a:r>
                      <a:endParaRPr lang="en-US" altLang="zh-TW" sz="1400" b="1" i="0" u="none" strike="noStrike" dirty="0">
                        <a:solidFill>
                          <a:srgbClr val="000000"/>
                        </a:solidFill>
                        <a:effectLst/>
                        <a:latin typeface="微軟正黑體"/>
                      </a:endParaRPr>
                    </a:p>
                  </a:txBody>
                  <a:tcPr marL="5644" marR="5644" marT="5644"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altLang="zh-TW" sz="1200" b="0" i="0" u="none" strike="noStrike" dirty="0">
                          <a:solidFill>
                            <a:srgbClr val="000000"/>
                          </a:solidFill>
                          <a:effectLst/>
                          <a:latin typeface="+mn-lt"/>
                        </a:rPr>
                        <a:t>19.4%</a:t>
                      </a:r>
                    </a:p>
                  </a:txBody>
                  <a:tcPr marL="9525" marR="9525" marT="9525"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288000">
                <a:tc>
                  <a:txBody>
                    <a:bodyPr/>
                    <a:lstStyle/>
                    <a:p>
                      <a:pPr algn="ctr" rtl="0" fontAlgn="ctr"/>
                      <a:r>
                        <a:rPr lang="en-US" altLang="zh-TW" sz="1300" u="none" strike="noStrike" dirty="0">
                          <a:effectLst/>
                        </a:rPr>
                        <a:t>2</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altLang="zh-TW" sz="900" dirty="0" smtClean="0"/>
                        <a:t>DMG-MORI</a:t>
                      </a:r>
                      <a:r>
                        <a:rPr lang="zh-TW" altLang="en-US" sz="900" dirty="0" smtClean="0"/>
                        <a:t>  </a:t>
                      </a:r>
                      <a:endParaRPr lang="zh-TW" altLang="en-US" sz="900" dirty="0"/>
                    </a:p>
                  </a:txBody>
                  <a:tcPr marL="5644" marR="5644" marT="5644" marB="0" anchor="ctr">
                    <a:lnT w="12700" cap="flat" cmpd="sng" algn="ctr">
                      <a:noFill/>
                      <a:prstDash val="solid"/>
                      <a:round/>
                      <a:headEnd type="none" w="med" len="med"/>
                      <a:tailEnd type="none" w="med" len="med"/>
                    </a:lnT>
                  </a:tcPr>
                </a:tc>
                <a:tc>
                  <a:txBody>
                    <a:bodyPr/>
                    <a:lstStyle/>
                    <a:p>
                      <a:pPr algn="ctr"/>
                      <a:r>
                        <a:rPr lang="en-US" altLang="zh-TW" sz="1050" dirty="0" smtClean="0"/>
                        <a:t>2,444</a:t>
                      </a:r>
                      <a:endParaRPr lang="zh-TW" altLang="en-US" sz="900" dirty="0"/>
                    </a:p>
                  </a:txBody>
                  <a:tcPr marL="5644" marR="5644" marT="5644" marB="0" anchor="ctr">
                    <a:lnT w="12700" cap="flat" cmpd="sng" algn="ctr">
                      <a:noFill/>
                      <a:prstDash val="solid"/>
                      <a:round/>
                      <a:headEnd type="none" w="med" len="med"/>
                      <a:tailEnd type="none" w="med" len="med"/>
                    </a:lnT>
                  </a:tcPr>
                </a:tc>
                <a:tc>
                  <a:txBody>
                    <a:bodyPr/>
                    <a:lstStyle/>
                    <a:p>
                      <a:pPr algn="ctr" fontAlgn="ctr"/>
                      <a:r>
                        <a:rPr lang="en-US" altLang="zh-TW" sz="1200" b="0" i="0" u="none" strike="noStrike" dirty="0">
                          <a:solidFill>
                            <a:srgbClr val="000000"/>
                          </a:solidFill>
                          <a:effectLst/>
                          <a:latin typeface="+mn-lt"/>
                        </a:rPr>
                        <a:t>11.7%</a:t>
                      </a:r>
                    </a:p>
                  </a:txBody>
                  <a:tcPr marL="9525" marR="9525" marT="9525" marB="0" anchor="ctr">
                    <a:lnT w="12700" cap="flat" cmpd="sng" algn="ctr">
                      <a:noFill/>
                      <a:prstDash val="solid"/>
                      <a:round/>
                      <a:headEnd type="none" w="med" len="med"/>
                      <a:tailEnd type="none" w="med" len="med"/>
                    </a:lnT>
                  </a:tcPr>
                </a:tc>
              </a:tr>
              <a:tr h="28800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300" u="none" strike="noStrike" dirty="0" smtClean="0">
                          <a:effectLst/>
                        </a:rPr>
                        <a:t>3</a:t>
                      </a:r>
                      <a:endParaRPr lang="en-US" altLang="zh-TW" sz="1300" b="1" i="0" u="none" strike="noStrike" dirty="0" smtClean="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u="none" strike="noStrike" dirty="0" smtClean="0">
                          <a:effectLst/>
                        </a:rPr>
                        <a:t>GOODWAY Group</a:t>
                      </a:r>
                      <a:r>
                        <a:rPr lang="zh-TW" altLang="en-US" sz="900" u="none" strike="noStrike" baseline="0" dirty="0" smtClean="0">
                          <a:effectLst/>
                        </a:rPr>
                        <a:t> </a:t>
                      </a:r>
                      <a:r>
                        <a:rPr lang="zh-TW" altLang="en-US" sz="900" u="none" strike="noStrike" dirty="0" smtClean="0">
                          <a:effectLst/>
                        </a:rPr>
                        <a:t>程泰集團</a:t>
                      </a:r>
                      <a:endParaRPr lang="en-US" altLang="zh-TW" sz="900" b="0" i="0" u="none" strike="noStrike" dirty="0" smtClean="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536</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200" b="0" i="0" u="none" strike="noStrike" dirty="0">
                          <a:solidFill>
                            <a:srgbClr val="000000"/>
                          </a:solidFill>
                          <a:effectLst/>
                          <a:latin typeface="+mn-lt"/>
                        </a:rPr>
                        <a:t>2.6%</a:t>
                      </a:r>
                    </a:p>
                  </a:txBody>
                  <a:tcPr marL="9525" marR="9525" marT="9525" marB="0" anchor="ctr"/>
                </a:tc>
              </a:tr>
              <a:tr h="288000">
                <a:tc>
                  <a:txBody>
                    <a:bodyPr/>
                    <a:lstStyle/>
                    <a:p>
                      <a:pPr algn="ctr" rtl="0" fontAlgn="ctr"/>
                      <a:r>
                        <a:rPr lang="en-US" altLang="zh-TW" sz="1300" u="none" strike="noStrike" dirty="0">
                          <a:effectLst/>
                        </a:rPr>
                        <a:t>4</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TONGTAI </a:t>
                      </a:r>
                      <a:r>
                        <a:rPr lang="en-US" sz="900" u="none" strike="noStrike" baseline="0" dirty="0" smtClean="0">
                          <a:effectLst/>
                        </a:rPr>
                        <a:t> Group</a:t>
                      </a:r>
                      <a:r>
                        <a:rPr lang="zh-TW" altLang="en-US" sz="900" u="none" strike="noStrike" baseline="0" dirty="0" smtClean="0">
                          <a:effectLst/>
                        </a:rPr>
                        <a:t> 東台集團</a:t>
                      </a:r>
                      <a:endParaRPr lang="en-US" sz="900" b="0" i="0" u="none" strike="noStrike" baseline="0" dirty="0" smtClean="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effectLst/>
                        </a:rPr>
                        <a:t>464</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200" b="0" i="0" u="none" strike="noStrike" dirty="0">
                          <a:solidFill>
                            <a:srgbClr val="000000"/>
                          </a:solidFill>
                          <a:effectLst/>
                          <a:latin typeface="+mn-lt"/>
                        </a:rPr>
                        <a:t>2.2%</a:t>
                      </a:r>
                    </a:p>
                  </a:txBody>
                  <a:tcPr marL="9525" marR="9525" marT="9525" marB="0" anchor="ctr"/>
                </a:tc>
              </a:tr>
              <a:tr h="288000">
                <a:tc>
                  <a:txBody>
                    <a:bodyPr/>
                    <a:lstStyle/>
                    <a:p>
                      <a:pPr algn="ctr" rtl="0" fontAlgn="ctr"/>
                      <a:r>
                        <a:rPr lang="en-US" altLang="zh-TW" sz="1300" u="none" strike="noStrike" dirty="0">
                          <a:effectLst/>
                        </a:rPr>
                        <a:t>5</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b="0" i="0" u="none" strike="noStrike" baseline="0" dirty="0" smtClean="0">
                          <a:solidFill>
                            <a:srgbClr val="000000"/>
                          </a:solidFill>
                          <a:effectLst/>
                          <a:latin typeface="微軟正黑體"/>
                        </a:rPr>
                        <a:t>LIEBHERR</a:t>
                      </a:r>
                      <a:r>
                        <a:rPr lang="zh-TW" altLang="en-US" sz="900" b="0" i="0" u="none" strike="noStrike" baseline="0" dirty="0" smtClean="0">
                          <a:solidFill>
                            <a:srgbClr val="000000"/>
                          </a:solidFill>
                          <a:effectLst/>
                          <a:latin typeface="微軟正黑體"/>
                        </a:rPr>
                        <a:t>  </a:t>
                      </a:r>
                      <a:r>
                        <a:rPr lang="en-US" altLang="zh-TW" sz="900" b="0" i="0" u="none" strike="noStrike" baseline="0" dirty="0" smtClean="0">
                          <a:solidFill>
                            <a:srgbClr val="000000"/>
                          </a:solidFill>
                          <a:effectLst/>
                          <a:latin typeface="微軟正黑體"/>
                        </a:rPr>
                        <a:t>(</a:t>
                      </a:r>
                      <a:r>
                        <a:rPr lang="zh-TW" altLang="en-US" sz="900" b="0" i="0" u="none" strike="noStrike" baseline="0" dirty="0" smtClean="0">
                          <a:solidFill>
                            <a:srgbClr val="000000"/>
                          </a:solidFill>
                          <a:effectLst/>
                          <a:latin typeface="微軟正黑體"/>
                        </a:rPr>
                        <a:t>德</a:t>
                      </a:r>
                      <a:r>
                        <a:rPr lang="en-US" altLang="zh-TW" sz="900" b="0" i="0" u="none" strike="noStrike" baseline="0" dirty="0" smtClean="0">
                          <a:solidFill>
                            <a:srgbClr val="000000"/>
                          </a:solidFill>
                          <a:effectLst/>
                          <a:latin typeface="微軟正黑體"/>
                        </a:rPr>
                        <a:t>)</a:t>
                      </a:r>
                      <a:endParaRPr lang="en-US" sz="900" b="0" i="0" u="none" strike="noStrike" baseline="0" dirty="0" smtClean="0">
                        <a:solidFill>
                          <a:srgbClr val="000000"/>
                        </a:solidFill>
                        <a:effectLst/>
                        <a:latin typeface="微軟正黑體"/>
                      </a:endParaRPr>
                    </a:p>
                  </a:txBody>
                  <a:tcPr marL="5644" marR="5644" marT="5644" marB="0" anchor="ctr"/>
                </a:tc>
                <a:tc>
                  <a:txBody>
                    <a:bodyPr/>
                    <a:lstStyle/>
                    <a:p>
                      <a:pPr algn="ctr" fontAlgn="ctr"/>
                      <a:r>
                        <a:rPr lang="en-US" altLang="zh-TW" sz="1050" b="0" i="0" u="none" strike="noStrike" dirty="0" smtClean="0">
                          <a:solidFill>
                            <a:srgbClr val="000000"/>
                          </a:solidFill>
                          <a:effectLst/>
                          <a:latin typeface="微軟正黑體"/>
                        </a:rPr>
                        <a:t>380</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200" b="0" i="0" u="none" strike="noStrike" dirty="0">
                          <a:solidFill>
                            <a:srgbClr val="000000"/>
                          </a:solidFill>
                          <a:effectLst/>
                          <a:latin typeface="+mn-lt"/>
                        </a:rPr>
                        <a:t>1.8%</a:t>
                      </a:r>
                    </a:p>
                  </a:txBody>
                  <a:tcPr marL="9525" marR="9525" marT="9525" marB="0" anchor="ctr"/>
                </a:tc>
              </a:tr>
              <a:tr h="288000">
                <a:tc>
                  <a:txBody>
                    <a:bodyPr/>
                    <a:lstStyle/>
                    <a:p>
                      <a:pPr algn="ctr" rtl="0" fontAlgn="ctr"/>
                      <a:r>
                        <a:rPr lang="en-US" altLang="zh-TW" sz="1300" u="none" strike="noStrike" dirty="0">
                          <a:effectLst/>
                        </a:rPr>
                        <a:t>6</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GLEASON </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德</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368</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200" b="0" i="0" u="none" strike="noStrike" dirty="0">
                          <a:solidFill>
                            <a:srgbClr val="000000"/>
                          </a:solidFill>
                          <a:effectLst/>
                          <a:latin typeface="+mn-lt"/>
                        </a:rPr>
                        <a:t>1.8%</a:t>
                      </a:r>
                    </a:p>
                  </a:txBody>
                  <a:tcPr marL="9525" marR="9525" marT="9525" marB="0" anchor="ctr"/>
                </a:tc>
              </a:tr>
              <a:tr h="288000">
                <a:tc>
                  <a:txBody>
                    <a:bodyPr/>
                    <a:lstStyle/>
                    <a:p>
                      <a:pPr algn="ctr" rtl="0" fontAlgn="ctr"/>
                      <a:r>
                        <a:rPr lang="en-US" altLang="zh-TW" sz="1300" u="none" strike="noStrike" dirty="0">
                          <a:effectLst/>
                        </a:rPr>
                        <a:t>7</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CITIZEN</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日</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345</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200" b="0" i="0" u="none" strike="noStrike" dirty="0">
                          <a:solidFill>
                            <a:srgbClr val="000000"/>
                          </a:solidFill>
                          <a:effectLst/>
                          <a:latin typeface="+mn-lt"/>
                        </a:rPr>
                        <a:t>1.7%</a:t>
                      </a:r>
                    </a:p>
                  </a:txBody>
                  <a:tcPr marL="9525" marR="9525" marT="9525" marB="0" anchor="ctr"/>
                </a:tc>
              </a:tr>
              <a:tr h="288000">
                <a:tc>
                  <a:txBody>
                    <a:bodyPr/>
                    <a:lstStyle/>
                    <a:p>
                      <a:pPr algn="ctr" rtl="0" fontAlgn="ctr"/>
                      <a:r>
                        <a:rPr lang="en-US" altLang="zh-TW" sz="1300" u="none" strike="noStrike" dirty="0">
                          <a:effectLst/>
                        </a:rPr>
                        <a:t>8</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TSUGAMI</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日</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322</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200" b="0" i="0" u="none" strike="noStrike" dirty="0">
                          <a:solidFill>
                            <a:srgbClr val="000000"/>
                          </a:solidFill>
                          <a:effectLst/>
                          <a:latin typeface="+mn-lt"/>
                        </a:rPr>
                        <a:t>1.5%</a:t>
                      </a:r>
                    </a:p>
                  </a:txBody>
                  <a:tcPr marL="9525" marR="9525" marT="9525" marB="0" anchor="ctr"/>
                </a:tc>
              </a:tr>
              <a:tr h="288000">
                <a:tc>
                  <a:txBody>
                    <a:bodyPr/>
                    <a:lstStyle/>
                    <a:p>
                      <a:pPr algn="ctr" rtl="0" fontAlgn="ctr"/>
                      <a:r>
                        <a:rPr lang="en-US" altLang="zh-TW" sz="1300" u="none" strike="noStrike" dirty="0">
                          <a:effectLst/>
                        </a:rPr>
                        <a:t>9</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BIGLIA</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義</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smtClean="0">
                          <a:effectLst/>
                        </a:rPr>
                        <a:t>308</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200" b="0" i="0" u="none" strike="noStrike" dirty="0">
                          <a:solidFill>
                            <a:srgbClr val="000000"/>
                          </a:solidFill>
                          <a:effectLst/>
                          <a:latin typeface="+mn-lt"/>
                        </a:rPr>
                        <a:t>1.5%</a:t>
                      </a:r>
                    </a:p>
                  </a:txBody>
                  <a:tcPr marL="9525" marR="9525" marT="9525" marB="0" anchor="ctr"/>
                </a:tc>
              </a:tr>
              <a:tr h="288000">
                <a:tc>
                  <a:txBody>
                    <a:bodyPr/>
                    <a:lstStyle/>
                    <a:p>
                      <a:pPr algn="ctr" rtl="0" fontAlgn="ctr"/>
                      <a:r>
                        <a:rPr lang="en-US" altLang="zh-TW" sz="1300" u="none" strike="noStrike" dirty="0">
                          <a:effectLst/>
                        </a:rPr>
                        <a:t>10</a:t>
                      </a:r>
                      <a:endParaRPr lang="en-US" altLang="zh-TW" sz="1300" b="1"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smtClean="0">
                          <a:effectLst/>
                        </a:rPr>
                        <a:t>STAR MICRONICS</a:t>
                      </a:r>
                      <a:r>
                        <a:rPr lang="zh-TW" altLang="en-US" sz="900" u="none" strike="noStrike" dirty="0" smtClean="0">
                          <a:effectLst/>
                        </a:rPr>
                        <a:t>  </a:t>
                      </a:r>
                      <a:r>
                        <a:rPr lang="en-US" altLang="zh-TW" sz="900" u="none" strike="noStrike" dirty="0" smtClean="0">
                          <a:effectLst/>
                        </a:rPr>
                        <a:t>(</a:t>
                      </a:r>
                      <a:r>
                        <a:rPr lang="zh-TW" altLang="en-US" sz="900" u="none" strike="noStrike" dirty="0" smtClean="0">
                          <a:effectLst/>
                        </a:rPr>
                        <a:t>日</a:t>
                      </a:r>
                      <a:r>
                        <a:rPr lang="en-US" altLang="zh-TW" sz="900" u="none" strike="noStrike" dirty="0" smtClean="0">
                          <a:effectLst/>
                        </a:rPr>
                        <a:t>)</a:t>
                      </a:r>
                      <a:endParaRPr lang="en-US" sz="90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050" u="none" strike="noStrike" dirty="0">
                          <a:effectLst/>
                        </a:rPr>
                        <a:t>256</a:t>
                      </a:r>
                      <a:endParaRPr lang="en-US" altLang="zh-TW" sz="1050" b="0" i="0" u="none" strike="noStrike" dirty="0">
                        <a:solidFill>
                          <a:srgbClr val="000000"/>
                        </a:solidFill>
                        <a:effectLst/>
                        <a:latin typeface="微軟正黑體"/>
                      </a:endParaRPr>
                    </a:p>
                  </a:txBody>
                  <a:tcPr marL="5644" marR="5644" marT="5644" marB="0" anchor="ctr"/>
                </a:tc>
                <a:tc>
                  <a:txBody>
                    <a:bodyPr/>
                    <a:lstStyle/>
                    <a:p>
                      <a:pPr algn="ctr" fontAlgn="ctr"/>
                      <a:r>
                        <a:rPr lang="en-US" altLang="zh-TW" sz="1200" b="0" i="0" u="none" strike="noStrike" dirty="0">
                          <a:solidFill>
                            <a:srgbClr val="000000"/>
                          </a:solidFill>
                          <a:effectLst/>
                          <a:latin typeface="+mn-lt"/>
                        </a:rPr>
                        <a:t>1.2%</a:t>
                      </a:r>
                    </a:p>
                  </a:txBody>
                  <a:tcPr marL="9525" marR="9525" marT="9525" marB="0" anchor="ctr"/>
                </a:tc>
              </a:tr>
              <a:tr h="749636">
                <a:tc gridSpan="4">
                  <a:txBody>
                    <a:bodyPr/>
                    <a:lstStyle/>
                    <a:p>
                      <a:pPr algn="ctr" rtl="0" fontAlgn="ctr"/>
                      <a:r>
                        <a:rPr lang="en-US" sz="1200" u="none" strike="noStrike" dirty="0">
                          <a:effectLst/>
                        </a:rPr>
                        <a:t>Hall </a:t>
                      </a:r>
                      <a:r>
                        <a:rPr lang="en-US" sz="1200" u="none" strike="noStrike" dirty="0" smtClean="0">
                          <a:effectLst/>
                        </a:rPr>
                        <a:t>2 &amp; 4 </a:t>
                      </a:r>
                      <a:r>
                        <a:rPr lang="zh-TW" altLang="en-US" sz="1400" u="none" strike="noStrike" dirty="0" smtClean="0">
                          <a:effectLst/>
                        </a:rPr>
                        <a:t>館</a:t>
                      </a:r>
                      <a:r>
                        <a:rPr lang="zh-TW" altLang="en-US" sz="1200" b="1" i="0" u="none" strike="noStrike" baseline="0" dirty="0" smtClean="0">
                          <a:solidFill>
                            <a:srgbClr val="000000"/>
                          </a:solidFill>
                          <a:effectLst/>
                          <a:latin typeface="微軟正黑體"/>
                        </a:rPr>
                        <a:t>  展位總面積        </a:t>
                      </a:r>
                      <a:r>
                        <a:rPr lang="en-US" altLang="zh-TW" sz="1200" u="none" strike="noStrike" dirty="0" smtClean="0">
                          <a:effectLst/>
                        </a:rPr>
                        <a:t>20,816 </a:t>
                      </a:r>
                      <a:r>
                        <a:rPr lang="en-US" altLang="zh-TW" sz="1050" u="none" strike="noStrike" dirty="0">
                          <a:effectLst/>
                        </a:rPr>
                        <a:t>㎡</a:t>
                      </a:r>
                      <a:endParaRPr lang="en-US" altLang="zh-TW" sz="1050" b="0" i="0" u="none" strike="noStrike" dirty="0">
                        <a:solidFill>
                          <a:srgbClr val="000000"/>
                        </a:solidFill>
                        <a:effectLst/>
                        <a:latin typeface="微軟正黑體"/>
                      </a:endParaRPr>
                    </a:p>
                  </a:txBody>
                  <a:tcPr marL="5644" marR="5644" marT="5644" marB="0" anchor="ct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pPr algn="ctr" fontAlgn="ctr"/>
                      <a:endParaRPr lang="en-US" altLang="zh-TW" sz="1000" b="0" i="0" u="none" strike="noStrike" dirty="0">
                        <a:solidFill>
                          <a:srgbClr val="000000"/>
                        </a:solidFill>
                        <a:effectLst/>
                        <a:latin typeface="微軟正黑體"/>
                      </a:endParaRPr>
                    </a:p>
                  </a:txBody>
                  <a:tcPr marL="5644" marR="5644" marT="5644" marB="0" anchor="ctr"/>
                </a:tc>
              </a:tr>
            </a:tbl>
          </a:graphicData>
        </a:graphic>
      </p:graphicFrame>
      <p:sp>
        <p:nvSpPr>
          <p:cNvPr id="186" name="文字方塊 185"/>
          <p:cNvSpPr txBox="1">
            <a:spLocks noChangeArrowheads="1"/>
          </p:cNvSpPr>
          <p:nvPr/>
        </p:nvSpPr>
        <p:spPr bwMode="auto">
          <a:xfrm>
            <a:off x="300584" y="548680"/>
            <a:ext cx="57470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en-US" altLang="zh-TW" sz="2000" dirty="0" smtClean="0">
                <a:solidFill>
                  <a:srgbClr val="FF9900"/>
                </a:solidFill>
                <a:latin typeface="Arial Black" pitchFamily="34" charset="0"/>
              </a:rPr>
              <a:t>EMO 2015</a:t>
            </a:r>
            <a:r>
              <a:rPr lang="zh-TW" altLang="en-US" sz="2000" b="1" dirty="0">
                <a:solidFill>
                  <a:srgbClr val="FF9900"/>
                </a:solidFill>
                <a:latin typeface="Arial Black" pitchFamily="34" charset="0"/>
              </a:rPr>
              <a:t>展出廠商分析 </a:t>
            </a:r>
            <a:r>
              <a:rPr lang="en-US" altLang="zh-TW" sz="2000" dirty="0">
                <a:solidFill>
                  <a:srgbClr val="FF9900"/>
                </a:solidFill>
                <a:latin typeface="Arial Black" pitchFamily="34" charset="0"/>
              </a:rPr>
              <a:t>:</a:t>
            </a:r>
            <a:r>
              <a:rPr lang="zh-TW" altLang="en-US" sz="2000" dirty="0">
                <a:solidFill>
                  <a:srgbClr val="FF9900"/>
                </a:solidFill>
                <a:latin typeface="Arial Black" pitchFamily="34" charset="0"/>
              </a:rPr>
              <a:t> </a:t>
            </a:r>
            <a:r>
              <a:rPr lang="en-US" altLang="zh-TW" sz="3200" dirty="0" smtClean="0">
                <a:solidFill>
                  <a:srgbClr val="FF9900"/>
                </a:solidFill>
                <a:latin typeface="Century Gothic" panose="020B0502020202020204" pitchFamily="34" charset="0"/>
              </a:rPr>
              <a:t>Hall 2 &amp; 4</a:t>
            </a:r>
            <a:r>
              <a:rPr lang="zh-TW" altLang="en-US" sz="3200" dirty="0" smtClean="0">
                <a:solidFill>
                  <a:srgbClr val="FF9900"/>
                </a:solidFill>
                <a:latin typeface="Century Gothic" panose="020B0502020202020204" pitchFamily="34" charset="0"/>
              </a:rPr>
              <a:t> 館</a:t>
            </a:r>
            <a:endParaRPr lang="zh-TW" altLang="en-US" sz="3200" dirty="0">
              <a:solidFill>
                <a:srgbClr val="FF9900"/>
              </a:solidFill>
              <a:latin typeface="Century Gothic" panose="020B0502020202020204" pitchFamily="34" charset="0"/>
            </a:endParaRPr>
          </a:p>
        </p:txBody>
      </p:sp>
      <p:sp>
        <p:nvSpPr>
          <p:cNvPr id="187" name="矩形 186"/>
          <p:cNvSpPr/>
          <p:nvPr/>
        </p:nvSpPr>
        <p:spPr>
          <a:xfrm>
            <a:off x="4498546" y="1196752"/>
            <a:ext cx="3677290" cy="369332"/>
          </a:xfrm>
          <a:prstGeom prst="rect">
            <a:avLst/>
          </a:prstGeom>
        </p:spPr>
        <p:txBody>
          <a:bodyPr wrap="none">
            <a:spAutoFit/>
          </a:bodyPr>
          <a:lstStyle/>
          <a:p>
            <a:pPr algn="ctr" fontAlgn="ctr"/>
            <a:r>
              <a:rPr lang="en-US" altLang="zh-TW" b="1" dirty="0"/>
              <a:t>TOP 10 </a:t>
            </a:r>
            <a:r>
              <a:rPr lang="zh-TW" altLang="en-US" b="1" dirty="0" smtClean="0"/>
              <a:t>  展出廠商</a:t>
            </a:r>
            <a:r>
              <a:rPr lang="en-US" altLang="zh-TW" b="1" dirty="0" smtClean="0"/>
              <a:t> </a:t>
            </a:r>
            <a:r>
              <a:rPr lang="en-US" altLang="zh-TW" b="1" dirty="0"/>
              <a:t>– </a:t>
            </a:r>
            <a:r>
              <a:rPr lang="zh-TW" altLang="en-US" b="1" dirty="0" smtClean="0"/>
              <a:t>  </a:t>
            </a:r>
            <a:r>
              <a:rPr lang="en-US" altLang="zh-TW" b="1" dirty="0" smtClean="0"/>
              <a:t>Hall 2&amp;4</a:t>
            </a:r>
            <a:r>
              <a:rPr lang="zh-TW" altLang="en-US" b="1" dirty="0" smtClean="0"/>
              <a:t> 館</a:t>
            </a:r>
            <a:endParaRPr lang="zh-TW" altLang="en-US" b="1" dirty="0">
              <a:solidFill>
                <a:srgbClr val="000000"/>
              </a:solidFill>
              <a:latin typeface="微軟正黑體"/>
            </a:endParaRPr>
          </a:p>
        </p:txBody>
      </p:sp>
      <p:pic>
        <p:nvPicPr>
          <p:cNvPr id="188" name="Picture 2" descr="C:\Users\1610\Desktop\H2+4.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63888" y="1823165"/>
            <a:ext cx="5393510" cy="3838083"/>
          </a:xfrm>
          <a:prstGeom prst="rect">
            <a:avLst/>
          </a:prstGeom>
          <a:noFill/>
          <a:extLst>
            <a:ext uri="{909E8E84-426E-40DD-AFC4-6F175D3DCCD1}">
              <a14:hiddenFill xmlns:a14="http://schemas.microsoft.com/office/drawing/2010/main">
                <a:solidFill>
                  <a:srgbClr val="FFFFFF"/>
                </a:solidFill>
              </a14:hiddenFill>
            </a:ext>
          </a:extLst>
        </p:spPr>
      </p:pic>
      <p:sp>
        <p:nvSpPr>
          <p:cNvPr id="189" name="橢圓形圖說文字 188"/>
          <p:cNvSpPr/>
          <p:nvPr/>
        </p:nvSpPr>
        <p:spPr>
          <a:xfrm>
            <a:off x="3970784" y="3631737"/>
            <a:ext cx="457200" cy="435107"/>
          </a:xfrm>
          <a:prstGeom prst="wedgeEllipseCallout">
            <a:avLst>
              <a:gd name="adj1" fmla="val 2244"/>
              <a:gd name="adj2" fmla="val 8738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latin typeface="Arial Black" panose="020B0A04020102020204" pitchFamily="34" charset="0"/>
              </a:rPr>
              <a:t>1</a:t>
            </a:r>
            <a:endParaRPr lang="zh-TW" altLang="en-US" dirty="0">
              <a:solidFill>
                <a:schemeClr val="tx1"/>
              </a:solidFill>
              <a:latin typeface="Arial Black" panose="020B0A04020102020204" pitchFamily="34" charset="0"/>
            </a:endParaRPr>
          </a:p>
        </p:txBody>
      </p:sp>
      <p:sp>
        <p:nvSpPr>
          <p:cNvPr id="190" name="橢圓形圖說文字 189"/>
          <p:cNvSpPr/>
          <p:nvPr/>
        </p:nvSpPr>
        <p:spPr>
          <a:xfrm>
            <a:off x="4427984" y="2276872"/>
            <a:ext cx="377963" cy="334003"/>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Arial Black" panose="020B0A04020102020204" pitchFamily="34" charset="0"/>
              </a:rPr>
              <a:t>2</a:t>
            </a:r>
            <a:endParaRPr lang="zh-TW" altLang="en-US" sz="1400" dirty="0">
              <a:solidFill>
                <a:schemeClr val="tx1"/>
              </a:solidFill>
              <a:latin typeface="Arial Black" panose="020B0A04020102020204" pitchFamily="34" charset="0"/>
            </a:endParaRPr>
          </a:p>
        </p:txBody>
      </p:sp>
      <p:sp>
        <p:nvSpPr>
          <p:cNvPr id="194" name="橢圓形圖說文字 193"/>
          <p:cNvSpPr/>
          <p:nvPr/>
        </p:nvSpPr>
        <p:spPr>
          <a:xfrm rot="5400000">
            <a:off x="4649689" y="4963148"/>
            <a:ext cx="377963" cy="334003"/>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TW" sz="1400" dirty="0" smtClean="0">
                <a:solidFill>
                  <a:schemeClr val="tx1"/>
                </a:solidFill>
                <a:latin typeface="Arial Black" panose="020B0A04020102020204" pitchFamily="34" charset="0"/>
              </a:rPr>
              <a:t>3</a:t>
            </a:r>
            <a:endParaRPr lang="zh-TW" altLang="en-US" sz="1400" dirty="0">
              <a:solidFill>
                <a:schemeClr val="tx1"/>
              </a:solidFill>
              <a:latin typeface="Arial Black" panose="020B0A04020102020204" pitchFamily="34" charset="0"/>
            </a:endParaRPr>
          </a:p>
        </p:txBody>
      </p:sp>
      <p:sp>
        <p:nvSpPr>
          <p:cNvPr id="195" name="橢圓形圖說文字 194"/>
          <p:cNvSpPr/>
          <p:nvPr/>
        </p:nvSpPr>
        <p:spPr>
          <a:xfrm>
            <a:off x="7858709" y="4509120"/>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4</a:t>
            </a:r>
            <a:endParaRPr lang="zh-TW" altLang="en-US" sz="1100" dirty="0">
              <a:solidFill>
                <a:schemeClr val="tx1"/>
              </a:solidFill>
              <a:latin typeface="Arial Black" panose="020B0A04020102020204" pitchFamily="34" charset="0"/>
            </a:endParaRPr>
          </a:p>
        </p:txBody>
      </p:sp>
      <p:sp>
        <p:nvSpPr>
          <p:cNvPr id="196" name="橢圓形圖說文字 195"/>
          <p:cNvSpPr/>
          <p:nvPr/>
        </p:nvSpPr>
        <p:spPr>
          <a:xfrm>
            <a:off x="7570709" y="2780928"/>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5</a:t>
            </a:r>
            <a:endParaRPr lang="zh-TW" altLang="en-US" sz="1100" dirty="0">
              <a:solidFill>
                <a:schemeClr val="tx1"/>
              </a:solidFill>
              <a:latin typeface="Arial Black" panose="020B0A04020102020204" pitchFamily="34" charset="0"/>
            </a:endParaRPr>
          </a:p>
        </p:txBody>
      </p:sp>
      <p:sp>
        <p:nvSpPr>
          <p:cNvPr id="197" name="橢圓形圖說文字 196"/>
          <p:cNvSpPr/>
          <p:nvPr/>
        </p:nvSpPr>
        <p:spPr>
          <a:xfrm>
            <a:off x="6660232" y="3598206"/>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6</a:t>
            </a:r>
            <a:endParaRPr lang="zh-TW" altLang="en-US" sz="1100" dirty="0">
              <a:solidFill>
                <a:schemeClr val="tx1"/>
              </a:solidFill>
              <a:latin typeface="Arial Black" panose="020B0A04020102020204" pitchFamily="34" charset="0"/>
            </a:endParaRPr>
          </a:p>
        </p:txBody>
      </p:sp>
      <p:sp>
        <p:nvSpPr>
          <p:cNvPr id="198" name="橢圓形圖說文字 197"/>
          <p:cNvSpPr/>
          <p:nvPr/>
        </p:nvSpPr>
        <p:spPr>
          <a:xfrm>
            <a:off x="7426709" y="3598206"/>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7</a:t>
            </a:r>
            <a:endParaRPr lang="zh-TW" altLang="en-US" sz="1100" dirty="0">
              <a:solidFill>
                <a:schemeClr val="tx1"/>
              </a:solidFill>
              <a:latin typeface="Arial Black" panose="020B0A04020102020204" pitchFamily="34" charset="0"/>
            </a:endParaRPr>
          </a:p>
        </p:txBody>
      </p:sp>
      <p:sp>
        <p:nvSpPr>
          <p:cNvPr id="199" name="橢圓形圖說文字 198"/>
          <p:cNvSpPr/>
          <p:nvPr/>
        </p:nvSpPr>
        <p:spPr>
          <a:xfrm>
            <a:off x="7988059" y="3598206"/>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8</a:t>
            </a:r>
            <a:endParaRPr lang="zh-TW" altLang="en-US" sz="1100" dirty="0">
              <a:solidFill>
                <a:schemeClr val="tx1"/>
              </a:solidFill>
              <a:latin typeface="Arial Black" panose="020B0A04020102020204" pitchFamily="34" charset="0"/>
            </a:endParaRPr>
          </a:p>
        </p:txBody>
      </p:sp>
      <p:sp>
        <p:nvSpPr>
          <p:cNvPr id="200" name="橢圓形圖說文字 199"/>
          <p:cNvSpPr/>
          <p:nvPr/>
        </p:nvSpPr>
        <p:spPr>
          <a:xfrm>
            <a:off x="5608806" y="2924976"/>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dirty="0" smtClean="0">
                <a:solidFill>
                  <a:schemeClr val="tx1"/>
                </a:solidFill>
                <a:latin typeface="Arial Black" panose="020B0A04020102020204" pitchFamily="34" charset="0"/>
              </a:rPr>
              <a:t>9</a:t>
            </a:r>
            <a:endParaRPr lang="zh-TW" altLang="en-US" sz="1100" dirty="0">
              <a:solidFill>
                <a:schemeClr val="tx1"/>
              </a:solidFill>
              <a:latin typeface="Arial Black" panose="020B0A04020102020204" pitchFamily="34" charset="0"/>
            </a:endParaRPr>
          </a:p>
        </p:txBody>
      </p:sp>
      <p:sp>
        <p:nvSpPr>
          <p:cNvPr id="201" name="橢圓形圖說文字 200"/>
          <p:cNvSpPr/>
          <p:nvPr/>
        </p:nvSpPr>
        <p:spPr>
          <a:xfrm>
            <a:off x="7468650" y="1988872"/>
            <a:ext cx="288000" cy="288000"/>
          </a:xfrm>
          <a:prstGeom prst="wedgeEllipseCallout">
            <a:avLst>
              <a:gd name="adj1" fmla="val 46"/>
              <a:gd name="adj2" fmla="val 1012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TW" sz="700" dirty="0" smtClean="0">
                <a:solidFill>
                  <a:schemeClr val="tx1"/>
                </a:solidFill>
                <a:latin typeface="Arial Black" panose="020B0A04020102020204" pitchFamily="34" charset="0"/>
              </a:rPr>
              <a:t>10</a:t>
            </a:r>
            <a:endParaRPr lang="zh-TW" altLang="en-US" sz="1100" dirty="0">
              <a:solidFill>
                <a:schemeClr val="tx1"/>
              </a:solidFill>
              <a:latin typeface="Arial Black" panose="020B0A04020102020204" pitchFamily="34" charset="0"/>
            </a:endParaRPr>
          </a:p>
        </p:txBody>
      </p:sp>
      <p:grpSp>
        <p:nvGrpSpPr>
          <p:cNvPr id="202" name="群組 201"/>
          <p:cNvGrpSpPr/>
          <p:nvPr/>
        </p:nvGrpSpPr>
        <p:grpSpPr>
          <a:xfrm>
            <a:off x="6522511" y="5792688"/>
            <a:ext cx="2369969" cy="732656"/>
            <a:chOff x="251520" y="6069809"/>
            <a:chExt cx="2369969" cy="732656"/>
          </a:xfrm>
        </p:grpSpPr>
        <p:sp>
          <p:nvSpPr>
            <p:cNvPr id="203" name="矩形 202"/>
            <p:cNvSpPr/>
            <p:nvPr/>
          </p:nvSpPr>
          <p:spPr>
            <a:xfrm>
              <a:off x="263725" y="6174643"/>
              <a:ext cx="90000" cy="9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204" name="矩形 203"/>
            <p:cNvSpPr/>
            <p:nvPr/>
          </p:nvSpPr>
          <p:spPr>
            <a:xfrm>
              <a:off x="260851" y="6327990"/>
              <a:ext cx="90000" cy="9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205" name="矩形 204"/>
            <p:cNvSpPr/>
            <p:nvPr/>
          </p:nvSpPr>
          <p:spPr>
            <a:xfrm>
              <a:off x="260851" y="6465307"/>
              <a:ext cx="90000" cy="9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206" name="文字方塊 30"/>
            <p:cNvSpPr txBox="1">
              <a:spLocks noChangeArrowheads="1"/>
            </p:cNvSpPr>
            <p:nvPr/>
          </p:nvSpPr>
          <p:spPr bwMode="auto">
            <a:xfrm>
              <a:off x="281055" y="6238283"/>
              <a:ext cx="898681"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smtClean="0">
                  <a:latin typeface="Calibri" pitchFamily="34" charset="0"/>
                </a:rPr>
                <a:t>韓國 </a:t>
              </a:r>
              <a:r>
                <a:rPr lang="en-US" altLang="zh-TW" sz="900" dirty="0" smtClean="0">
                  <a:latin typeface="Calibri" pitchFamily="34" charset="0"/>
                </a:rPr>
                <a:t>KOREA</a:t>
              </a:r>
              <a:endParaRPr lang="zh-TW" altLang="en-US" sz="900" dirty="0">
                <a:latin typeface="Calibri" pitchFamily="34" charset="0"/>
              </a:endParaRPr>
            </a:p>
          </p:txBody>
        </p:sp>
        <p:sp>
          <p:nvSpPr>
            <p:cNvPr id="207" name="文字方塊 5"/>
            <p:cNvSpPr txBox="1">
              <a:spLocks noChangeArrowheads="1"/>
            </p:cNvSpPr>
            <p:nvPr/>
          </p:nvSpPr>
          <p:spPr bwMode="auto">
            <a:xfrm>
              <a:off x="255553" y="6094267"/>
              <a:ext cx="1075958"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a:latin typeface="Calibri" pitchFamily="34" charset="0"/>
                </a:rPr>
                <a:t>台灣 </a:t>
              </a:r>
              <a:r>
                <a:rPr lang="en-US" altLang="zh-TW" sz="900" dirty="0">
                  <a:latin typeface="Calibri" pitchFamily="34" charset="0"/>
                </a:rPr>
                <a:t>TAIWAN</a:t>
              </a:r>
              <a:endParaRPr lang="zh-TW" altLang="en-US" sz="900" dirty="0">
                <a:latin typeface="Calibri" pitchFamily="34" charset="0"/>
              </a:endParaRPr>
            </a:p>
          </p:txBody>
        </p:sp>
        <p:sp>
          <p:nvSpPr>
            <p:cNvPr id="208" name="文字方塊 31"/>
            <p:cNvSpPr txBox="1">
              <a:spLocks noChangeArrowheads="1"/>
            </p:cNvSpPr>
            <p:nvPr/>
          </p:nvSpPr>
          <p:spPr bwMode="auto">
            <a:xfrm>
              <a:off x="271724" y="6382299"/>
              <a:ext cx="962838"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a:latin typeface="Calibri" pitchFamily="34" charset="0"/>
                </a:rPr>
                <a:t>日本 </a:t>
              </a:r>
              <a:r>
                <a:rPr lang="en-US" altLang="zh-TW" sz="900" dirty="0">
                  <a:latin typeface="Calibri" pitchFamily="34" charset="0"/>
                </a:rPr>
                <a:t>JAPAN</a:t>
              </a:r>
              <a:endParaRPr lang="zh-TW" altLang="en-US" sz="900" dirty="0">
                <a:latin typeface="Calibri" pitchFamily="34" charset="0"/>
              </a:endParaRPr>
            </a:p>
          </p:txBody>
        </p:sp>
        <p:sp>
          <p:nvSpPr>
            <p:cNvPr id="209" name="矩形 208"/>
            <p:cNvSpPr/>
            <p:nvPr/>
          </p:nvSpPr>
          <p:spPr>
            <a:xfrm>
              <a:off x="1267626" y="6181705"/>
              <a:ext cx="90000" cy="9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210" name="矩形 209"/>
            <p:cNvSpPr/>
            <p:nvPr/>
          </p:nvSpPr>
          <p:spPr>
            <a:xfrm>
              <a:off x="251520" y="6600662"/>
              <a:ext cx="90000" cy="9000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211" name="文字方塊 32"/>
            <p:cNvSpPr txBox="1">
              <a:spLocks noChangeArrowheads="1"/>
            </p:cNvSpPr>
            <p:nvPr/>
          </p:nvSpPr>
          <p:spPr bwMode="auto">
            <a:xfrm>
              <a:off x="277247" y="6527314"/>
              <a:ext cx="1189078"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a:latin typeface="Calibri" pitchFamily="34" charset="0"/>
                </a:rPr>
                <a:t>德國 </a:t>
              </a:r>
              <a:r>
                <a:rPr lang="en-US" altLang="zh-TW" sz="900" dirty="0">
                  <a:latin typeface="Calibri" pitchFamily="34" charset="0"/>
                </a:rPr>
                <a:t>GERMANY</a:t>
              </a:r>
              <a:endParaRPr lang="zh-TW" altLang="en-US" sz="900" dirty="0">
                <a:latin typeface="Calibri" pitchFamily="34" charset="0"/>
              </a:endParaRPr>
            </a:p>
          </p:txBody>
        </p:sp>
        <p:sp>
          <p:nvSpPr>
            <p:cNvPr id="212" name="文字方塊 33"/>
            <p:cNvSpPr txBox="1">
              <a:spLocks noChangeArrowheads="1"/>
            </p:cNvSpPr>
            <p:nvPr/>
          </p:nvSpPr>
          <p:spPr bwMode="auto">
            <a:xfrm>
              <a:off x="1294690" y="6069809"/>
              <a:ext cx="1198393"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smtClean="0">
                  <a:latin typeface="Calibri" pitchFamily="34" charset="0"/>
                </a:rPr>
                <a:t>其它</a:t>
              </a:r>
              <a:r>
                <a:rPr lang="en-US" altLang="zh-TW" sz="900" dirty="0" smtClean="0">
                  <a:latin typeface="Calibri" pitchFamily="34" charset="0"/>
                </a:rPr>
                <a:t>OTHERS</a:t>
              </a:r>
              <a:endParaRPr lang="zh-TW" altLang="en-US" sz="900" dirty="0">
                <a:latin typeface="Calibri" pitchFamily="34" charset="0"/>
              </a:endParaRPr>
            </a:p>
          </p:txBody>
        </p:sp>
        <p:sp>
          <p:nvSpPr>
            <p:cNvPr id="213" name="矩形 212"/>
            <p:cNvSpPr/>
            <p:nvPr/>
          </p:nvSpPr>
          <p:spPr>
            <a:xfrm>
              <a:off x="1263498" y="6320320"/>
              <a:ext cx="90000" cy="9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214" name="文字方塊 33"/>
            <p:cNvSpPr txBox="1">
              <a:spLocks noChangeArrowheads="1"/>
            </p:cNvSpPr>
            <p:nvPr/>
          </p:nvSpPr>
          <p:spPr bwMode="auto">
            <a:xfrm>
              <a:off x="1304761" y="6237312"/>
              <a:ext cx="1316728"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smtClean="0">
                  <a:latin typeface="Calibri" pitchFamily="34" charset="0"/>
                </a:rPr>
                <a:t>瑞士 </a:t>
              </a:r>
              <a:r>
                <a:rPr lang="en-US" altLang="zh-TW" sz="900" dirty="0" smtClean="0">
                  <a:latin typeface="Calibri" pitchFamily="34" charset="0"/>
                </a:rPr>
                <a:t>SWITZERLAND</a:t>
              </a:r>
              <a:endParaRPr lang="zh-TW" altLang="en-US" sz="900" dirty="0">
                <a:latin typeface="Calibri" pitchFamily="34" charset="0"/>
              </a:endParaRPr>
            </a:p>
          </p:txBody>
        </p:sp>
        <p:sp>
          <p:nvSpPr>
            <p:cNvPr id="215" name="矩形 214"/>
            <p:cNvSpPr/>
            <p:nvPr/>
          </p:nvSpPr>
          <p:spPr>
            <a:xfrm>
              <a:off x="1259632" y="6616684"/>
              <a:ext cx="90000" cy="900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216" name="文字方塊 33"/>
            <p:cNvSpPr txBox="1">
              <a:spLocks noChangeArrowheads="1"/>
            </p:cNvSpPr>
            <p:nvPr/>
          </p:nvSpPr>
          <p:spPr bwMode="auto">
            <a:xfrm>
              <a:off x="1302421" y="6534699"/>
              <a:ext cx="986475"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smtClean="0">
                  <a:latin typeface="Calibri" pitchFamily="34" charset="0"/>
                </a:rPr>
                <a:t>義大利 </a:t>
              </a:r>
              <a:r>
                <a:rPr lang="en-US" altLang="zh-TW" sz="900" dirty="0" smtClean="0">
                  <a:latin typeface="Calibri" pitchFamily="34" charset="0"/>
                </a:rPr>
                <a:t>ITALY</a:t>
              </a:r>
              <a:endParaRPr lang="zh-TW" altLang="en-US" sz="900" dirty="0">
                <a:latin typeface="Calibri" pitchFamily="34" charset="0"/>
              </a:endParaRPr>
            </a:p>
          </p:txBody>
        </p:sp>
        <p:sp>
          <p:nvSpPr>
            <p:cNvPr id="217" name="矩形 216"/>
            <p:cNvSpPr/>
            <p:nvPr/>
          </p:nvSpPr>
          <p:spPr>
            <a:xfrm>
              <a:off x="1257142" y="6473667"/>
              <a:ext cx="90000" cy="9000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a:defRPr/>
              </a:pPr>
              <a:endParaRPr kumimoji="0" lang="zh-TW" altLang="en-US" sz="1100">
                <a:solidFill>
                  <a:srgbClr val="FFFFFF"/>
                </a:solidFill>
                <a:ea typeface="新細明體" pitchFamily="18" charset="-120"/>
              </a:endParaRPr>
            </a:p>
          </p:txBody>
        </p:sp>
        <p:sp>
          <p:nvSpPr>
            <p:cNvPr id="218" name="文字方塊 33"/>
            <p:cNvSpPr txBox="1">
              <a:spLocks noChangeArrowheads="1"/>
            </p:cNvSpPr>
            <p:nvPr/>
          </p:nvSpPr>
          <p:spPr bwMode="auto">
            <a:xfrm>
              <a:off x="1296956" y="6390659"/>
              <a:ext cx="984209"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kumimoji="1">
                  <a:solidFill>
                    <a:schemeClr val="tx1"/>
                  </a:solidFill>
                  <a:latin typeface="Arial Narrow" pitchFamily="34" charset="0"/>
                  <a:ea typeface="新細明體" charset="-120"/>
                </a:defRPr>
              </a:lvl1pPr>
              <a:lvl2pPr marL="742950" indent="-285750" eaLnBrk="0" hangingPunct="0">
                <a:defRPr kumimoji="1">
                  <a:solidFill>
                    <a:schemeClr val="tx1"/>
                  </a:solidFill>
                  <a:latin typeface="Arial Narrow" pitchFamily="34" charset="0"/>
                  <a:ea typeface="新細明體" charset="-120"/>
                </a:defRPr>
              </a:lvl2pPr>
              <a:lvl3pPr marL="1143000" indent="-228600" eaLnBrk="0" hangingPunct="0">
                <a:defRPr kumimoji="1">
                  <a:solidFill>
                    <a:schemeClr val="tx1"/>
                  </a:solidFill>
                  <a:latin typeface="Arial Narrow" pitchFamily="34" charset="0"/>
                  <a:ea typeface="新細明體" charset="-120"/>
                </a:defRPr>
              </a:lvl3pPr>
              <a:lvl4pPr marL="1600200" indent="-228600" eaLnBrk="0" hangingPunct="0">
                <a:defRPr kumimoji="1">
                  <a:solidFill>
                    <a:schemeClr val="tx1"/>
                  </a:solidFill>
                  <a:latin typeface="Arial Narrow" pitchFamily="34" charset="0"/>
                  <a:ea typeface="新細明體" charset="-120"/>
                </a:defRPr>
              </a:lvl4pPr>
              <a:lvl5pPr marL="2057400" indent="-228600" eaLnBrk="0" hangingPunct="0">
                <a:defRPr kumimoji="1">
                  <a:solidFill>
                    <a:schemeClr val="tx1"/>
                  </a:solidFill>
                  <a:latin typeface="Arial Narrow" pitchFamily="34" charset="0"/>
                  <a:ea typeface="新細明體" charset="-120"/>
                </a:defRPr>
              </a:lvl5pPr>
              <a:lvl6pPr marL="2514600" indent="-228600" eaLnBrk="0" fontAlgn="base" hangingPunct="0">
                <a:spcBef>
                  <a:spcPct val="0"/>
                </a:spcBef>
                <a:spcAft>
                  <a:spcPct val="0"/>
                </a:spcAft>
                <a:defRPr kumimoji="1">
                  <a:solidFill>
                    <a:schemeClr val="tx1"/>
                  </a:solidFill>
                  <a:latin typeface="Arial Narrow" pitchFamily="34" charset="0"/>
                  <a:ea typeface="新細明體" charset="-120"/>
                </a:defRPr>
              </a:lvl6pPr>
              <a:lvl7pPr marL="2971800" indent="-228600" eaLnBrk="0" fontAlgn="base" hangingPunct="0">
                <a:spcBef>
                  <a:spcPct val="0"/>
                </a:spcBef>
                <a:spcAft>
                  <a:spcPct val="0"/>
                </a:spcAft>
                <a:defRPr kumimoji="1">
                  <a:solidFill>
                    <a:schemeClr val="tx1"/>
                  </a:solidFill>
                  <a:latin typeface="Arial Narrow" pitchFamily="34" charset="0"/>
                  <a:ea typeface="新細明體" charset="-120"/>
                </a:defRPr>
              </a:lvl7pPr>
              <a:lvl8pPr marL="3429000" indent="-228600" eaLnBrk="0" fontAlgn="base" hangingPunct="0">
                <a:spcBef>
                  <a:spcPct val="0"/>
                </a:spcBef>
                <a:spcAft>
                  <a:spcPct val="0"/>
                </a:spcAft>
                <a:defRPr kumimoji="1">
                  <a:solidFill>
                    <a:schemeClr val="tx1"/>
                  </a:solidFill>
                  <a:latin typeface="Arial Narrow" pitchFamily="34" charset="0"/>
                  <a:ea typeface="新細明體" charset="-120"/>
                </a:defRPr>
              </a:lvl8pPr>
              <a:lvl9pPr marL="3886200" indent="-228600" eaLnBrk="0" fontAlgn="base" hangingPunct="0">
                <a:spcBef>
                  <a:spcPct val="0"/>
                </a:spcBef>
                <a:spcAft>
                  <a:spcPct val="0"/>
                </a:spcAft>
                <a:defRPr kumimoji="1">
                  <a:solidFill>
                    <a:schemeClr val="tx1"/>
                  </a:solidFill>
                  <a:latin typeface="Arial Narrow" pitchFamily="34" charset="0"/>
                  <a:ea typeface="新細明體" charset="-120"/>
                </a:defRPr>
              </a:lvl9pPr>
            </a:lstStyle>
            <a:p>
              <a:pPr eaLnBrk="1" hangingPunct="1"/>
              <a:r>
                <a:rPr lang="zh-TW" altLang="en-US" sz="900" dirty="0" smtClean="0">
                  <a:latin typeface="Calibri" pitchFamily="34" charset="0"/>
                </a:rPr>
                <a:t>法國</a:t>
              </a:r>
              <a:r>
                <a:rPr lang="en-US" altLang="zh-TW" sz="900" dirty="0" smtClean="0">
                  <a:latin typeface="Calibri" pitchFamily="34" charset="0"/>
                </a:rPr>
                <a:t>FRANCE</a:t>
              </a:r>
              <a:endParaRPr lang="zh-TW" altLang="en-US" sz="900" dirty="0">
                <a:latin typeface="Calibri" pitchFamily="34" charset="0"/>
              </a:endParaRPr>
            </a:p>
          </p:txBody>
        </p:sp>
      </p:grpSp>
      <p:cxnSp>
        <p:nvCxnSpPr>
          <p:cNvPr id="33" name="直線接點 32"/>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文字方塊 33"/>
          <p:cNvSpPr txBox="1"/>
          <p:nvPr/>
        </p:nvSpPr>
        <p:spPr>
          <a:xfrm>
            <a:off x="400050" y="44624"/>
            <a:ext cx="4153701"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優勢品牌推動</a:t>
            </a:r>
            <a:endParaRPr lang="en-US" altLang="zh-TW" sz="2800" b="1" dirty="0">
              <a:latin typeface="微軟正黑體" pitchFamily="34" charset="-120"/>
              <a:ea typeface="微軟正黑體" pitchFamily="34" charset="-120"/>
            </a:endParaRPr>
          </a:p>
        </p:txBody>
      </p:sp>
      <p:sp>
        <p:nvSpPr>
          <p:cNvPr id="35" name="文字方塊 34"/>
          <p:cNvSpPr txBox="1"/>
          <p:nvPr/>
        </p:nvSpPr>
        <p:spPr>
          <a:xfrm>
            <a:off x="7172518" y="90790"/>
            <a:ext cx="150393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altLang="zh-TW" sz="2400" b="1" dirty="0" smtClean="0">
                <a:latin typeface="+mn-lt"/>
              </a:rPr>
              <a:t>2015 EMO</a:t>
            </a:r>
            <a:endParaRPr lang="zh-TW" altLang="en-US" sz="2400" b="1" dirty="0">
              <a:latin typeface="+mn-lt"/>
            </a:endParaRPr>
          </a:p>
        </p:txBody>
      </p:sp>
    </p:spTree>
    <p:extLst>
      <p:ext uri="{BB962C8B-B14F-4D97-AF65-F5344CB8AC3E}">
        <p14:creationId xmlns:p14="http://schemas.microsoft.com/office/powerpoint/2010/main" val="12665138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線接點 32"/>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文字方塊 33"/>
          <p:cNvSpPr txBox="1"/>
          <p:nvPr/>
        </p:nvSpPr>
        <p:spPr>
          <a:xfrm>
            <a:off x="400050" y="44624"/>
            <a:ext cx="4153701"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優勢品牌推動</a:t>
            </a:r>
            <a:endParaRPr lang="en-US" altLang="zh-TW" sz="2800" b="1" dirty="0">
              <a:latin typeface="微軟正黑體" pitchFamily="34" charset="-120"/>
              <a:ea typeface="微軟正黑體" pitchFamily="34" charset="-120"/>
            </a:endParaRPr>
          </a:p>
        </p:txBody>
      </p:sp>
      <p:pic>
        <p:nvPicPr>
          <p:cNvPr id="35"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20044" y="1565645"/>
            <a:ext cx="2856513" cy="178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descr="M:\EMO 2015照片分享區\新增資料夾\DSCN588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0694" y="3693746"/>
            <a:ext cx="4248472" cy="29647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M:\EMO 2015照片分享區\新增資料夾\7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9323" y="3704660"/>
            <a:ext cx="4432677" cy="29647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descr="M:\EMO 2015照片分享區\EMO milano photos_Sam\FFG Stand\Fittings\DSCN5069.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728603" y="908720"/>
            <a:ext cx="3235885" cy="2431222"/>
          </a:xfrm>
          <a:prstGeom prst="rect">
            <a:avLst/>
          </a:prstGeom>
          <a:noFill/>
          <a:extLst>
            <a:ext uri="{909E8E84-426E-40DD-AFC4-6F175D3DCCD1}">
              <a14:hiddenFill xmlns:a14="http://schemas.microsoft.com/office/drawing/2010/main">
                <a:solidFill>
                  <a:srgbClr val="FFFFFF"/>
                </a:solidFill>
              </a14:hiddenFill>
            </a:ext>
          </a:extLst>
        </p:spPr>
      </p:pic>
      <p:sp>
        <p:nvSpPr>
          <p:cNvPr id="40" name="文字方塊 12"/>
          <p:cNvSpPr txBox="1"/>
          <p:nvPr/>
        </p:nvSpPr>
        <p:spPr>
          <a:xfrm>
            <a:off x="395536" y="936010"/>
            <a:ext cx="2952328" cy="2492990"/>
          </a:xfrm>
          <a:prstGeom prst="rect">
            <a:avLst/>
          </a:prstGeom>
          <a:solidFill>
            <a:srgbClr val="00CC99"/>
          </a:solidFill>
          <a:ln>
            <a:solidFill>
              <a:srgbClr val="00CC99"/>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3600" dirty="0" smtClean="0"/>
              <a:t>EMO 2015</a:t>
            </a:r>
          </a:p>
          <a:p>
            <a:r>
              <a:rPr lang="en-US" altLang="zh-TW" sz="3600" dirty="0" smtClean="0">
                <a:solidFill>
                  <a:schemeClr val="bg1"/>
                </a:solidFill>
                <a:latin typeface="Impact" pitchFamily="34" charset="0"/>
              </a:rPr>
              <a:t>4048 </a:t>
            </a:r>
            <a:r>
              <a:rPr lang="en-US" altLang="zh-TW" sz="3600" dirty="0">
                <a:solidFill>
                  <a:schemeClr val="bg1"/>
                </a:solidFill>
                <a:latin typeface="Impact" pitchFamily="34" charset="0"/>
              </a:rPr>
              <a:t>m</a:t>
            </a:r>
            <a:r>
              <a:rPr lang="en-US" altLang="zh-TW" sz="3600" baseline="30000" dirty="0">
                <a:solidFill>
                  <a:schemeClr val="bg1"/>
                </a:solidFill>
                <a:latin typeface="Impact" pitchFamily="34" charset="0"/>
              </a:rPr>
              <a:t>2</a:t>
            </a:r>
          </a:p>
          <a:p>
            <a:endParaRPr lang="en-US" altLang="zh-TW" sz="3600" b="1" baseline="30000" dirty="0">
              <a:solidFill>
                <a:schemeClr val="tx2">
                  <a:lumMod val="60000"/>
                  <a:lumOff val="40000"/>
                </a:schemeClr>
              </a:solidFill>
              <a:latin typeface="Impact" pitchFamily="34" charset="0"/>
            </a:endParaRPr>
          </a:p>
          <a:p>
            <a:r>
              <a:rPr lang="zh-TW" altLang="en-US" sz="3600" b="1" baseline="30000" dirty="0">
                <a:solidFill>
                  <a:schemeClr val="bg1"/>
                </a:solidFill>
                <a:latin typeface="微軟正黑體" panose="020B0604030504040204" pitchFamily="34" charset="-120"/>
                <a:ea typeface="微軟正黑體" panose="020B0604030504040204" pitchFamily="34" charset="-120"/>
              </a:rPr>
              <a:t>全球</a:t>
            </a:r>
            <a:r>
              <a:rPr lang="zh-TW" altLang="en-US" sz="3600" b="1" baseline="30000" dirty="0" smtClean="0">
                <a:solidFill>
                  <a:schemeClr val="bg1"/>
                </a:solidFill>
                <a:latin typeface="微軟正黑體" panose="020B0604030504040204" pitchFamily="34" charset="-120"/>
                <a:ea typeface="微軟正黑體" panose="020B0604030504040204" pitchFamily="34" charset="-120"/>
              </a:rPr>
              <a:t>第一大</a:t>
            </a:r>
            <a:endParaRPr lang="en-US" altLang="zh-TW" sz="3600" b="1" baseline="30000" dirty="0" smtClean="0">
              <a:solidFill>
                <a:schemeClr val="bg1"/>
              </a:solidFill>
              <a:latin typeface="微軟正黑體" panose="020B0604030504040204" pitchFamily="34" charset="-120"/>
              <a:ea typeface="微軟正黑體" panose="020B0604030504040204" pitchFamily="34" charset="-120"/>
            </a:endParaRPr>
          </a:p>
          <a:p>
            <a:r>
              <a:rPr lang="zh-TW" altLang="en-US" sz="3600" b="1" baseline="30000" dirty="0" smtClean="0">
                <a:solidFill>
                  <a:schemeClr val="bg1"/>
                </a:solidFill>
                <a:latin typeface="微軟正黑體" panose="020B0604030504040204" pitchFamily="34" charset="-120"/>
                <a:ea typeface="微軟正黑體" panose="020B0604030504040204" pitchFamily="34" charset="-120"/>
              </a:rPr>
              <a:t>單一企業參展廠商</a:t>
            </a:r>
            <a:endParaRPr lang="en-US" altLang="zh-TW" sz="3600" dirty="0">
              <a:solidFill>
                <a:schemeClr val="bg1"/>
              </a:solidFill>
            </a:endParaRPr>
          </a:p>
        </p:txBody>
      </p:sp>
      <p:sp>
        <p:nvSpPr>
          <p:cNvPr id="9" name="文字方塊 8"/>
          <p:cNvSpPr txBox="1"/>
          <p:nvPr/>
        </p:nvSpPr>
        <p:spPr>
          <a:xfrm>
            <a:off x="7172518" y="90790"/>
            <a:ext cx="150393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altLang="zh-TW" sz="2400" b="1" dirty="0" smtClean="0">
                <a:latin typeface="+mn-lt"/>
              </a:rPr>
              <a:t>2015 EMO</a:t>
            </a:r>
            <a:endParaRPr lang="zh-TW" altLang="en-US" sz="2400" b="1" dirty="0">
              <a:latin typeface="+mn-lt"/>
            </a:endParaRPr>
          </a:p>
        </p:txBody>
      </p:sp>
    </p:spTree>
    <p:extLst>
      <p:ext uri="{BB962C8B-B14F-4D97-AF65-F5344CB8AC3E}">
        <p14:creationId xmlns:p14="http://schemas.microsoft.com/office/powerpoint/2010/main" val="1632166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1" name="文字方塊 120"/>
          <p:cNvSpPr txBox="1"/>
          <p:nvPr/>
        </p:nvSpPr>
        <p:spPr>
          <a:xfrm>
            <a:off x="7260684" y="240903"/>
            <a:ext cx="1415772" cy="338554"/>
          </a:xfrm>
          <a:prstGeom prst="rect">
            <a:avLst/>
          </a:prstGeom>
          <a:noFill/>
        </p:spPr>
        <p:txBody>
          <a:bodyPr wrap="none" rtlCol="0">
            <a:spAutoFit/>
          </a:bodyPr>
          <a:lstStyle/>
          <a:p>
            <a:r>
              <a:rPr lang="zh-TW" altLang="en-US" sz="1600" b="1" dirty="0" smtClean="0"/>
              <a:t>工具機事業群</a:t>
            </a:r>
            <a:endParaRPr lang="zh-TW" altLang="en-US" sz="1600" b="1" dirty="0"/>
          </a:p>
        </p:txBody>
      </p:sp>
      <p:sp>
        <p:nvSpPr>
          <p:cNvPr id="123" name="文字方塊 122"/>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sp>
        <p:nvSpPr>
          <p:cNvPr id="78" name="文字方塊 77"/>
          <p:cNvSpPr txBox="1"/>
          <p:nvPr/>
        </p:nvSpPr>
        <p:spPr>
          <a:xfrm>
            <a:off x="459709" y="1395512"/>
            <a:ext cx="1724691" cy="1800000"/>
          </a:xfrm>
          <a:prstGeom prst="rect">
            <a:avLst/>
          </a:prstGeom>
          <a:solidFill>
            <a:srgbClr val="00CC99"/>
          </a:solidFill>
        </p:spPr>
        <p:style>
          <a:lnRef idx="1">
            <a:schemeClr val="accent5"/>
          </a:lnRef>
          <a:fillRef idx="3">
            <a:schemeClr val="accent5"/>
          </a:fillRef>
          <a:effectRef idx="2">
            <a:schemeClr val="accent5"/>
          </a:effectRef>
          <a:fontRef idx="minor">
            <a:schemeClr val="lt1"/>
          </a:fontRef>
        </p:style>
        <p:txBody>
          <a:bodyPr wrap="square" rtlCol="0" anchor="ctr" anchorCtr="0">
            <a:spAutoFit/>
          </a:bodyPr>
          <a:lstStyle/>
          <a:p>
            <a:pPr algn="ctr"/>
            <a:r>
              <a:rPr lang="zh-TW" altLang="en-US" sz="2400" b="1" dirty="0" smtClean="0">
                <a:solidFill>
                  <a:schemeClr val="tx1"/>
                </a:solidFill>
              </a:rPr>
              <a:t>工具機</a:t>
            </a:r>
            <a:endParaRPr lang="en-US" altLang="zh-TW" sz="2400" b="1" dirty="0" smtClean="0">
              <a:solidFill>
                <a:schemeClr val="tx1"/>
              </a:solidFill>
            </a:endParaRPr>
          </a:p>
          <a:p>
            <a:pPr algn="ctr"/>
            <a:r>
              <a:rPr lang="zh-TW" altLang="en-US" sz="2400" b="1" dirty="0" smtClean="0">
                <a:solidFill>
                  <a:schemeClr val="tx1"/>
                </a:solidFill>
              </a:rPr>
              <a:t>事業群</a:t>
            </a:r>
            <a:endParaRPr lang="en-US" altLang="zh-TW" sz="2400" b="1" dirty="0" smtClean="0">
              <a:solidFill>
                <a:schemeClr val="tx1"/>
              </a:solidFill>
            </a:endParaRPr>
          </a:p>
        </p:txBody>
      </p:sp>
      <p:sp>
        <p:nvSpPr>
          <p:cNvPr id="118" name="文字方塊 117"/>
          <p:cNvSpPr txBox="1"/>
          <p:nvPr/>
        </p:nvSpPr>
        <p:spPr>
          <a:xfrm>
            <a:off x="460375" y="3398441"/>
            <a:ext cx="1724025" cy="584775"/>
          </a:xfrm>
          <a:prstGeom prst="rect">
            <a:avLst/>
          </a:prstGeom>
          <a:noFill/>
          <a:ln w="12700">
            <a:solidFill>
              <a:srgbClr val="00E6A4"/>
            </a:solidFill>
          </a:ln>
          <a:effectLst/>
        </p:spPr>
        <p:style>
          <a:lnRef idx="1">
            <a:schemeClr val="accent5"/>
          </a:lnRef>
          <a:fillRef idx="3">
            <a:schemeClr val="accent5"/>
          </a:fillRef>
          <a:effectRef idx="2">
            <a:schemeClr val="accent5"/>
          </a:effectRef>
          <a:fontRef idx="minor">
            <a:schemeClr val="lt1"/>
          </a:fontRef>
        </p:style>
        <p:txBody>
          <a:bodyPr>
            <a:spAutoFit/>
          </a:bodyPr>
          <a:lstStyle/>
          <a:p>
            <a:pPr fontAlgn="auto">
              <a:spcBef>
                <a:spcPts val="0"/>
              </a:spcBef>
              <a:spcAft>
                <a:spcPts val="0"/>
              </a:spcAft>
              <a:defRPr/>
            </a:pPr>
            <a:r>
              <a:rPr lang="en-US" altLang="zh-TW" sz="3200" b="1" dirty="0" smtClean="0">
                <a:solidFill>
                  <a:srgbClr val="FF0000"/>
                </a:solidFill>
                <a:latin typeface="Impact" pitchFamily="34" charset="0"/>
              </a:rPr>
              <a:t>35</a:t>
            </a:r>
            <a:r>
              <a:rPr kumimoji="0" lang="zh-TW" altLang="en-US" sz="2400" b="1" dirty="0" smtClean="0">
                <a:solidFill>
                  <a:schemeClr val="tx1">
                    <a:lumMod val="85000"/>
                    <a:lumOff val="15000"/>
                  </a:schemeClr>
                </a:solidFill>
                <a:latin typeface="Impact" pitchFamily="34" charset="0"/>
              </a:rPr>
              <a:t> </a:t>
            </a:r>
            <a:r>
              <a:rPr kumimoji="0" lang="zh-TW" altLang="en-US" sz="2000" b="1" dirty="0" smtClean="0">
                <a:solidFill>
                  <a:schemeClr val="tx1">
                    <a:lumMod val="85000"/>
                    <a:lumOff val="15000"/>
                  </a:schemeClr>
                </a:solidFill>
                <a:latin typeface="Impact" pitchFamily="34" charset="0"/>
              </a:rPr>
              <a:t>品牌</a:t>
            </a:r>
            <a:endParaRPr kumimoji="0" lang="en-US" altLang="zh-TW" sz="1600" b="1" dirty="0">
              <a:solidFill>
                <a:schemeClr val="tx1"/>
              </a:solidFill>
            </a:endParaRPr>
          </a:p>
        </p:txBody>
      </p:sp>
      <p:sp>
        <p:nvSpPr>
          <p:cNvPr id="119" name="文字方塊 118"/>
          <p:cNvSpPr txBox="1"/>
          <p:nvPr/>
        </p:nvSpPr>
        <p:spPr>
          <a:xfrm>
            <a:off x="468313" y="4151164"/>
            <a:ext cx="1716087" cy="584775"/>
          </a:xfrm>
          <a:prstGeom prst="rect">
            <a:avLst/>
          </a:prstGeom>
          <a:noFill/>
          <a:ln>
            <a:solidFill>
              <a:srgbClr val="00E6A4"/>
            </a:solidFill>
          </a:ln>
          <a:effectLst/>
        </p:spPr>
        <p:style>
          <a:lnRef idx="1">
            <a:schemeClr val="accent5"/>
          </a:lnRef>
          <a:fillRef idx="3">
            <a:schemeClr val="accent5"/>
          </a:fillRef>
          <a:effectRef idx="2">
            <a:schemeClr val="accent5"/>
          </a:effectRef>
          <a:fontRef idx="minor">
            <a:schemeClr val="lt1"/>
          </a:fontRef>
        </p:style>
        <p:txBody>
          <a:bodyPr>
            <a:spAutoFit/>
          </a:bodyPr>
          <a:lstStyle/>
          <a:p>
            <a:pPr>
              <a:defRPr/>
            </a:pPr>
            <a:r>
              <a:rPr lang="en-US" altLang="zh-TW" sz="3200" b="1" dirty="0" smtClean="0">
                <a:solidFill>
                  <a:srgbClr val="FF0000"/>
                </a:solidFill>
                <a:latin typeface="Impact" pitchFamily="34" charset="0"/>
              </a:rPr>
              <a:t>54</a:t>
            </a:r>
            <a:r>
              <a:rPr kumimoji="0" lang="zh-TW" altLang="en-US" sz="3200" b="1" dirty="0" smtClean="0">
                <a:solidFill>
                  <a:schemeClr val="tx1">
                    <a:lumMod val="85000"/>
                    <a:lumOff val="15000"/>
                  </a:schemeClr>
                </a:solidFill>
                <a:latin typeface="Impact" pitchFamily="34" charset="0"/>
              </a:rPr>
              <a:t> </a:t>
            </a:r>
            <a:r>
              <a:rPr kumimoji="0" lang="zh-TW" altLang="en-US" sz="2000" b="1" dirty="0" smtClean="0">
                <a:solidFill>
                  <a:schemeClr val="tx1">
                    <a:lumMod val="85000"/>
                    <a:lumOff val="15000"/>
                  </a:schemeClr>
                </a:solidFill>
                <a:latin typeface="Impact" pitchFamily="34" charset="0"/>
              </a:rPr>
              <a:t>生產基地</a:t>
            </a:r>
            <a:endParaRPr kumimoji="0" lang="en-US" altLang="zh-TW" sz="1600" b="1" dirty="0">
              <a:solidFill>
                <a:schemeClr val="tx1"/>
              </a:solidFill>
            </a:endParaRPr>
          </a:p>
        </p:txBody>
      </p:sp>
      <p:sp>
        <p:nvSpPr>
          <p:cNvPr id="72" name="文字方塊 71"/>
          <p:cNvSpPr txBox="1"/>
          <p:nvPr/>
        </p:nvSpPr>
        <p:spPr>
          <a:xfrm>
            <a:off x="473697" y="4945667"/>
            <a:ext cx="1883725" cy="800219"/>
          </a:xfrm>
          <a:prstGeom prst="rect">
            <a:avLst/>
          </a:prstGeom>
          <a:noFill/>
          <a:ln>
            <a:solidFill>
              <a:srgbClr val="00E6A4"/>
            </a:solidFill>
          </a:ln>
          <a:effectLst/>
        </p:spPr>
        <p:style>
          <a:lnRef idx="1">
            <a:schemeClr val="accent5"/>
          </a:lnRef>
          <a:fillRef idx="3">
            <a:schemeClr val="accent5"/>
          </a:fillRef>
          <a:effectRef idx="2">
            <a:schemeClr val="accent5"/>
          </a:effectRef>
          <a:fontRef idx="minor">
            <a:schemeClr val="lt1"/>
          </a:fontRef>
        </p:style>
        <p:txBody>
          <a:bodyPr wrap="square">
            <a:spAutoFit/>
          </a:bodyPr>
          <a:lstStyle/>
          <a:p>
            <a:pPr>
              <a:defRPr/>
            </a:pPr>
            <a:r>
              <a:rPr kumimoji="0" lang="zh-TW" altLang="en-US" sz="1400" b="1" dirty="0" smtClean="0">
                <a:solidFill>
                  <a:schemeClr val="tx1">
                    <a:lumMod val="85000"/>
                    <a:lumOff val="15000"/>
                  </a:schemeClr>
                </a:solidFill>
                <a:latin typeface="Impact" pitchFamily="34" charset="0"/>
              </a:rPr>
              <a:t>分布全球</a:t>
            </a:r>
            <a:endParaRPr kumimoji="0" lang="en-US" altLang="zh-TW" sz="1400" b="1" dirty="0" smtClean="0">
              <a:solidFill>
                <a:schemeClr val="tx1">
                  <a:lumMod val="85000"/>
                  <a:lumOff val="15000"/>
                </a:schemeClr>
              </a:solidFill>
              <a:latin typeface="Impact" pitchFamily="34" charset="0"/>
            </a:endParaRPr>
          </a:p>
          <a:p>
            <a:pPr>
              <a:defRPr/>
            </a:pPr>
            <a:r>
              <a:rPr kumimoji="0" lang="en-US" altLang="zh-TW" sz="3200" b="1" dirty="0" smtClean="0">
                <a:solidFill>
                  <a:srgbClr val="FF0000"/>
                </a:solidFill>
                <a:latin typeface="Impact" pitchFamily="34" charset="0"/>
              </a:rPr>
              <a:t>10</a:t>
            </a:r>
            <a:r>
              <a:rPr kumimoji="0" lang="zh-TW" altLang="en-US" sz="3200" b="1" dirty="0" smtClean="0">
                <a:solidFill>
                  <a:schemeClr val="tx1">
                    <a:lumMod val="85000"/>
                    <a:lumOff val="15000"/>
                  </a:schemeClr>
                </a:solidFill>
                <a:latin typeface="Impact" pitchFamily="34" charset="0"/>
              </a:rPr>
              <a:t> </a:t>
            </a:r>
            <a:r>
              <a:rPr kumimoji="0" lang="zh-TW" altLang="en-US" sz="1500" b="1" dirty="0" smtClean="0">
                <a:solidFill>
                  <a:schemeClr val="tx1">
                    <a:lumMod val="85000"/>
                    <a:lumOff val="15000"/>
                  </a:schemeClr>
                </a:solidFill>
                <a:latin typeface="Impact" pitchFamily="34" charset="0"/>
              </a:rPr>
              <a:t>大機械製造國</a:t>
            </a:r>
            <a:endParaRPr kumimoji="0" lang="en-US" altLang="zh-TW" sz="1500" b="1" dirty="0">
              <a:solidFill>
                <a:schemeClr val="tx1"/>
              </a:solidFill>
            </a:endParaRPr>
          </a:p>
        </p:txBody>
      </p:sp>
      <p:graphicFrame>
        <p:nvGraphicFramePr>
          <p:cNvPr id="79" name="表格 78"/>
          <p:cNvGraphicFramePr>
            <a:graphicFrameLocks noGrp="1"/>
          </p:cNvGraphicFramePr>
          <p:nvPr>
            <p:extLst>
              <p:ext uri="{D42A27DB-BD31-4B8C-83A1-F6EECF244321}">
                <p14:modId xmlns:p14="http://schemas.microsoft.com/office/powerpoint/2010/main" val="1333328413"/>
              </p:ext>
            </p:extLst>
          </p:nvPr>
        </p:nvGraphicFramePr>
        <p:xfrm>
          <a:off x="2771775" y="1083230"/>
          <a:ext cx="5832477" cy="4938058"/>
        </p:xfrm>
        <a:graphic>
          <a:graphicData uri="http://schemas.openxmlformats.org/drawingml/2006/table">
            <a:tbl>
              <a:tblPr firstRow="1" bandRow="1">
                <a:tableStyleId>{5C22544A-7EE6-4342-B048-85BDC9FD1C3A}</a:tableStyleId>
              </a:tblPr>
              <a:tblGrid>
                <a:gridCol w="1166495"/>
                <a:gridCol w="1166495"/>
                <a:gridCol w="1166495"/>
                <a:gridCol w="583248"/>
                <a:gridCol w="583248"/>
                <a:gridCol w="583248"/>
                <a:gridCol w="583248"/>
              </a:tblGrid>
              <a:tr h="772614">
                <a:tc>
                  <a:txBody>
                    <a:bodyPr/>
                    <a:lstStyle/>
                    <a:p>
                      <a:endParaRPr lang="zh-TW" altLang="en-US" sz="1800" dirty="0"/>
                    </a:p>
                  </a:txBody>
                  <a:tcPr marL="91437" marR="91437" marT="45721" marB="45721">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bg1"/>
                    </a:solidFill>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r>
              <a:tr h="772614">
                <a:tc>
                  <a:txBody>
                    <a:bodyPr/>
                    <a:lstStyle/>
                    <a:p>
                      <a:endParaRPr lang="zh-TW" altLang="en-US" sz="1800" dirty="0"/>
                    </a:p>
                  </a:txBody>
                  <a:tcPr marL="91437" marR="91437" marT="45721" marB="45721">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r>
              <a:tr h="678566">
                <a:tc>
                  <a:txBody>
                    <a:bodyPr/>
                    <a:lstStyle/>
                    <a:p>
                      <a:endParaRPr lang="zh-TW" altLang="en-US" sz="1800" dirty="0"/>
                    </a:p>
                  </a:txBody>
                  <a:tcPr marL="91437" marR="91437" marT="45721" marB="45721">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gridSpan="2">
                  <a:txBody>
                    <a:bodyPr/>
                    <a:lstStyle/>
                    <a:p>
                      <a:r>
                        <a:rPr lang="en-US" altLang="zh-TW" sz="1800" dirty="0" smtClean="0"/>
                        <a:t> </a:t>
                      </a:r>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r>
              <a:tr h="678566">
                <a:tc>
                  <a:txBody>
                    <a:bodyPr/>
                    <a:lstStyle/>
                    <a:p>
                      <a:endParaRPr lang="zh-TW" altLang="en-US" sz="1800" dirty="0"/>
                    </a:p>
                  </a:txBody>
                  <a:tcPr marL="91437" marR="91437" marT="45721" marB="45721">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r>
              <a:tr h="678566">
                <a:tc>
                  <a:txBody>
                    <a:bodyPr/>
                    <a:lstStyle/>
                    <a:p>
                      <a:endParaRPr lang="zh-TW" altLang="en-US" sz="1800" dirty="0"/>
                    </a:p>
                  </a:txBody>
                  <a:tcPr marL="91437" marR="91437" marT="45721" marB="45721">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r>
              <a:tr h="678566">
                <a:tc>
                  <a:txBody>
                    <a:bodyPr/>
                    <a:lstStyle/>
                    <a:p>
                      <a:endParaRPr lang="zh-TW" altLang="en-US" sz="1800" dirty="0"/>
                    </a:p>
                  </a:txBody>
                  <a:tcPr marL="91437" marR="91437" marT="45721" marB="45721">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hMerge="1">
                  <a:txBody>
                    <a:bodyPr/>
                    <a:lstStyle/>
                    <a:p>
                      <a:endParaRPr lang="zh-TW" altLang="en-US"/>
                    </a:p>
                  </a:txBody>
                  <a:tcPr/>
                </a:tc>
              </a:tr>
              <a:tr h="678566">
                <a:tc>
                  <a:txBody>
                    <a:bodyPr/>
                    <a:lstStyle/>
                    <a:p>
                      <a:endParaRPr lang="zh-TW" altLang="en-US" sz="1800" dirty="0"/>
                    </a:p>
                  </a:txBody>
                  <a:tcPr marL="91437" marR="91437" marT="45721" marB="45721">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tx2">
                          <a:lumMod val="60000"/>
                          <a:lumOff val="4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L w="12700" cap="flat" cmpd="sng" algn="ctr">
                      <a:solidFill>
                        <a:schemeClr val="accent1"/>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zh-TW" altLang="en-US" sz="1800" dirty="0"/>
                    </a:p>
                  </a:txBody>
                  <a:tcPr marL="91437" marR="91437" marT="45721" marB="45721">
                    <a:lnT w="12700" cap="flat" cmpd="sng" algn="ctr">
                      <a:solidFill>
                        <a:schemeClr val="tx2">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r>
            </a:tbl>
          </a:graphicData>
        </a:graphic>
      </p:graphicFrame>
      <p:pic>
        <p:nvPicPr>
          <p:cNvPr id="8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3467" y="1083230"/>
            <a:ext cx="280461" cy="18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1083230"/>
            <a:ext cx="280461" cy="18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0152" y="1083230"/>
            <a:ext cx="280461" cy="18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2280" y="1083230"/>
            <a:ext cx="280461" cy="18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23987" y="1083230"/>
            <a:ext cx="280461" cy="18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13" descr="Q:\行銷資料\FFG FEELER Logo\FEELER-LOGO\other\logo.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29294" y="1454344"/>
            <a:ext cx="960805" cy="20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8" descr="P:\1450\19品牌LOGO+廠房照片\LOGO\台灣麗偉-LOG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21339" y="1467151"/>
            <a:ext cx="822868" cy="1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10" descr="P:\1450\19品牌LOGO+廠房照片\LOGO\眾程科技-LOG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8573" y="1479822"/>
            <a:ext cx="859731" cy="11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266839" y="1419623"/>
            <a:ext cx="813543" cy="25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11" descr="P:\1450\19品牌LOGO+廠房照片\LOGO\勝傑工業-LOGO.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76356" y="1461714"/>
            <a:ext cx="701886"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8" descr="P:\1450\19品牌LOGO+廠房照片\JPG\禾井田ＬＯＧＯ.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29294" y="2165335"/>
            <a:ext cx="1014819"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4" descr="https://encrypted-tbn0.gstatic.com/images?q=tbn:ANd9GcQnjsaALih27eD5Q1yOqZExyoY3elMWBT-qOc37pPFLqLzp9zedTw"/>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52056" y="1865589"/>
            <a:ext cx="324000" cy="216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02" name="Picture 4" descr="https://encrypted-tbn0.gstatic.com/images?q=tbn:ANd9GcQnjsaALih27eD5Q1yOqZExyoY3elMWBT-qOc37pPFLqLzp9zedTw"/>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940152" y="1875318"/>
            <a:ext cx="324000" cy="216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106" name="群組 105"/>
          <p:cNvGrpSpPr>
            <a:grpSpLocks noChangeAspect="1"/>
          </p:cNvGrpSpPr>
          <p:nvPr/>
        </p:nvGrpSpPr>
        <p:grpSpPr>
          <a:xfrm>
            <a:off x="4082585" y="2165335"/>
            <a:ext cx="900375" cy="252000"/>
            <a:chOff x="5803726" y="1954724"/>
            <a:chExt cx="1286250" cy="373253"/>
          </a:xfrm>
        </p:grpSpPr>
        <p:pic>
          <p:nvPicPr>
            <p:cNvPr id="108" name="Picture 4" descr="dmc logo"/>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397718" y="1954724"/>
              <a:ext cx="692258" cy="37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803726" y="1977554"/>
              <a:ext cx="668962" cy="28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5" name="Picture 4"/>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t="22213" r="75683" b="22286"/>
          <a:stretch/>
        </p:blipFill>
        <p:spPr bwMode="auto">
          <a:xfrm>
            <a:off x="5376807" y="2158312"/>
            <a:ext cx="573227"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316599" y="2042574"/>
            <a:ext cx="1056142" cy="497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 name="Picture 3"/>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7158294" y="1864453"/>
            <a:ext cx="290757" cy="19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 name="Picture 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536432" y="2091342"/>
            <a:ext cx="924000" cy="396000"/>
          </a:xfrm>
          <a:prstGeom prst="rect">
            <a:avLst/>
          </a:prstGeom>
          <a:noFill/>
          <a:ln w="9525">
            <a:noFill/>
            <a:miter lim="800000"/>
            <a:headEnd/>
            <a:tailEnd/>
          </a:ln>
          <a:effectLst/>
        </p:spPr>
      </p:pic>
      <p:pic>
        <p:nvPicPr>
          <p:cNvPr id="139" name="Picture 3"/>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8318298" y="1863437"/>
            <a:ext cx="286150"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 name="Picture 5"/>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635896" y="2636130"/>
            <a:ext cx="269493" cy="17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 name="Picture 5"/>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806563" y="2636130"/>
            <a:ext cx="269493" cy="17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 name="Picture 5"/>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012160" y="2649222"/>
            <a:ext cx="269493" cy="17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 name="Picture 5"/>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8304693" y="2649860"/>
            <a:ext cx="269493" cy="17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 name="Picture 4" descr="P:\1450\19品牌LOGO+廠房照片\LOGO\JOBS-LOGO.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078457" y="2883430"/>
            <a:ext cx="532881" cy="2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3" descr="P:\1450\19品牌LOGO+廠房照片\JPG\SIGMA-LOGO.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444208" y="2883430"/>
            <a:ext cx="787723" cy="29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2"/>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a:stretch/>
        </p:blipFill>
        <p:spPr bwMode="auto">
          <a:xfrm>
            <a:off x="4139952" y="2910302"/>
            <a:ext cx="749153" cy="26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7" name="Picture 2"/>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292080" y="2955438"/>
            <a:ext cx="820233" cy="16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2"/>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608148" y="3313499"/>
            <a:ext cx="312627" cy="18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3" name="Picture 2"/>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770316" y="3307564"/>
            <a:ext cx="312627" cy="18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 name="Picture 2"/>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933532" y="3307564"/>
            <a:ext cx="312627" cy="18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 name="Picture 2"/>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110255" y="3315814"/>
            <a:ext cx="312627" cy="18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 name="Picture 2"/>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8302378" y="3307564"/>
            <a:ext cx="312627" cy="18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 name="Picture 2"/>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611029" y="3985527"/>
            <a:ext cx="312627" cy="18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0" name="Picture 2"/>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785284" y="4005064"/>
            <a:ext cx="312627" cy="18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1" name="Picture 2"/>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948500" y="4005064"/>
            <a:ext cx="312627" cy="18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 name="Picture 2"/>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125223" y="4013314"/>
            <a:ext cx="312627" cy="18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3" name="Picture 2"/>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p:blipFill>
        <p:spPr bwMode="auto">
          <a:xfrm>
            <a:off x="2971522" y="3534287"/>
            <a:ext cx="636626"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 name="Picture 2" descr="C:\Users\1355.FR\AppData\Local\Temp\Rar$DI69.384\VDF Boehringer.jp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3983579" y="4344906"/>
            <a:ext cx="1002332" cy="86400"/>
          </a:xfrm>
          <a:prstGeom prst="rect">
            <a:avLst/>
          </a:prstGeom>
          <a:noFill/>
          <a:extLst>
            <a:ext uri="{909E8E84-426E-40DD-AFC4-6F175D3DCCD1}">
              <a14:hiddenFill xmlns:a14="http://schemas.microsoft.com/office/drawing/2010/main">
                <a:solidFill>
                  <a:srgbClr val="FFFFFF"/>
                </a:solidFill>
              </a14:hiddenFill>
            </a:ext>
          </a:extLst>
        </p:spPr>
      </p:pic>
      <p:pic>
        <p:nvPicPr>
          <p:cNvPr id="185" name="Grafik 2"/>
          <p:cNvPicPr>
            <a:picLocks noChangeAspect="1"/>
          </p:cNvPicPr>
          <p:nvPr/>
        </p:nvPicPr>
        <p:blipFill>
          <a:blip r:embed="rId2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64743" y="3580249"/>
            <a:ext cx="893948" cy="180000"/>
          </a:xfrm>
          <a:prstGeom prst="rect">
            <a:avLst/>
          </a:prstGeom>
        </p:spPr>
      </p:pic>
      <p:pic>
        <p:nvPicPr>
          <p:cNvPr id="186" name="Picture 2"/>
          <p:cNvPicPr>
            <a:picLocks noChangeAspect="1" noChangeArrowheads="1"/>
          </p:cNvPicPr>
          <p:nvPr/>
        </p:nvPicPr>
        <p:blipFill>
          <a:blip r:embed="rId27" cstate="email">
            <a:extLst>
              <a:ext uri="{28A0092B-C50C-407E-A947-70E740481C1C}">
                <a14:useLocalDpi xmlns:a14="http://schemas.microsoft.com/office/drawing/2010/main"/>
              </a:ext>
            </a:extLst>
          </a:blip>
          <a:stretch>
            <a:fillRect/>
          </a:stretch>
        </p:blipFill>
        <p:spPr bwMode="auto">
          <a:xfrm>
            <a:off x="6494485" y="3569250"/>
            <a:ext cx="756000" cy="21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 name="Picture 2"/>
          <p:cNvPicPr>
            <a:picLocks noChangeAspect="1" noChangeArrowheads="1"/>
          </p:cNvPicPr>
          <p:nvPr/>
        </p:nvPicPr>
        <p:blipFill>
          <a:blip r:embed="rId28" cstate="email">
            <a:extLst>
              <a:ext uri="{28A0092B-C50C-407E-A947-70E740481C1C}">
                <a14:useLocalDpi xmlns:a14="http://schemas.microsoft.com/office/drawing/2010/main"/>
              </a:ext>
            </a:extLst>
          </a:blip>
          <a:stretch>
            <a:fillRect/>
          </a:stretch>
        </p:blipFill>
        <p:spPr bwMode="auto">
          <a:xfrm>
            <a:off x="4013911" y="3592042"/>
            <a:ext cx="972000" cy="20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8" name="Picture 2"/>
          <p:cNvPicPr>
            <a:picLocks noChangeAspect="1" noChangeArrowheads="1"/>
          </p:cNvPicPr>
          <p:nvPr/>
        </p:nvPicPr>
        <p:blipFill>
          <a:blip r:embed="rId29" cstate="email">
            <a:extLst>
              <a:ext uri="{28A0092B-C50C-407E-A947-70E740481C1C}">
                <a14:useLocalDpi xmlns:a14="http://schemas.microsoft.com/office/drawing/2010/main"/>
              </a:ext>
            </a:extLst>
          </a:blip>
          <a:stretch>
            <a:fillRect/>
          </a:stretch>
        </p:blipFill>
        <p:spPr bwMode="auto">
          <a:xfrm>
            <a:off x="5386598" y="3622703"/>
            <a:ext cx="612000" cy="14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9" name="Picture 2"/>
          <p:cNvPicPr>
            <a:picLocks noChangeAspect="1" noChangeArrowheads="1"/>
          </p:cNvPicPr>
          <p:nvPr/>
        </p:nvPicPr>
        <p:blipFill>
          <a:blip r:embed="rId30" cstate="email">
            <a:extLst>
              <a:ext uri="{28A0092B-C50C-407E-A947-70E740481C1C}">
                <a14:useLocalDpi xmlns:a14="http://schemas.microsoft.com/office/drawing/2010/main"/>
              </a:ext>
            </a:extLst>
          </a:blip>
          <a:stretch>
            <a:fillRect/>
          </a:stretch>
        </p:blipFill>
        <p:spPr bwMode="auto">
          <a:xfrm>
            <a:off x="2879656" y="4292416"/>
            <a:ext cx="1044000" cy="95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 name="Picture 2"/>
          <p:cNvPicPr>
            <a:picLocks noChangeAspect="1" noChangeArrowheads="1"/>
          </p:cNvPicPr>
          <p:nvPr/>
        </p:nvPicPr>
        <p:blipFill>
          <a:blip r:embed="rId31" cstate="email">
            <a:clrChange>
              <a:clrFrom>
                <a:srgbClr val="E6E6E6"/>
              </a:clrFrom>
              <a:clrTo>
                <a:srgbClr val="E6E6E6">
                  <a:alpha val="0"/>
                </a:srgbClr>
              </a:clrTo>
            </a:clrChange>
            <a:extLst>
              <a:ext uri="{28A0092B-C50C-407E-A947-70E740481C1C}">
                <a14:useLocalDpi xmlns:a14="http://schemas.microsoft.com/office/drawing/2010/main"/>
              </a:ext>
            </a:extLst>
          </a:blip>
          <a:srcRect/>
          <a:stretch>
            <a:fillRect/>
          </a:stretch>
        </p:blipFill>
        <p:spPr bwMode="auto">
          <a:xfrm>
            <a:off x="6348606" y="4308906"/>
            <a:ext cx="992641" cy="158400"/>
          </a:xfrm>
          <a:prstGeom prst="rect">
            <a:avLst/>
          </a:prstGeom>
          <a:noFill/>
          <a:ln w="9525">
            <a:noFill/>
            <a:miter lim="800000"/>
            <a:headEnd/>
            <a:tailEnd/>
          </a:ln>
        </p:spPr>
      </p:pic>
      <p:pic>
        <p:nvPicPr>
          <p:cNvPr id="191" name="Picture 3"/>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8334906" y="4009883"/>
            <a:ext cx="299216" cy="195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 name="Picture 3"/>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3613306" y="4683630"/>
            <a:ext cx="299216" cy="195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 name="Picture 2"/>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2868522" y="4995197"/>
            <a:ext cx="936000" cy="13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 name="Picture 3"/>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5348892" y="4344906"/>
            <a:ext cx="696211" cy="1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 name="Picture 4"/>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7678955" y="4307457"/>
            <a:ext cx="576000" cy="14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 name="Picture 3"/>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4788024" y="4683630"/>
            <a:ext cx="299216" cy="195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8" name="Picture 4" descr="P:\1450\19品牌LOGO+廠房照片\JPG\SMS-LOGO.jpg"/>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4075838" y="4839278"/>
            <a:ext cx="639999"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Picture 2" descr="P:\1450\19品牌LOGO+廠房照片\JPG\FT-LOGO.jpg"/>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7785389" y="4869326"/>
            <a:ext cx="484036" cy="35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Picture 5" descr="P:\1450\19品牌LOGO+廠房照片\JPG\NEICRON-LOGO.jpg"/>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6468839" y="5607709"/>
            <a:ext cx="544538"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 name="Picture 9" descr="P:\1450\19品牌LOGO+廠房照片\JPG\m.jpg"/>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5266084" y="5716293"/>
            <a:ext cx="936000" cy="10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0" descr="P:\1450\19品牌LOGO+廠房照片\JPG\T.jpg"/>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3995936" y="5721791"/>
            <a:ext cx="1044000" cy="9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 descr="Q:\行銷資料\FFG FEELER logo&amp;CIS\2014 ALL工具機品牌.jpg"/>
          <p:cNvPicPr>
            <a:picLocks noChangeAspect="1" noChangeArrowheads="1"/>
          </p:cNvPicPr>
          <p:nvPr/>
        </p:nvPicPr>
        <p:blipFill rotWithShape="1">
          <a:blip r:embed="rId42" cstate="email">
            <a:extLst>
              <a:ext uri="{28A0092B-C50C-407E-A947-70E740481C1C}">
                <a14:useLocalDpi xmlns:a14="http://schemas.microsoft.com/office/drawing/2010/main"/>
              </a:ext>
            </a:extLst>
          </a:blip>
          <a:srcRect l="59425" t="74948" r="31247" b="19594"/>
          <a:stretch/>
        </p:blipFill>
        <p:spPr bwMode="auto">
          <a:xfrm>
            <a:off x="5411782" y="4902858"/>
            <a:ext cx="459220" cy="25200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
          <p:cNvPicPr>
            <a:picLocks noChangeAspect="1" noChangeArrowheads="1"/>
          </p:cNvPicPr>
          <p:nvPr/>
        </p:nvPicPr>
        <p:blipFill rotWithShape="1">
          <a:blip r:embed="rId43" cstate="email">
            <a:extLst>
              <a:ext uri="{28A0092B-C50C-407E-A947-70E740481C1C}">
                <a14:useLocalDpi xmlns:a14="http://schemas.microsoft.com/office/drawing/2010/main"/>
              </a:ext>
            </a:extLst>
          </a:blip>
          <a:srcRect/>
          <a:stretch/>
        </p:blipFill>
        <p:spPr bwMode="auto">
          <a:xfrm>
            <a:off x="2930159" y="5623826"/>
            <a:ext cx="914713" cy="18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 name="Picture 6323" descr="コピー ～ takeuchi_c_2"/>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6446659" y="4954790"/>
            <a:ext cx="754839"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6"/>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5972688" y="4683630"/>
            <a:ext cx="297000" cy="19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14" name="Picture 7"/>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7053449" y="5379936"/>
            <a:ext cx="283999"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 name="Picture 6"/>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7142963" y="4681010"/>
            <a:ext cx="297000" cy="19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16" name="Picture 6"/>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8307448" y="4683630"/>
            <a:ext cx="297000" cy="19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17" name="Picture 6"/>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3600213" y="5361936"/>
            <a:ext cx="297000" cy="19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18" name="Picture 6"/>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4824758" y="5349726"/>
            <a:ext cx="297000" cy="19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19" name="Picture 6"/>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5985990" y="5349726"/>
            <a:ext cx="297000" cy="19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20" name="Picture 6"/>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3626656" y="1875318"/>
            <a:ext cx="297000" cy="19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22" name="Picture 7"/>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8216894" y="5378963"/>
            <a:ext cx="283999"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3" name="Picture 2"/>
          <p:cNvPicPr>
            <a:picLocks noChangeAspect="1" noChangeArrowheads="1"/>
          </p:cNvPicPr>
          <p:nvPr/>
        </p:nvPicPr>
        <p:blipFill rotWithShape="1">
          <a:blip r:embed="rId47" cstate="email">
            <a:extLst>
              <a:ext uri="{28A0092B-C50C-407E-A947-70E740481C1C}">
                <a14:useLocalDpi xmlns:a14="http://schemas.microsoft.com/office/drawing/2010/main"/>
              </a:ext>
            </a:extLst>
          </a:blip>
          <a:srcRect/>
          <a:stretch/>
        </p:blipFill>
        <p:spPr bwMode="auto">
          <a:xfrm>
            <a:off x="7683526" y="2814221"/>
            <a:ext cx="656382" cy="330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4" name="Picture 5"/>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161490" y="2657136"/>
            <a:ext cx="269493" cy="17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文字方塊 82"/>
          <p:cNvSpPr txBox="1"/>
          <p:nvPr/>
        </p:nvSpPr>
        <p:spPr>
          <a:xfrm>
            <a:off x="7408426" y="5589240"/>
            <a:ext cx="1556062" cy="338554"/>
          </a:xfrm>
          <a:prstGeom prst="rect">
            <a:avLst/>
          </a:prstGeom>
          <a:noFill/>
        </p:spPr>
        <p:txBody>
          <a:bodyPr wrap="square" rtlCol="0">
            <a:spAutoFit/>
          </a:bodyPr>
          <a:lstStyle/>
          <a:p>
            <a:pPr algn="ctr"/>
            <a:r>
              <a:rPr lang="zh-TW" altLang="en-US" sz="1600" b="1" dirty="0" smtClean="0">
                <a:solidFill>
                  <a:schemeClr val="tx2"/>
                </a:solidFill>
                <a:latin typeface="微軟正黑體" panose="020B0604030504040204" pitchFamily="34" charset="-120"/>
                <a:ea typeface="微軟正黑體" panose="020B0604030504040204" pitchFamily="34" charset="-120"/>
              </a:rPr>
              <a:t>友佳齐重</a:t>
            </a:r>
            <a:endParaRPr lang="zh-TW" altLang="en-US" sz="1600" b="1" dirty="0">
              <a:solidFill>
                <a:schemeClr val="tx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08310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MO 2015照片分享區\新增資料夾\-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8816" y="1257912"/>
            <a:ext cx="2752240" cy="2100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MO 2015照片分享區\新增資料夾\350.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a:stretch/>
        </p:blipFill>
        <p:spPr bwMode="auto">
          <a:xfrm>
            <a:off x="146840" y="3455688"/>
            <a:ext cx="2724216" cy="21602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EMO 2015照片分享區\新增資料夾\813-A.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015072" y="1253176"/>
            <a:ext cx="3251200" cy="21050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M:\EMO 2015照片分享區\新增資料夾\814_A.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998011" y="3449232"/>
            <a:ext cx="3251200" cy="21666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M:\EMO 2015照片分享區\新增資料夾\IMG_1903.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327440" y="3458974"/>
            <a:ext cx="2697744" cy="2156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M:\EMO 2015照片分享區\新增資料夾\JPG 112.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327440" y="1242073"/>
            <a:ext cx="2697744" cy="211611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接點 7"/>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400050" y="44624"/>
            <a:ext cx="4153701"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優勢品牌推動</a:t>
            </a:r>
            <a:endParaRPr lang="en-US" altLang="zh-TW" sz="2800" b="1" dirty="0">
              <a:latin typeface="微軟正黑體" pitchFamily="34" charset="-120"/>
              <a:ea typeface="微軟正黑體" pitchFamily="34" charset="-120"/>
            </a:endParaRPr>
          </a:p>
        </p:txBody>
      </p:sp>
      <p:sp>
        <p:nvSpPr>
          <p:cNvPr id="10" name="文字方塊 9"/>
          <p:cNvSpPr txBox="1"/>
          <p:nvPr/>
        </p:nvSpPr>
        <p:spPr>
          <a:xfrm>
            <a:off x="7172518" y="90790"/>
            <a:ext cx="150393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altLang="zh-TW" sz="2400" b="1" dirty="0" smtClean="0">
                <a:latin typeface="+mn-lt"/>
              </a:rPr>
              <a:t>2015 EMO</a:t>
            </a:r>
            <a:endParaRPr lang="zh-TW" altLang="en-US" sz="2400" b="1" dirty="0">
              <a:latin typeface="+mn-lt"/>
            </a:endParaRPr>
          </a:p>
        </p:txBody>
      </p:sp>
    </p:spTree>
    <p:extLst>
      <p:ext uri="{BB962C8B-B14F-4D97-AF65-F5344CB8AC3E}">
        <p14:creationId xmlns:p14="http://schemas.microsoft.com/office/powerpoint/2010/main" val="846490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 name="Picture 2" descr="C:\Users\1412.FR\Desktop\SCAN\2012 Common Wealth.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0050" y="1122288"/>
            <a:ext cx="3295132" cy="4538960"/>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p:cNvSpPr txBox="1"/>
          <p:nvPr/>
        </p:nvSpPr>
        <p:spPr>
          <a:xfrm>
            <a:off x="4139952" y="1052736"/>
            <a:ext cx="4680520" cy="4139595"/>
          </a:xfrm>
          <a:prstGeom prst="rect">
            <a:avLst/>
          </a:prstGeom>
          <a:noFill/>
        </p:spPr>
        <p:txBody>
          <a:bodyPr wrap="square" rtlCol="0">
            <a:spAutoFit/>
          </a:bodyPr>
          <a:lstStyle/>
          <a:p>
            <a:r>
              <a:rPr lang="en-US" altLang="zh-TW" sz="3200" b="1" dirty="0" smtClean="0">
                <a:solidFill>
                  <a:srgbClr val="EEECE1">
                    <a:lumMod val="25000"/>
                  </a:srgbClr>
                </a:solidFill>
                <a:latin typeface="Verdana" pitchFamily="34" charset="0"/>
                <a:ea typeface="Verdana" pitchFamily="34" charset="0"/>
                <a:cs typeface="Verdana" pitchFamily="34" charset="0"/>
              </a:rPr>
              <a:t>“</a:t>
            </a:r>
            <a:r>
              <a:rPr lang="zh-TW" altLang="en-US" sz="3200" b="1" dirty="0" smtClean="0">
                <a:solidFill>
                  <a:srgbClr val="EEECE1">
                    <a:lumMod val="25000"/>
                  </a:srgbClr>
                </a:solidFill>
                <a:latin typeface="Verdana" pitchFamily="34" charset="0"/>
                <a:ea typeface="Verdana" pitchFamily="34" charset="0"/>
                <a:cs typeface="Verdana" pitchFamily="34" charset="0"/>
              </a:rPr>
              <a:t>台灣千大製造業調查</a:t>
            </a:r>
            <a:r>
              <a:rPr lang="en-US" altLang="zh-TW" sz="3200" b="1" dirty="0" smtClean="0">
                <a:solidFill>
                  <a:srgbClr val="EEECE1">
                    <a:lumMod val="25000"/>
                  </a:srgbClr>
                </a:solidFill>
                <a:latin typeface="Verdana" pitchFamily="34" charset="0"/>
                <a:ea typeface="Verdana" pitchFamily="34" charset="0"/>
                <a:cs typeface="Verdana" pitchFamily="34" charset="0"/>
              </a:rPr>
              <a:t>”</a:t>
            </a:r>
          </a:p>
          <a:p>
            <a:endParaRPr lang="en-US" altLang="zh-TW" sz="1600" b="1" i="1" dirty="0" smtClean="0">
              <a:solidFill>
                <a:srgbClr val="EEECE1">
                  <a:lumMod val="25000"/>
                </a:srgbClr>
              </a:solidFill>
              <a:latin typeface="Verdana" pitchFamily="34" charset="0"/>
              <a:ea typeface="Verdana" pitchFamily="34" charset="0"/>
              <a:cs typeface="Verdana" pitchFamily="34" charset="0"/>
            </a:endParaRPr>
          </a:p>
          <a:p>
            <a:endParaRPr lang="en-US" altLang="zh-TW" sz="1600" b="1" i="1" dirty="0">
              <a:solidFill>
                <a:srgbClr val="EEECE1">
                  <a:lumMod val="25000"/>
                </a:srgbClr>
              </a:solidFill>
              <a:latin typeface="Verdana" pitchFamily="34" charset="0"/>
              <a:ea typeface="Verdana" pitchFamily="34" charset="0"/>
              <a:cs typeface="Verdana" pitchFamily="34" charset="0"/>
            </a:endParaRPr>
          </a:p>
          <a:p>
            <a:endParaRPr lang="en-US" altLang="zh-TW" sz="1600" b="1" i="1" dirty="0" smtClean="0">
              <a:solidFill>
                <a:srgbClr val="EEECE1">
                  <a:lumMod val="25000"/>
                </a:srgbClr>
              </a:solidFill>
              <a:latin typeface="Verdana" pitchFamily="34" charset="0"/>
              <a:ea typeface="Verdana" pitchFamily="34" charset="0"/>
              <a:cs typeface="Verdana" pitchFamily="34" charset="0"/>
            </a:endParaRPr>
          </a:p>
          <a:p>
            <a:endParaRPr lang="en-US" altLang="zh-TW" sz="1600" b="1" i="1" dirty="0">
              <a:solidFill>
                <a:srgbClr val="EEECE1">
                  <a:lumMod val="25000"/>
                </a:srgbClr>
              </a:solidFill>
              <a:latin typeface="Verdana" pitchFamily="34" charset="0"/>
              <a:ea typeface="Verdana" pitchFamily="34" charset="0"/>
              <a:cs typeface="Verdana" pitchFamily="34" charset="0"/>
            </a:endParaRPr>
          </a:p>
          <a:p>
            <a:r>
              <a:rPr lang="zh-TW" altLang="en-US" sz="2400" b="1" dirty="0">
                <a:solidFill>
                  <a:srgbClr val="EEECE1">
                    <a:lumMod val="25000"/>
                  </a:srgbClr>
                </a:solidFill>
                <a:latin typeface="Impact" pitchFamily="34" charset="0"/>
                <a:ea typeface="Verdana" pitchFamily="34" charset="0"/>
                <a:cs typeface="Verdana" pitchFamily="34" charset="0"/>
              </a:rPr>
              <a:t>友嘉實業股份有限公司</a:t>
            </a:r>
            <a:r>
              <a:rPr lang="en-US" altLang="zh-TW" sz="2400" dirty="0">
                <a:solidFill>
                  <a:srgbClr val="EEECE1">
                    <a:lumMod val="25000"/>
                  </a:srgbClr>
                </a:solidFill>
                <a:latin typeface="Impact" pitchFamily="34" charset="0"/>
                <a:ea typeface="Verdana" pitchFamily="34" charset="0"/>
                <a:cs typeface="Verdana" pitchFamily="34" charset="0"/>
              </a:rPr>
              <a:t> </a:t>
            </a:r>
          </a:p>
          <a:p>
            <a:r>
              <a:rPr lang="en-US" altLang="zh-TW" sz="1600" dirty="0">
                <a:solidFill>
                  <a:srgbClr val="EEECE1">
                    <a:lumMod val="25000"/>
                  </a:srgbClr>
                </a:solidFill>
                <a:latin typeface="Impact" pitchFamily="34" charset="0"/>
                <a:ea typeface="Verdana" pitchFamily="34" charset="0"/>
                <a:cs typeface="Verdana" pitchFamily="34" charset="0"/>
              </a:rPr>
              <a:t>– </a:t>
            </a:r>
            <a:r>
              <a:rPr lang="zh-TW" altLang="en-US" sz="1600" dirty="0" smtClean="0">
                <a:solidFill>
                  <a:srgbClr val="EEECE1">
                    <a:lumMod val="25000"/>
                  </a:srgbClr>
                </a:solidFill>
                <a:latin typeface="Impact" pitchFamily="34" charset="0"/>
                <a:ea typeface="Verdana" pitchFamily="34" charset="0"/>
                <a:cs typeface="Verdana" pitchFamily="34" charset="0"/>
              </a:rPr>
              <a:t>  </a:t>
            </a:r>
            <a:r>
              <a:rPr lang="zh-TW" altLang="en-US" sz="2000" dirty="0">
                <a:solidFill>
                  <a:srgbClr val="EEECE1">
                    <a:lumMod val="25000"/>
                  </a:srgbClr>
                </a:solidFill>
                <a:latin typeface="Impact" pitchFamily="34" charset="0"/>
                <a:ea typeface="Verdana" pitchFamily="34" charset="0"/>
                <a:cs typeface="Verdana" pitchFamily="34" charset="0"/>
              </a:rPr>
              <a:t>機械業</a:t>
            </a:r>
            <a:r>
              <a:rPr lang="zh-TW" altLang="en-US" sz="1600" dirty="0">
                <a:solidFill>
                  <a:srgbClr val="EEECE1">
                    <a:lumMod val="25000"/>
                  </a:srgbClr>
                </a:solidFill>
                <a:latin typeface="Impact" pitchFamily="34" charset="0"/>
                <a:ea typeface="Verdana" pitchFamily="34" charset="0"/>
                <a:cs typeface="Verdana" pitchFamily="34" charset="0"/>
              </a:rPr>
              <a:t> </a:t>
            </a:r>
            <a:r>
              <a:rPr lang="zh-TW" altLang="en-US" sz="1200" dirty="0" smtClean="0">
                <a:solidFill>
                  <a:srgbClr val="EEECE1">
                    <a:lumMod val="25000"/>
                  </a:srgbClr>
                </a:solidFill>
                <a:latin typeface="Impact" pitchFamily="34" charset="0"/>
                <a:ea typeface="Verdana" pitchFamily="34" charset="0"/>
                <a:cs typeface="Verdana" pitchFamily="34" charset="0"/>
              </a:rPr>
              <a:t>類別   </a:t>
            </a:r>
            <a:r>
              <a:rPr lang="zh-TW" altLang="en-US" sz="2400" b="1" dirty="0" smtClean="0">
                <a:solidFill>
                  <a:srgbClr val="F79646">
                    <a:lumMod val="75000"/>
                  </a:srgbClr>
                </a:solidFill>
                <a:latin typeface="Impact" pitchFamily="34" charset="0"/>
                <a:ea typeface="Verdana" pitchFamily="34" charset="0"/>
                <a:cs typeface="Verdana" pitchFamily="34" charset="0"/>
              </a:rPr>
              <a:t>排名第一</a:t>
            </a:r>
            <a:endParaRPr lang="en-US" altLang="zh-TW" sz="1200" b="1" dirty="0" smtClean="0">
              <a:solidFill>
                <a:srgbClr val="F79646">
                  <a:lumMod val="75000"/>
                </a:srgbClr>
              </a:solidFill>
              <a:latin typeface="Impact" pitchFamily="34" charset="0"/>
              <a:ea typeface="Verdana" pitchFamily="34" charset="0"/>
              <a:cs typeface="Verdana" pitchFamily="34" charset="0"/>
            </a:endParaRPr>
          </a:p>
          <a:p>
            <a:endParaRPr lang="en-US" altLang="zh-TW" sz="1200" dirty="0">
              <a:solidFill>
                <a:srgbClr val="EEECE1">
                  <a:lumMod val="25000"/>
                </a:srgbClr>
              </a:solidFill>
              <a:latin typeface="Impact" pitchFamily="34" charset="0"/>
              <a:ea typeface="Verdana" pitchFamily="34" charset="0"/>
              <a:cs typeface="Verdana" pitchFamily="34" charset="0"/>
            </a:endParaRPr>
          </a:p>
          <a:p>
            <a:endParaRPr lang="en-US" altLang="zh-TW" sz="1200" dirty="0" smtClean="0">
              <a:solidFill>
                <a:srgbClr val="EEECE1">
                  <a:lumMod val="25000"/>
                </a:srgbClr>
              </a:solidFill>
              <a:latin typeface="Impact" pitchFamily="34" charset="0"/>
              <a:ea typeface="Verdana" pitchFamily="34" charset="0"/>
              <a:cs typeface="Verdana" pitchFamily="34" charset="0"/>
            </a:endParaRPr>
          </a:p>
          <a:p>
            <a:r>
              <a:rPr lang="zh-TW" altLang="en-US" sz="2400" b="1" dirty="0" smtClean="0">
                <a:solidFill>
                  <a:srgbClr val="EEECE1">
                    <a:lumMod val="25000"/>
                  </a:srgbClr>
                </a:solidFill>
                <a:latin typeface="Impact" pitchFamily="34" charset="0"/>
                <a:ea typeface="Verdana" pitchFamily="34" charset="0"/>
                <a:cs typeface="Verdana" pitchFamily="34" charset="0"/>
              </a:rPr>
              <a:t>友佳國際控股</a:t>
            </a:r>
            <a:r>
              <a:rPr lang="en-US" altLang="zh-TW" sz="2400" b="1" dirty="0" smtClean="0">
                <a:solidFill>
                  <a:srgbClr val="EEECE1">
                    <a:lumMod val="25000"/>
                  </a:srgbClr>
                </a:solidFill>
                <a:latin typeface="Impact" pitchFamily="34" charset="0"/>
                <a:ea typeface="Verdana" pitchFamily="34" charset="0"/>
                <a:cs typeface="Verdana" pitchFamily="34" charset="0"/>
              </a:rPr>
              <a:t> </a:t>
            </a:r>
            <a:endParaRPr lang="en-US" altLang="zh-TW" sz="2400" b="1" dirty="0">
              <a:solidFill>
                <a:srgbClr val="EEECE1">
                  <a:lumMod val="25000"/>
                </a:srgbClr>
              </a:solidFill>
              <a:latin typeface="Impact" pitchFamily="34" charset="0"/>
              <a:ea typeface="Verdana" pitchFamily="34" charset="0"/>
              <a:cs typeface="Verdana" pitchFamily="34" charset="0"/>
            </a:endParaRPr>
          </a:p>
          <a:p>
            <a:r>
              <a:rPr lang="en-US" altLang="zh-TW" sz="1600" b="1" dirty="0">
                <a:solidFill>
                  <a:srgbClr val="EEECE1">
                    <a:lumMod val="25000"/>
                  </a:srgbClr>
                </a:solidFill>
                <a:latin typeface="Impact" pitchFamily="34" charset="0"/>
                <a:ea typeface="Verdana" pitchFamily="34" charset="0"/>
                <a:cs typeface="Verdana" pitchFamily="34" charset="0"/>
              </a:rPr>
              <a:t>–</a:t>
            </a:r>
            <a:r>
              <a:rPr lang="en-US" altLang="zh-TW" sz="1000" b="1" dirty="0">
                <a:solidFill>
                  <a:srgbClr val="EEECE1">
                    <a:lumMod val="25000"/>
                  </a:srgbClr>
                </a:solidFill>
                <a:latin typeface="Impact" pitchFamily="34" charset="0"/>
                <a:ea typeface="Verdana" pitchFamily="34" charset="0"/>
                <a:cs typeface="Verdana" pitchFamily="34" charset="0"/>
              </a:rPr>
              <a:t> </a:t>
            </a:r>
            <a:r>
              <a:rPr lang="zh-TW" altLang="en-US" sz="1000" dirty="0">
                <a:solidFill>
                  <a:srgbClr val="EEECE1">
                    <a:lumMod val="25000"/>
                  </a:srgbClr>
                </a:solidFill>
                <a:latin typeface="Impact" pitchFamily="34" charset="0"/>
                <a:ea typeface="Verdana" pitchFamily="34" charset="0"/>
                <a:cs typeface="Verdana" pitchFamily="34" charset="0"/>
              </a:rPr>
              <a:t> </a:t>
            </a:r>
            <a:r>
              <a:rPr lang="zh-TW" altLang="en-US" sz="1000" dirty="0" smtClean="0">
                <a:solidFill>
                  <a:srgbClr val="EEECE1">
                    <a:lumMod val="25000"/>
                  </a:srgbClr>
                </a:solidFill>
                <a:latin typeface="Impact" pitchFamily="34" charset="0"/>
                <a:ea typeface="Verdana" pitchFamily="34" charset="0"/>
                <a:cs typeface="Verdana" pitchFamily="34" charset="0"/>
              </a:rPr>
              <a:t>   </a:t>
            </a:r>
            <a:r>
              <a:rPr lang="zh-TW" altLang="en-US" sz="2000" dirty="0" smtClean="0">
                <a:solidFill>
                  <a:srgbClr val="EEECE1">
                    <a:lumMod val="25000"/>
                  </a:srgbClr>
                </a:solidFill>
                <a:latin typeface="Impact" pitchFamily="34" charset="0"/>
                <a:ea typeface="Verdana" pitchFamily="34" charset="0"/>
                <a:cs typeface="Verdana" pitchFamily="34" charset="0"/>
              </a:rPr>
              <a:t>工具機</a:t>
            </a:r>
            <a:r>
              <a:rPr lang="zh-TW" altLang="en-US" sz="1100" dirty="0" smtClean="0">
                <a:solidFill>
                  <a:srgbClr val="EEECE1">
                    <a:lumMod val="25000"/>
                  </a:srgbClr>
                </a:solidFill>
                <a:latin typeface="Impact" pitchFamily="34" charset="0"/>
                <a:ea typeface="Verdana" pitchFamily="34" charset="0"/>
                <a:cs typeface="Verdana" pitchFamily="34" charset="0"/>
              </a:rPr>
              <a:t>   </a:t>
            </a:r>
            <a:r>
              <a:rPr lang="zh-TW" altLang="en-US" sz="1200" dirty="0" smtClean="0">
                <a:solidFill>
                  <a:srgbClr val="EEECE1">
                    <a:lumMod val="25000"/>
                  </a:srgbClr>
                </a:solidFill>
                <a:latin typeface="Impact" pitchFamily="34" charset="0"/>
                <a:ea typeface="Verdana" pitchFamily="34" charset="0"/>
                <a:cs typeface="Verdana" pitchFamily="34" charset="0"/>
              </a:rPr>
              <a:t>類別     </a:t>
            </a:r>
            <a:r>
              <a:rPr lang="zh-TW" altLang="en-US" sz="2400" b="1" dirty="0" smtClean="0">
                <a:solidFill>
                  <a:srgbClr val="F79646">
                    <a:lumMod val="75000"/>
                  </a:srgbClr>
                </a:solidFill>
                <a:latin typeface="Impact" pitchFamily="34" charset="0"/>
                <a:ea typeface="Verdana" pitchFamily="34" charset="0"/>
                <a:cs typeface="Verdana" pitchFamily="34" charset="0"/>
              </a:rPr>
              <a:t>排名</a:t>
            </a:r>
            <a:r>
              <a:rPr lang="zh-TW" altLang="en-US" sz="2400" b="1" dirty="0">
                <a:solidFill>
                  <a:srgbClr val="F79646">
                    <a:lumMod val="75000"/>
                  </a:srgbClr>
                </a:solidFill>
                <a:latin typeface="Impact" pitchFamily="34" charset="0"/>
                <a:ea typeface="Verdana" pitchFamily="34" charset="0"/>
                <a:cs typeface="Verdana" pitchFamily="34" charset="0"/>
              </a:rPr>
              <a:t>第一</a:t>
            </a:r>
            <a:endParaRPr lang="en-US" altLang="zh-TW" sz="2400" dirty="0">
              <a:solidFill>
                <a:srgbClr val="EEECE1">
                  <a:lumMod val="25000"/>
                </a:srgbClr>
              </a:solidFill>
              <a:ea typeface="Verdana" pitchFamily="34" charset="0"/>
              <a:cs typeface="Verdana" pitchFamily="34" charset="0"/>
            </a:endParaRPr>
          </a:p>
          <a:p>
            <a:endParaRPr lang="en-US" altLang="zh-TW" sz="1100" dirty="0">
              <a:solidFill>
                <a:srgbClr val="EEECE1">
                  <a:lumMod val="25000"/>
                </a:srgbClr>
              </a:solidFill>
              <a:ea typeface="Verdana" pitchFamily="34" charset="0"/>
              <a:cs typeface="Verdana" pitchFamily="34" charset="0"/>
            </a:endParaRPr>
          </a:p>
          <a:p>
            <a:r>
              <a:rPr lang="zh-TW" altLang="en-US" sz="1600" b="1" i="1" dirty="0" smtClean="0">
                <a:solidFill>
                  <a:srgbClr val="EEECE1">
                    <a:lumMod val="25000"/>
                  </a:srgbClr>
                </a:solidFill>
                <a:latin typeface="Verdana" pitchFamily="34" charset="0"/>
                <a:ea typeface="Verdana" pitchFamily="34" charset="0"/>
                <a:cs typeface="Verdana" pitchFamily="34" charset="0"/>
              </a:rPr>
              <a:t> </a:t>
            </a:r>
            <a:r>
              <a:rPr lang="en-US" altLang="zh-TW" sz="1600" b="1" i="1" dirty="0" smtClean="0">
                <a:solidFill>
                  <a:srgbClr val="EEECE1">
                    <a:lumMod val="25000"/>
                  </a:srgbClr>
                </a:solidFill>
                <a:latin typeface="Verdana" pitchFamily="34" charset="0"/>
                <a:ea typeface="Verdana" pitchFamily="34" charset="0"/>
                <a:cs typeface="Verdana" pitchFamily="34" charset="0"/>
              </a:rPr>
              <a:t> </a:t>
            </a:r>
          </a:p>
          <a:p>
            <a:endParaRPr lang="en-US" altLang="zh-TW" sz="1600" b="1" i="1" dirty="0">
              <a:solidFill>
                <a:srgbClr val="EEECE1">
                  <a:lumMod val="25000"/>
                </a:srgbClr>
              </a:solidFill>
              <a:latin typeface="Verdana" pitchFamily="34" charset="0"/>
              <a:ea typeface="Verdana" pitchFamily="34" charset="0"/>
              <a:cs typeface="Verdana" pitchFamily="34" charset="0"/>
            </a:endParaRPr>
          </a:p>
        </p:txBody>
      </p:sp>
      <p:sp>
        <p:nvSpPr>
          <p:cNvPr id="13" name="文字方塊 12"/>
          <p:cNvSpPr txBox="1"/>
          <p:nvPr/>
        </p:nvSpPr>
        <p:spPr>
          <a:xfrm>
            <a:off x="4211960" y="4365104"/>
            <a:ext cx="3312371" cy="1415772"/>
          </a:xfrm>
          <a:prstGeom prst="rect">
            <a:avLst/>
          </a:prstGeom>
          <a:noFill/>
        </p:spPr>
        <p:txBody>
          <a:bodyPr wrap="square" rtlCol="0">
            <a:spAutoFit/>
          </a:bodyPr>
          <a:lstStyle/>
          <a:p>
            <a:pPr algn="ctr"/>
            <a:endParaRPr lang="en-US" altLang="zh-TW" sz="1600" dirty="0" smtClean="0">
              <a:solidFill>
                <a:srgbClr val="FF0000"/>
              </a:solidFill>
              <a:ea typeface="Verdana" pitchFamily="34" charset="0"/>
              <a:cs typeface="Verdana" pitchFamily="34" charset="0"/>
            </a:endParaRPr>
          </a:p>
          <a:p>
            <a:pPr algn="ctr"/>
            <a:r>
              <a:rPr lang="zh-TW" altLang="en-US" sz="2800" dirty="0" smtClean="0">
                <a:solidFill>
                  <a:srgbClr val="FF0000"/>
                </a:solidFill>
                <a:latin typeface="Elephant" pitchFamily="18" charset="0"/>
                <a:ea typeface="Verdana" pitchFamily="34" charset="0"/>
                <a:cs typeface="Verdana" pitchFamily="34" charset="0"/>
              </a:rPr>
              <a:t>雙獲排名</a:t>
            </a:r>
            <a:r>
              <a:rPr lang="en-US" altLang="zh-TW" sz="2800" dirty="0" smtClean="0">
                <a:solidFill>
                  <a:srgbClr val="FF0000"/>
                </a:solidFill>
                <a:latin typeface="Elephant" pitchFamily="18" charset="0"/>
                <a:ea typeface="Verdana" pitchFamily="34" charset="0"/>
                <a:cs typeface="Verdana" pitchFamily="34" charset="0"/>
              </a:rPr>
              <a:t> </a:t>
            </a:r>
            <a:r>
              <a:rPr lang="en-US" altLang="zh-TW" sz="5400" dirty="0" smtClean="0">
                <a:solidFill>
                  <a:srgbClr val="FF0000"/>
                </a:solidFill>
                <a:latin typeface="Elephant" pitchFamily="18" charset="0"/>
                <a:ea typeface="Verdana" pitchFamily="34" charset="0"/>
                <a:cs typeface="Verdana" pitchFamily="34" charset="0"/>
              </a:rPr>
              <a:t>No.1</a:t>
            </a:r>
          </a:p>
          <a:p>
            <a:pPr algn="ctr"/>
            <a:endParaRPr lang="en-US" altLang="zh-TW" sz="1600" dirty="0">
              <a:solidFill>
                <a:srgbClr val="FF0000"/>
              </a:solidFill>
              <a:ea typeface="Verdana" pitchFamily="34" charset="0"/>
              <a:cs typeface="Verdana" pitchFamily="34" charset="0"/>
            </a:endParaRPr>
          </a:p>
        </p:txBody>
      </p:sp>
      <p:sp>
        <p:nvSpPr>
          <p:cNvPr id="20" name="文字方塊 19"/>
          <p:cNvSpPr txBox="1"/>
          <p:nvPr/>
        </p:nvSpPr>
        <p:spPr>
          <a:xfrm>
            <a:off x="399693" y="87014"/>
            <a:ext cx="4503156" cy="523220"/>
          </a:xfrm>
          <a:prstGeom prst="rect">
            <a:avLst/>
          </a:prstGeom>
          <a:noFill/>
        </p:spPr>
        <p:txBody>
          <a:bodyPr wrap="none" rtlCol="0">
            <a:spAutoFit/>
          </a:bodyPr>
          <a:lstStyle/>
          <a:p>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lang="zh-TW" altLang="en-US" sz="2800" b="1" dirty="0" smtClean="0">
                <a:solidFill>
                  <a:prstClr val="black"/>
                </a:solidFill>
                <a:latin typeface="微軟正黑體" pitchFamily="34" charset="-120"/>
                <a:ea typeface="微軟正黑體" pitchFamily="34" charset="-120"/>
              </a:rPr>
              <a:t>營運</a:t>
            </a:r>
            <a:r>
              <a:rPr lang="zh-TW" altLang="en-US" sz="2800" b="1" dirty="0">
                <a:solidFill>
                  <a:prstClr val="black"/>
                </a:solidFill>
                <a:latin typeface="微軟正黑體" pitchFamily="34" charset="-120"/>
                <a:ea typeface="微軟正黑體" pitchFamily="34" charset="-120"/>
              </a:rPr>
              <a:t>策略與目標</a:t>
            </a:r>
            <a:endParaRPr lang="en-US" altLang="zh-TW" sz="28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853326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399693" y="87014"/>
            <a:ext cx="3425938" cy="523220"/>
          </a:xfrm>
          <a:prstGeom prst="rect">
            <a:avLst/>
          </a:prstGeom>
          <a:noFill/>
        </p:spPr>
        <p:txBody>
          <a:bodyPr wrap="none" rtlCol="0">
            <a:spAutoFit/>
          </a:bodyPr>
          <a:lstStyle/>
          <a:p>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lang="zh-TW" altLang="en-US" sz="2800" b="1" dirty="0" smtClean="0">
                <a:solidFill>
                  <a:prstClr val="black"/>
                </a:solidFill>
                <a:latin typeface="微軟正黑體" pitchFamily="34" charset="-120"/>
                <a:ea typeface="微軟正黑體" pitchFamily="34" charset="-120"/>
              </a:rPr>
              <a:t>營運</a:t>
            </a:r>
            <a:r>
              <a:rPr lang="zh-TW" altLang="en-US" sz="2800" b="1" dirty="0">
                <a:solidFill>
                  <a:prstClr val="black"/>
                </a:solidFill>
                <a:latin typeface="微軟正黑體" pitchFamily="34" charset="-120"/>
                <a:ea typeface="微軟正黑體" pitchFamily="34" charset="-120"/>
              </a:rPr>
              <a:t>實績</a:t>
            </a:r>
            <a:endParaRPr lang="en-US" altLang="zh-TW" sz="2800" b="1" dirty="0">
              <a:solidFill>
                <a:prstClr val="black"/>
              </a:solidFill>
              <a:latin typeface="微軟正黑體" pitchFamily="34" charset="-120"/>
              <a:ea typeface="微軟正黑體" pitchFamily="34" charset="-120"/>
            </a:endParaRPr>
          </a:p>
        </p:txBody>
      </p:sp>
      <p:pic>
        <p:nvPicPr>
          <p:cNvPr id="12" name="Picture 2" descr="Q:\行銷資料\友嘉報導\雜誌\天下雜誌2012\績效TOP50.tif"/>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bwMode="auto">
          <a:xfrm>
            <a:off x="2398417" y="764704"/>
            <a:ext cx="6278041" cy="314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Q:\行銷資料\友嘉報導\雜誌\天下雜誌2012\績效TOP50.tif"/>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a:stretch/>
        </p:blipFill>
        <p:spPr bwMode="auto">
          <a:xfrm>
            <a:off x="2398417" y="4128247"/>
            <a:ext cx="6278041" cy="208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3257090" y="2060848"/>
            <a:ext cx="5131333" cy="169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4" name="矩形 13"/>
          <p:cNvSpPr/>
          <p:nvPr/>
        </p:nvSpPr>
        <p:spPr>
          <a:xfrm>
            <a:off x="3275855" y="4483968"/>
            <a:ext cx="5112567" cy="169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文字方塊 6"/>
          <p:cNvSpPr txBox="1"/>
          <p:nvPr/>
        </p:nvSpPr>
        <p:spPr>
          <a:xfrm>
            <a:off x="249569" y="789355"/>
            <a:ext cx="1919115" cy="3908762"/>
          </a:xfrm>
          <a:prstGeom prst="rect">
            <a:avLst/>
          </a:prstGeom>
          <a:noFill/>
        </p:spPr>
        <p:txBody>
          <a:bodyPr wrap="none" rtlCol="0">
            <a:spAutoFit/>
          </a:bodyPr>
          <a:lstStyle/>
          <a:p>
            <a:r>
              <a:rPr lang="zh-TW" altLang="en-US" sz="2000" b="1" dirty="0" smtClean="0">
                <a:solidFill>
                  <a:srgbClr val="FF0000"/>
                </a:solidFill>
                <a:latin typeface="微軟正黑體" pitchFamily="34" charset="-120"/>
                <a:ea typeface="微軟正黑體" pitchFamily="34" charset="-120"/>
              </a:rPr>
              <a:t>製造業</a:t>
            </a:r>
            <a:endParaRPr lang="en-US" altLang="zh-TW" sz="2000" b="1" dirty="0" smtClean="0">
              <a:solidFill>
                <a:srgbClr val="FF0000"/>
              </a:solidFill>
              <a:latin typeface="微軟正黑體" pitchFamily="34" charset="-120"/>
              <a:ea typeface="微軟正黑體" pitchFamily="34" charset="-120"/>
            </a:endParaRPr>
          </a:p>
          <a:p>
            <a:r>
              <a:rPr lang="zh-TW" altLang="en-US" sz="2000" b="1" dirty="0" smtClean="0">
                <a:solidFill>
                  <a:srgbClr val="FF0000"/>
                </a:solidFill>
                <a:latin typeface="微軟正黑體" pitchFamily="34" charset="-120"/>
                <a:ea typeface="微軟正黑體" pitchFamily="34" charset="-120"/>
              </a:rPr>
              <a:t>營運績效</a:t>
            </a:r>
            <a:r>
              <a:rPr lang="en-US" altLang="zh-TW" sz="2000" b="1" dirty="0" smtClean="0">
                <a:solidFill>
                  <a:srgbClr val="FF0000"/>
                </a:solidFill>
                <a:latin typeface="微軟正黑體" pitchFamily="34" charset="-120"/>
                <a:ea typeface="微軟正黑體" pitchFamily="34" charset="-120"/>
              </a:rPr>
              <a:t>50</a:t>
            </a:r>
            <a:r>
              <a:rPr lang="zh-TW" altLang="en-US" sz="2000" b="1" dirty="0" smtClean="0">
                <a:solidFill>
                  <a:srgbClr val="FF0000"/>
                </a:solidFill>
                <a:latin typeface="微軟正黑體" pitchFamily="34" charset="-120"/>
                <a:ea typeface="微軟正黑體" pitchFamily="34" charset="-120"/>
              </a:rPr>
              <a:t>強</a:t>
            </a:r>
            <a:endParaRPr lang="en-US" altLang="zh-TW" sz="2000" b="1" dirty="0" smtClean="0">
              <a:solidFill>
                <a:srgbClr val="FF0000"/>
              </a:solidFill>
              <a:latin typeface="微軟正黑體" pitchFamily="34" charset="-120"/>
              <a:ea typeface="微軟正黑體" pitchFamily="34" charset="-120"/>
            </a:endParaRPr>
          </a:p>
          <a:p>
            <a:endParaRPr lang="en-US" altLang="zh-TW" sz="1600" dirty="0">
              <a:solidFill>
                <a:prstClr val="black"/>
              </a:solidFill>
            </a:endParaRPr>
          </a:p>
          <a:p>
            <a:endParaRPr lang="en-US" altLang="zh-TW" sz="1600" dirty="0" smtClean="0">
              <a:solidFill>
                <a:prstClr val="black"/>
              </a:solidFill>
            </a:endParaRPr>
          </a:p>
          <a:p>
            <a:endParaRPr lang="en-US" altLang="zh-TW" sz="1600" dirty="0">
              <a:solidFill>
                <a:prstClr val="black"/>
              </a:solidFill>
            </a:endParaRPr>
          </a:p>
          <a:p>
            <a:r>
              <a:rPr lang="zh-TW" altLang="en-US" sz="1600" dirty="0" smtClean="0">
                <a:solidFill>
                  <a:prstClr val="black"/>
                </a:solidFill>
              </a:rPr>
              <a:t>友嘉實業 </a:t>
            </a:r>
            <a:r>
              <a:rPr lang="en-US" altLang="zh-TW" sz="2800" b="1" dirty="0" smtClean="0">
                <a:solidFill>
                  <a:srgbClr val="FF0000"/>
                </a:solidFill>
              </a:rPr>
              <a:t>6</a:t>
            </a:r>
            <a:r>
              <a:rPr lang="en-US" altLang="zh-TW" sz="2800" b="1" baseline="30000" dirty="0" smtClean="0">
                <a:solidFill>
                  <a:srgbClr val="FF0000"/>
                </a:solidFill>
              </a:rPr>
              <a:t>th</a:t>
            </a:r>
            <a:r>
              <a:rPr lang="en-US" altLang="zh-TW" sz="1600" dirty="0" smtClean="0">
                <a:solidFill>
                  <a:prstClr val="black"/>
                </a:solidFill>
              </a:rPr>
              <a:t> </a:t>
            </a:r>
          </a:p>
          <a:p>
            <a:endParaRPr lang="en-US" altLang="zh-TW" sz="1600" dirty="0" smtClean="0">
              <a:solidFill>
                <a:prstClr val="black"/>
              </a:solidFill>
            </a:endParaRPr>
          </a:p>
          <a:p>
            <a:r>
              <a:rPr lang="zh-TW" altLang="en-US" sz="1600" dirty="0" smtClean="0">
                <a:solidFill>
                  <a:prstClr val="black"/>
                </a:solidFill>
              </a:rPr>
              <a:t>友佳國際控股 </a:t>
            </a:r>
            <a:r>
              <a:rPr lang="en-US" altLang="zh-TW" sz="2000" b="1" dirty="0" smtClean="0">
                <a:solidFill>
                  <a:srgbClr val="FF0000"/>
                </a:solidFill>
              </a:rPr>
              <a:t>37</a:t>
            </a:r>
            <a:r>
              <a:rPr lang="en-US" altLang="zh-TW" sz="2000" b="1" baseline="30000" dirty="0" smtClean="0">
                <a:solidFill>
                  <a:srgbClr val="FF0000"/>
                </a:solidFill>
              </a:rPr>
              <a:t>th</a:t>
            </a:r>
            <a:r>
              <a:rPr lang="en-US" altLang="zh-TW" sz="1600" dirty="0" smtClean="0">
                <a:solidFill>
                  <a:prstClr val="black"/>
                </a:solidFill>
              </a:rPr>
              <a:t> </a:t>
            </a:r>
          </a:p>
          <a:p>
            <a:endParaRPr lang="en-US" altLang="zh-TW" sz="1600" dirty="0">
              <a:solidFill>
                <a:prstClr val="black"/>
              </a:solidFill>
            </a:endParaRPr>
          </a:p>
          <a:p>
            <a:r>
              <a:rPr lang="zh-TW" altLang="en-US" sz="1600" dirty="0" smtClean="0">
                <a:solidFill>
                  <a:prstClr val="black"/>
                </a:solidFill>
              </a:rPr>
              <a:t>雙雙</a:t>
            </a:r>
            <a:r>
              <a:rPr lang="zh-TW" altLang="en-US" sz="1600" dirty="0">
                <a:solidFill>
                  <a:prstClr val="black"/>
                </a:solidFill>
              </a:rPr>
              <a:t>入</a:t>
            </a:r>
            <a:r>
              <a:rPr lang="zh-TW" altLang="en-US" sz="1600" dirty="0" smtClean="0">
                <a:solidFill>
                  <a:prstClr val="black"/>
                </a:solidFill>
              </a:rPr>
              <a:t>榜</a:t>
            </a:r>
            <a:endParaRPr lang="en-US" altLang="zh-TW" sz="1600" dirty="0" smtClean="0">
              <a:solidFill>
                <a:prstClr val="black"/>
              </a:solidFill>
            </a:endParaRPr>
          </a:p>
          <a:p>
            <a:endParaRPr lang="en-US" altLang="zh-TW" sz="1600" dirty="0">
              <a:solidFill>
                <a:prstClr val="black"/>
              </a:solidFill>
            </a:endParaRPr>
          </a:p>
          <a:p>
            <a:endParaRPr lang="en-US" altLang="zh-TW" sz="1600" dirty="0" smtClean="0">
              <a:solidFill>
                <a:prstClr val="black"/>
              </a:solidFill>
            </a:endParaRPr>
          </a:p>
          <a:p>
            <a:endParaRPr lang="en-US" altLang="zh-TW" sz="1600" dirty="0">
              <a:solidFill>
                <a:prstClr val="black"/>
              </a:solidFill>
            </a:endParaRPr>
          </a:p>
          <a:p>
            <a:r>
              <a:rPr lang="zh-TW" altLang="en-US" sz="1600" dirty="0" smtClean="0">
                <a:solidFill>
                  <a:prstClr val="black"/>
                </a:solidFill>
              </a:rPr>
              <a:t>機械業</a:t>
            </a:r>
            <a:r>
              <a:rPr lang="en-US" altLang="zh-TW" sz="1600" dirty="0" smtClean="0">
                <a:solidFill>
                  <a:prstClr val="black"/>
                </a:solidFill>
              </a:rPr>
              <a:t>4</a:t>
            </a:r>
            <a:r>
              <a:rPr lang="zh-TW" altLang="en-US" sz="1600" dirty="0" smtClean="0">
                <a:solidFill>
                  <a:prstClr val="black"/>
                </a:solidFill>
              </a:rPr>
              <a:t>家入榜</a:t>
            </a:r>
            <a:endParaRPr lang="zh-TW" altLang="en-US" sz="1600" dirty="0">
              <a:solidFill>
                <a:prstClr val="black"/>
              </a:solidFill>
            </a:endParaRPr>
          </a:p>
        </p:txBody>
      </p:sp>
    </p:spTree>
    <p:extLst>
      <p:ext uri="{BB962C8B-B14F-4D97-AF65-F5344CB8AC3E}">
        <p14:creationId xmlns:p14="http://schemas.microsoft.com/office/powerpoint/2010/main" val="772202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2" descr="Q:\行銷資料\友嘉報導\雜誌\天下雜誌2012\成長TOP50.tif"/>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80006" y="742100"/>
            <a:ext cx="6278400" cy="35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Q:\行銷資料\友嘉報導\雜誌\天下雜誌2012\成長TOP50.t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72973" y="4584682"/>
            <a:ext cx="6278400" cy="134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2681027" y="3043808"/>
            <a:ext cx="5131333" cy="169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4" name="矩形 13"/>
          <p:cNvSpPr/>
          <p:nvPr/>
        </p:nvSpPr>
        <p:spPr>
          <a:xfrm>
            <a:off x="2699792" y="5492080"/>
            <a:ext cx="5131333" cy="169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5" name="文字方塊 14"/>
          <p:cNvSpPr txBox="1"/>
          <p:nvPr/>
        </p:nvSpPr>
        <p:spPr>
          <a:xfrm>
            <a:off x="249569" y="789355"/>
            <a:ext cx="1919115" cy="3908762"/>
          </a:xfrm>
          <a:prstGeom prst="rect">
            <a:avLst/>
          </a:prstGeom>
          <a:noFill/>
        </p:spPr>
        <p:txBody>
          <a:bodyPr wrap="none" rtlCol="0">
            <a:spAutoFit/>
          </a:bodyPr>
          <a:lstStyle/>
          <a:p>
            <a:r>
              <a:rPr lang="zh-TW" altLang="en-US" sz="2000" b="1" dirty="0" smtClean="0">
                <a:solidFill>
                  <a:srgbClr val="FF0000"/>
                </a:solidFill>
                <a:latin typeface="微軟正黑體" pitchFamily="34" charset="-120"/>
                <a:ea typeface="微軟正黑體" pitchFamily="34" charset="-120"/>
              </a:rPr>
              <a:t>製造業</a:t>
            </a:r>
            <a:endParaRPr lang="en-US" altLang="zh-TW" sz="2000" b="1" dirty="0" smtClean="0">
              <a:solidFill>
                <a:srgbClr val="FF0000"/>
              </a:solidFill>
              <a:latin typeface="微軟正黑體" pitchFamily="34" charset="-120"/>
              <a:ea typeface="微軟正黑體" pitchFamily="34" charset="-120"/>
            </a:endParaRPr>
          </a:p>
          <a:p>
            <a:r>
              <a:rPr lang="zh-TW" altLang="en-US" sz="2000" b="1" dirty="0" smtClean="0">
                <a:solidFill>
                  <a:srgbClr val="FF0000"/>
                </a:solidFill>
                <a:latin typeface="微軟正黑體" pitchFamily="34" charset="-120"/>
                <a:ea typeface="微軟正黑體" pitchFamily="34" charset="-120"/>
              </a:rPr>
              <a:t>成長最快</a:t>
            </a:r>
            <a:r>
              <a:rPr lang="en-US" altLang="zh-TW" sz="2000" b="1" dirty="0" smtClean="0">
                <a:solidFill>
                  <a:srgbClr val="FF0000"/>
                </a:solidFill>
                <a:latin typeface="微軟正黑體" pitchFamily="34" charset="-120"/>
                <a:ea typeface="微軟正黑體" pitchFamily="34" charset="-120"/>
              </a:rPr>
              <a:t>50</a:t>
            </a:r>
            <a:r>
              <a:rPr lang="zh-TW" altLang="en-US" sz="2000" b="1" dirty="0" smtClean="0">
                <a:solidFill>
                  <a:srgbClr val="FF0000"/>
                </a:solidFill>
                <a:latin typeface="微軟正黑體" pitchFamily="34" charset="-120"/>
                <a:ea typeface="微軟正黑體" pitchFamily="34" charset="-120"/>
              </a:rPr>
              <a:t>強</a:t>
            </a:r>
            <a:endParaRPr lang="en-US" altLang="zh-TW" sz="2000" b="1" dirty="0" smtClean="0">
              <a:solidFill>
                <a:srgbClr val="FF0000"/>
              </a:solidFill>
              <a:latin typeface="微軟正黑體" pitchFamily="34" charset="-120"/>
              <a:ea typeface="微軟正黑體" pitchFamily="34" charset="-120"/>
            </a:endParaRPr>
          </a:p>
          <a:p>
            <a:endParaRPr lang="en-US" altLang="zh-TW" sz="1600" dirty="0">
              <a:solidFill>
                <a:prstClr val="black"/>
              </a:solidFill>
            </a:endParaRPr>
          </a:p>
          <a:p>
            <a:endParaRPr lang="en-US" altLang="zh-TW" sz="1600" dirty="0" smtClean="0">
              <a:solidFill>
                <a:prstClr val="black"/>
              </a:solidFill>
            </a:endParaRPr>
          </a:p>
          <a:p>
            <a:endParaRPr lang="en-US" altLang="zh-TW" sz="1600" dirty="0">
              <a:solidFill>
                <a:prstClr val="black"/>
              </a:solidFill>
            </a:endParaRPr>
          </a:p>
          <a:p>
            <a:r>
              <a:rPr lang="zh-TW" altLang="en-US" sz="1600" dirty="0" smtClean="0">
                <a:solidFill>
                  <a:prstClr val="black"/>
                </a:solidFill>
              </a:rPr>
              <a:t>友嘉實業 </a:t>
            </a:r>
            <a:r>
              <a:rPr lang="en-US" altLang="zh-TW" sz="2800" b="1" dirty="0" smtClean="0">
                <a:solidFill>
                  <a:srgbClr val="FF0000"/>
                </a:solidFill>
              </a:rPr>
              <a:t>12</a:t>
            </a:r>
            <a:r>
              <a:rPr lang="en-US" altLang="zh-TW" sz="2800" b="1" baseline="30000" dirty="0" smtClean="0">
                <a:solidFill>
                  <a:srgbClr val="FF0000"/>
                </a:solidFill>
              </a:rPr>
              <a:t>th</a:t>
            </a:r>
            <a:r>
              <a:rPr lang="en-US" altLang="zh-TW" sz="2800" dirty="0" smtClean="0">
                <a:solidFill>
                  <a:prstClr val="black"/>
                </a:solidFill>
              </a:rPr>
              <a:t> </a:t>
            </a:r>
          </a:p>
          <a:p>
            <a:endParaRPr lang="en-US" altLang="zh-TW" sz="1600" dirty="0" smtClean="0">
              <a:solidFill>
                <a:prstClr val="black"/>
              </a:solidFill>
            </a:endParaRPr>
          </a:p>
          <a:p>
            <a:r>
              <a:rPr lang="zh-TW" altLang="en-US" sz="1600" dirty="0" smtClean="0">
                <a:solidFill>
                  <a:prstClr val="black"/>
                </a:solidFill>
              </a:rPr>
              <a:t>友佳國際控股 </a:t>
            </a:r>
            <a:r>
              <a:rPr lang="en-US" altLang="zh-TW" sz="2000" b="1" dirty="0" smtClean="0">
                <a:solidFill>
                  <a:srgbClr val="FF0000"/>
                </a:solidFill>
              </a:rPr>
              <a:t>48</a:t>
            </a:r>
            <a:r>
              <a:rPr lang="en-US" altLang="zh-TW" sz="2000" b="1" baseline="30000" dirty="0" smtClean="0">
                <a:solidFill>
                  <a:srgbClr val="FF0000"/>
                </a:solidFill>
              </a:rPr>
              <a:t>th</a:t>
            </a:r>
            <a:r>
              <a:rPr lang="en-US" altLang="zh-TW" sz="1600" dirty="0" smtClean="0">
                <a:solidFill>
                  <a:prstClr val="black"/>
                </a:solidFill>
              </a:rPr>
              <a:t> </a:t>
            </a:r>
          </a:p>
          <a:p>
            <a:endParaRPr lang="en-US" altLang="zh-TW" sz="1600" dirty="0">
              <a:solidFill>
                <a:prstClr val="black"/>
              </a:solidFill>
            </a:endParaRPr>
          </a:p>
          <a:p>
            <a:r>
              <a:rPr lang="zh-TW" altLang="en-US" sz="1600" dirty="0" smtClean="0">
                <a:solidFill>
                  <a:prstClr val="black"/>
                </a:solidFill>
              </a:rPr>
              <a:t>雙雙</a:t>
            </a:r>
            <a:r>
              <a:rPr lang="zh-TW" altLang="en-US" sz="1600" dirty="0">
                <a:solidFill>
                  <a:prstClr val="black"/>
                </a:solidFill>
              </a:rPr>
              <a:t>入</a:t>
            </a:r>
            <a:r>
              <a:rPr lang="zh-TW" altLang="en-US" sz="1600" dirty="0" smtClean="0">
                <a:solidFill>
                  <a:prstClr val="black"/>
                </a:solidFill>
              </a:rPr>
              <a:t>榜</a:t>
            </a:r>
            <a:endParaRPr lang="en-US" altLang="zh-TW" sz="1600" dirty="0" smtClean="0">
              <a:solidFill>
                <a:prstClr val="black"/>
              </a:solidFill>
            </a:endParaRPr>
          </a:p>
          <a:p>
            <a:endParaRPr lang="en-US" altLang="zh-TW" sz="1600" dirty="0">
              <a:solidFill>
                <a:prstClr val="black"/>
              </a:solidFill>
            </a:endParaRPr>
          </a:p>
          <a:p>
            <a:endParaRPr lang="en-US" altLang="zh-TW" sz="1600" dirty="0" smtClean="0">
              <a:solidFill>
                <a:prstClr val="black"/>
              </a:solidFill>
            </a:endParaRPr>
          </a:p>
          <a:p>
            <a:endParaRPr lang="en-US" altLang="zh-TW" sz="1600" dirty="0">
              <a:solidFill>
                <a:prstClr val="black"/>
              </a:solidFill>
            </a:endParaRPr>
          </a:p>
          <a:p>
            <a:r>
              <a:rPr lang="zh-TW" altLang="en-US" sz="1600" dirty="0" smtClean="0">
                <a:solidFill>
                  <a:prstClr val="black"/>
                </a:solidFill>
              </a:rPr>
              <a:t>機械業</a:t>
            </a:r>
            <a:r>
              <a:rPr lang="en-US" altLang="zh-TW" sz="1600" dirty="0">
                <a:solidFill>
                  <a:prstClr val="black"/>
                </a:solidFill>
              </a:rPr>
              <a:t>5</a:t>
            </a:r>
            <a:r>
              <a:rPr lang="zh-TW" altLang="en-US" sz="1600" dirty="0" smtClean="0">
                <a:solidFill>
                  <a:prstClr val="black"/>
                </a:solidFill>
              </a:rPr>
              <a:t>家入榜</a:t>
            </a:r>
            <a:endParaRPr lang="zh-TW" altLang="en-US" sz="1600" dirty="0">
              <a:solidFill>
                <a:prstClr val="black"/>
              </a:solidFill>
            </a:endParaRPr>
          </a:p>
        </p:txBody>
      </p:sp>
      <p:sp>
        <p:nvSpPr>
          <p:cNvPr id="16" name="文字方塊 15"/>
          <p:cNvSpPr txBox="1"/>
          <p:nvPr/>
        </p:nvSpPr>
        <p:spPr>
          <a:xfrm>
            <a:off x="421201" y="87014"/>
            <a:ext cx="3607078" cy="523220"/>
          </a:xfrm>
          <a:prstGeom prst="rect">
            <a:avLst/>
          </a:prstGeom>
          <a:noFill/>
        </p:spPr>
        <p:txBody>
          <a:bodyPr wrap="none" rtlCol="0">
            <a:spAutoFit/>
          </a:bodyPr>
          <a:lstStyle/>
          <a:p>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lang="zh-TW" altLang="en-US" sz="2800" b="1" dirty="0" smtClean="0">
                <a:solidFill>
                  <a:prstClr val="black"/>
                </a:solidFill>
                <a:latin typeface="微軟正黑體" pitchFamily="34" charset="-120"/>
                <a:ea typeface="微軟正黑體" pitchFamily="34" charset="-120"/>
              </a:rPr>
              <a:t>營運</a:t>
            </a:r>
            <a:r>
              <a:rPr lang="zh-TW" altLang="en-US" sz="2800" b="1" dirty="0">
                <a:solidFill>
                  <a:prstClr val="black"/>
                </a:solidFill>
                <a:latin typeface="微軟正黑體" pitchFamily="34" charset="-120"/>
                <a:ea typeface="微軟正黑體" pitchFamily="34" charset="-120"/>
              </a:rPr>
              <a:t>實績</a:t>
            </a:r>
            <a:endParaRPr lang="en-US" altLang="zh-TW" sz="28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2243679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400050" y="44624"/>
            <a:ext cx="5237331"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優質企業 深獲肯定</a:t>
            </a:r>
            <a:endParaRPr lang="en-US" altLang="zh-TW" sz="2800" b="1" dirty="0">
              <a:latin typeface="微軟正黑體" pitchFamily="34" charset="-120"/>
              <a:ea typeface="微軟正黑體" pitchFamily="34" charset="-120"/>
            </a:endParaRPr>
          </a:p>
        </p:txBody>
      </p:sp>
      <p:sp>
        <p:nvSpPr>
          <p:cNvPr id="14" name="矩形 13"/>
          <p:cNvSpPr/>
          <p:nvPr/>
        </p:nvSpPr>
        <p:spPr>
          <a:xfrm>
            <a:off x="467544" y="764704"/>
            <a:ext cx="8032968" cy="923330"/>
          </a:xfrm>
          <a:prstGeom prst="rect">
            <a:avLst/>
          </a:prstGeom>
        </p:spPr>
        <p:txBody>
          <a:bodyPr wrap="none">
            <a:spAutoFit/>
          </a:bodyPr>
          <a:lstStyle/>
          <a:p>
            <a:pPr>
              <a:lnSpc>
                <a:spcPct val="150000"/>
              </a:lnSpc>
            </a:pPr>
            <a:r>
              <a:rPr lang="zh-TW" altLang="en-US" dirty="0"/>
              <a:t>友嘉</a:t>
            </a:r>
            <a:r>
              <a:rPr lang="zh-TW" altLang="en-US" dirty="0" smtClean="0"/>
              <a:t>集團係唯一同時獲得 </a:t>
            </a:r>
            <a:r>
              <a:rPr lang="zh-TW" altLang="en-US" b="1" dirty="0" smtClean="0">
                <a:solidFill>
                  <a:srgbClr val="FF0000"/>
                </a:solidFill>
              </a:rPr>
              <a:t>國家產品形象金質獎、國家</a:t>
            </a:r>
            <a:r>
              <a:rPr lang="zh-TW" altLang="en-US" b="1" dirty="0">
                <a:solidFill>
                  <a:srgbClr val="FF0000"/>
                </a:solidFill>
              </a:rPr>
              <a:t>品質</a:t>
            </a:r>
            <a:r>
              <a:rPr lang="zh-TW" altLang="en-US" b="1" dirty="0" smtClean="0">
                <a:solidFill>
                  <a:srgbClr val="FF0000"/>
                </a:solidFill>
              </a:rPr>
              <a:t>獎、台灣百大品牌</a:t>
            </a:r>
            <a:endParaRPr lang="en-US" altLang="zh-TW" b="1" dirty="0" smtClean="0">
              <a:solidFill>
                <a:srgbClr val="FF0000"/>
              </a:solidFill>
            </a:endParaRPr>
          </a:p>
          <a:p>
            <a:pPr>
              <a:lnSpc>
                <a:spcPct val="150000"/>
              </a:lnSpc>
            </a:pPr>
            <a:r>
              <a:rPr lang="zh-TW" altLang="en-US" dirty="0" smtClean="0"/>
              <a:t>多項殊榮之工具機廠。</a:t>
            </a:r>
            <a:endParaRPr lang="zh-TW" altLang="en-US" dirty="0"/>
          </a:p>
        </p:txBody>
      </p:sp>
      <p:sp>
        <p:nvSpPr>
          <p:cNvPr id="12" name="圓角矩形 11"/>
          <p:cNvSpPr/>
          <p:nvPr/>
        </p:nvSpPr>
        <p:spPr>
          <a:xfrm>
            <a:off x="467544" y="2060848"/>
            <a:ext cx="2520280" cy="3816424"/>
          </a:xfrm>
          <a:prstGeom prst="roundRect">
            <a:avLst/>
          </a:prstGeom>
          <a:solidFill>
            <a:schemeClr val="bg1"/>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p:nvSpPr>
        <p:spPr>
          <a:xfrm>
            <a:off x="3311476" y="2060848"/>
            <a:ext cx="2520280" cy="3816424"/>
          </a:xfrm>
          <a:prstGeom prst="roundRect">
            <a:avLst/>
          </a:prstGeom>
          <a:solidFill>
            <a:schemeClr val="bg1"/>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6155408" y="2060848"/>
            <a:ext cx="2520280" cy="3816424"/>
          </a:xfrm>
          <a:prstGeom prst="roundRect">
            <a:avLst/>
          </a:prstGeom>
          <a:solidFill>
            <a:schemeClr val="bg1"/>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a:off x="3707904" y="2636912"/>
            <a:ext cx="1620000" cy="2821337"/>
            <a:chOff x="3635896" y="2636912"/>
            <a:chExt cx="1620000" cy="2821337"/>
          </a:xfrm>
        </p:grpSpPr>
        <p:pic>
          <p:nvPicPr>
            <p:cNvPr id="161796" name="Picture 4" descr="C:\Users\5003220.N5003220\Desktop\imagesCAPLR5MU.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23928" y="2636912"/>
              <a:ext cx="1091952" cy="2178918"/>
            </a:xfrm>
            <a:prstGeom prst="rect">
              <a:avLst/>
            </a:prstGeom>
            <a:noFill/>
          </p:spPr>
        </p:pic>
        <p:pic>
          <p:nvPicPr>
            <p:cNvPr id="10" name="Picture 4" descr="C:\Users\5003220.N5003220\Desktop\imagesCAPLR5M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5896" y="4869158"/>
              <a:ext cx="1620000" cy="589091"/>
            </a:xfrm>
            <a:prstGeom prst="rect">
              <a:avLst/>
            </a:prstGeom>
            <a:noFill/>
          </p:spPr>
        </p:pic>
      </p:grpSp>
      <p:pic>
        <p:nvPicPr>
          <p:cNvPr id="1026" name="Picture 2" descr="C:\Users\lw1719\Pictures\imagesPX30CJMH.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03802" y="2708920"/>
            <a:ext cx="1956630" cy="2644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1355.FR\Desktop\圖片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4766" y="2420890"/>
            <a:ext cx="1385217" cy="2394940"/>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767725" y="5019273"/>
            <a:ext cx="2146742" cy="353943"/>
          </a:xfrm>
          <a:prstGeom prst="rect">
            <a:avLst/>
          </a:prstGeom>
        </p:spPr>
        <p:txBody>
          <a:bodyPr wrap="none">
            <a:spAutoFit/>
          </a:bodyPr>
          <a:lstStyle/>
          <a:p>
            <a:r>
              <a:rPr lang="zh-TW" altLang="en-US" sz="1700" b="1" dirty="0">
                <a:solidFill>
                  <a:srgbClr val="FF0000"/>
                </a:solidFill>
                <a:latin typeface="Meiryo UI" panose="020B0604030504040204" pitchFamily="50" charset="-128"/>
                <a:ea typeface="Meiryo UI" panose="020B0604030504040204" pitchFamily="50" charset="-128"/>
              </a:rPr>
              <a:t>國家產品形象金質獎</a:t>
            </a:r>
            <a:endParaRPr lang="zh-TW" altLang="en-US" sz="1700" b="1" dirty="0"/>
          </a:p>
        </p:txBody>
      </p:sp>
    </p:spTree>
    <p:extLst>
      <p:ext uri="{BB962C8B-B14F-4D97-AF65-F5344CB8AC3E}">
        <p14:creationId xmlns:p14="http://schemas.microsoft.com/office/powerpoint/2010/main" val="1156177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400050" y="44624"/>
            <a:ext cx="4695516" cy="523220"/>
          </a:xfrm>
          <a:prstGeom prst="rect">
            <a:avLst/>
          </a:prstGeom>
          <a:noFill/>
        </p:spPr>
        <p:txBody>
          <a:bodyPr wrap="none">
            <a:spAutoFit/>
          </a:bodyPr>
          <a:lstStyle/>
          <a:p>
            <a:pPr fontAlgn="auto">
              <a:spcBef>
                <a:spcPts val="0"/>
              </a:spcBef>
              <a:spcAft>
                <a:spcPts val="0"/>
              </a:spcAft>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多角化經營集團</a:t>
            </a:r>
            <a:endParaRPr kumimoji="0" lang="en-US" altLang="zh-TW" sz="2800" b="1" dirty="0" smtClean="0">
              <a:solidFill>
                <a:prstClr val="black">
                  <a:lumMod val="85000"/>
                  <a:lumOff val="15000"/>
                </a:prstClr>
              </a:solidFill>
              <a:latin typeface="SimHei" panose="02010609060101010101" pitchFamily="49" charset="-122"/>
              <a:ea typeface="SimHei" panose="02010609060101010101" pitchFamily="49" charset="-122"/>
            </a:endParaRPr>
          </a:p>
        </p:txBody>
      </p:sp>
      <p:graphicFrame>
        <p:nvGraphicFramePr>
          <p:cNvPr id="89" name="表格 88"/>
          <p:cNvGraphicFramePr>
            <a:graphicFrameLocks noGrp="1"/>
          </p:cNvGraphicFramePr>
          <p:nvPr>
            <p:extLst>
              <p:ext uri="{D42A27DB-BD31-4B8C-83A1-F6EECF244321}">
                <p14:modId xmlns:p14="http://schemas.microsoft.com/office/powerpoint/2010/main" val="3335824795"/>
              </p:ext>
            </p:extLst>
          </p:nvPr>
        </p:nvGraphicFramePr>
        <p:xfrm>
          <a:off x="5076056" y="1844824"/>
          <a:ext cx="3744416" cy="949960"/>
        </p:xfrm>
        <a:graphic>
          <a:graphicData uri="http://schemas.openxmlformats.org/drawingml/2006/table">
            <a:tbl>
              <a:tblPr firstRow="1" bandRow="1">
                <a:tableStyleId>{5940675A-B579-460E-94D1-54222C63F5DA}</a:tableStyleId>
              </a:tblPr>
              <a:tblGrid>
                <a:gridCol w="374441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傳動元件</a:t>
                      </a:r>
                      <a:endParaRPr lang="zh-TW" altLang="en-US" sz="2000" b="1" dirty="0" smtClean="0"/>
                    </a:p>
                  </a:txBody>
                  <a:tcPr>
                    <a:solidFill>
                      <a:schemeClr val="accent6">
                        <a:lumMod val="20000"/>
                        <a:lumOff val="8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軸承座生產出貨全球第一大</a:t>
                      </a:r>
                      <a:endParaRPr lang="zh-TW" altLang="en-US" dirty="0"/>
                    </a:p>
                  </a:txBody>
                  <a:tcPr/>
                </a:tc>
              </a:tr>
            </a:tbl>
          </a:graphicData>
        </a:graphic>
      </p:graphicFrame>
      <p:sp>
        <p:nvSpPr>
          <p:cNvPr id="14" name="矩形 13"/>
          <p:cNvSpPr/>
          <p:nvPr/>
        </p:nvSpPr>
        <p:spPr>
          <a:xfrm>
            <a:off x="323528" y="836712"/>
            <a:ext cx="8802410" cy="1077218"/>
          </a:xfrm>
          <a:prstGeom prst="rect">
            <a:avLst/>
          </a:prstGeom>
        </p:spPr>
        <p:txBody>
          <a:bodyPr wrap="none">
            <a:spAutoFit/>
          </a:bodyPr>
          <a:lstStyle/>
          <a:p>
            <a:r>
              <a:rPr lang="zh-TW" altLang="en-US" sz="1600" dirty="0">
                <a:solidFill>
                  <a:srgbClr val="FF0000"/>
                </a:solidFill>
              </a:rPr>
              <a:t>友嘉</a:t>
            </a:r>
            <a:r>
              <a:rPr lang="zh-TW" altLang="en-US" sz="1600" dirty="0" smtClean="0">
                <a:solidFill>
                  <a:srgbClr val="FF0000"/>
                </a:solidFill>
              </a:rPr>
              <a:t>集團係國內工具機唯一一家除工具機之外</a:t>
            </a:r>
            <a:r>
              <a:rPr lang="zh-TW" altLang="en-US" sz="1600" dirty="0" smtClean="0"/>
              <a:t>，尚有製造銷售塗裝設備、建築機械、傳動元件、</a:t>
            </a:r>
            <a:endParaRPr lang="en-US" altLang="zh-TW" sz="1600" dirty="0" smtClean="0"/>
          </a:p>
          <a:p>
            <a:r>
              <a:rPr lang="zh-TW" altLang="en-US" sz="1600" dirty="0" smtClean="0"/>
              <a:t>停車設備、電梯設備、堆高機、空壓機、發動機、印刷機械、包裝機械、注塑機械、電路板、</a:t>
            </a:r>
            <a:endParaRPr lang="en-US" altLang="zh-TW" sz="1600" dirty="0" smtClean="0"/>
          </a:p>
          <a:p>
            <a:r>
              <a:rPr lang="zh-TW" altLang="en-US" sz="1600" dirty="0" smtClean="0"/>
              <a:t>太陽能導電膠、半導體檢測設備、鎂合金鍛造、</a:t>
            </a:r>
            <a:r>
              <a:rPr lang="en-US" altLang="zh-TW" sz="1600" dirty="0" smtClean="0"/>
              <a:t>LED</a:t>
            </a:r>
            <a:r>
              <a:rPr lang="zh-TW" altLang="en-US" sz="1600" dirty="0" smtClean="0"/>
              <a:t>照明等產品</a:t>
            </a:r>
            <a:endParaRPr lang="en-US" altLang="zh-TW" sz="1600" dirty="0" smtClean="0"/>
          </a:p>
          <a:p>
            <a:endParaRPr lang="zh-TW" altLang="en-US" sz="1600" dirty="0"/>
          </a:p>
        </p:txBody>
      </p:sp>
      <p:graphicFrame>
        <p:nvGraphicFramePr>
          <p:cNvPr id="16" name="表格 15"/>
          <p:cNvGraphicFramePr>
            <a:graphicFrameLocks noGrp="1"/>
          </p:cNvGraphicFramePr>
          <p:nvPr>
            <p:extLst>
              <p:ext uri="{D42A27DB-BD31-4B8C-83A1-F6EECF244321}">
                <p14:modId xmlns:p14="http://schemas.microsoft.com/office/powerpoint/2010/main" val="3202298871"/>
              </p:ext>
            </p:extLst>
          </p:nvPr>
        </p:nvGraphicFramePr>
        <p:xfrm>
          <a:off x="5076056" y="2996952"/>
          <a:ext cx="3744416" cy="2377440"/>
        </p:xfrm>
        <a:graphic>
          <a:graphicData uri="http://schemas.openxmlformats.org/drawingml/2006/table">
            <a:tbl>
              <a:tblPr firstRow="1" bandRow="1">
                <a:tableStyleId>{5940675A-B579-460E-94D1-54222C63F5DA}</a:tableStyleId>
              </a:tblPr>
              <a:tblGrid>
                <a:gridCol w="374441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綠能產業</a:t>
                      </a:r>
                      <a:endParaRPr lang="zh-TW" altLang="en-US" sz="2000" b="1" dirty="0" smtClean="0"/>
                    </a:p>
                  </a:txBody>
                  <a:tcPr>
                    <a:solidFill>
                      <a:schemeClr val="accent3">
                        <a:lumMod val="20000"/>
                        <a:lumOff val="80000"/>
                      </a:schemeClr>
                    </a:solidFill>
                  </a:tcPr>
                </a:tc>
              </a:tr>
              <a:tr h="370840">
                <a:tc>
                  <a:txBody>
                    <a:bodyPr/>
                    <a:lstStyle/>
                    <a:p>
                      <a:pPr fontAlgn="b"/>
                      <a:r>
                        <a:rPr lang="zh-TW" altLang="en-US" sz="1400" dirty="0" smtClean="0">
                          <a:solidFill>
                            <a:srgbClr val="000000"/>
                          </a:solidFill>
                          <a:latin typeface="微軟正黑體" pitchFamily="34" charset="-120"/>
                          <a:ea typeface="微軟正黑體" pitchFamily="34" charset="-120"/>
                        </a:rPr>
                        <a:t>友晁：太陽能電池蝕刻之雷射設備產品</a:t>
                      </a:r>
                      <a:r>
                        <a:rPr lang="en-US" altLang="zh-TW" sz="1400" dirty="0" smtClean="0">
                          <a:solidFill>
                            <a:srgbClr val="000000"/>
                          </a:solidFill>
                          <a:latin typeface="微軟正黑體" pitchFamily="34" charset="-120"/>
                          <a:ea typeface="微軟正黑體" pitchFamily="34" charset="-120"/>
                        </a:rPr>
                        <a:t>(</a:t>
                      </a:r>
                      <a:r>
                        <a:rPr lang="zh-TW" altLang="en-US" sz="1400" dirty="0" smtClean="0">
                          <a:solidFill>
                            <a:srgbClr val="000000"/>
                          </a:solidFill>
                          <a:latin typeface="微軟正黑體" pitchFamily="34" charset="-120"/>
                          <a:ea typeface="微軟正黑體" pitchFamily="34" charset="-120"/>
                        </a:rPr>
                        <a:t>單價</a:t>
                      </a:r>
                      <a:r>
                        <a:rPr lang="en-US" altLang="zh-TW" sz="1400" dirty="0" smtClean="0">
                          <a:solidFill>
                            <a:srgbClr val="000000"/>
                          </a:solidFill>
                          <a:latin typeface="微軟正黑體" pitchFamily="34" charset="-120"/>
                          <a:ea typeface="微軟正黑體" pitchFamily="34" charset="-120"/>
                        </a:rPr>
                        <a:t>3000</a:t>
                      </a:r>
                      <a:r>
                        <a:rPr lang="zh-TW" altLang="en-US" sz="1400" dirty="0" smtClean="0">
                          <a:solidFill>
                            <a:srgbClr val="000000"/>
                          </a:solidFill>
                          <a:latin typeface="微軟正黑體" pitchFamily="34" charset="-120"/>
                          <a:ea typeface="微軟正黑體" pitchFamily="34" charset="-120"/>
                        </a:rPr>
                        <a:t>萬台幣</a:t>
                      </a:r>
                      <a:r>
                        <a:rPr lang="en-US" altLang="zh-TW" sz="1400" dirty="0" smtClean="0">
                          <a:solidFill>
                            <a:srgbClr val="000000"/>
                          </a:solidFill>
                          <a:latin typeface="微軟正黑體" pitchFamily="34" charset="-120"/>
                          <a:ea typeface="微軟正黑體" pitchFamily="34" charset="-120"/>
                        </a:rPr>
                        <a:t>/</a:t>
                      </a:r>
                      <a:r>
                        <a:rPr lang="zh-TW" altLang="en-US" sz="1400" dirty="0" smtClean="0">
                          <a:solidFill>
                            <a:srgbClr val="000000"/>
                          </a:solidFill>
                          <a:latin typeface="微軟正黑體" pitchFamily="34" charset="-120"/>
                          <a:ea typeface="微軟正黑體" pitchFamily="34" charset="-120"/>
                        </a:rPr>
                        <a:t>台</a:t>
                      </a:r>
                      <a:r>
                        <a:rPr lang="en-US" altLang="zh-TW" sz="1400" dirty="0" smtClean="0">
                          <a:solidFill>
                            <a:srgbClr val="000000"/>
                          </a:solidFill>
                          <a:latin typeface="微軟正黑體" pitchFamily="34" charset="-120"/>
                          <a:ea typeface="微軟正黑體" pitchFamily="34" charset="-120"/>
                        </a:rPr>
                        <a:t>)</a:t>
                      </a:r>
                      <a:r>
                        <a:rPr lang="zh-TW" altLang="en-US" sz="1400" dirty="0" smtClean="0">
                          <a:solidFill>
                            <a:srgbClr val="000000"/>
                          </a:solidFill>
                          <a:latin typeface="微軟正黑體" pitchFamily="34" charset="-120"/>
                          <a:ea typeface="微軟正黑體" pitchFamily="34" charset="-120"/>
                        </a:rPr>
                        <a:t>，性價比高，</a:t>
                      </a:r>
                      <a:r>
                        <a:rPr lang="zh-TW" altLang="en-US" sz="1400" b="0" dirty="0" smtClean="0">
                          <a:solidFill>
                            <a:srgbClr val="FF0000"/>
                          </a:solidFill>
                          <a:latin typeface="微軟正黑體" pitchFamily="34" charset="-120"/>
                          <a:ea typeface="微軟正黑體" pitchFamily="34" charset="-120"/>
                        </a:rPr>
                        <a:t>已先後打敗德國之</a:t>
                      </a:r>
                      <a:r>
                        <a:rPr lang="en-US" altLang="zh-TW" sz="1400" b="0" dirty="0" err="1" smtClean="0">
                          <a:solidFill>
                            <a:srgbClr val="FF0000"/>
                          </a:solidFill>
                          <a:latin typeface="微軟正黑體" pitchFamily="34" charset="-120"/>
                          <a:ea typeface="微軟正黑體" pitchFamily="34" charset="-120"/>
                        </a:rPr>
                        <a:t>Manz</a:t>
                      </a:r>
                      <a:r>
                        <a:rPr lang="zh-TW" altLang="en-US" sz="1400" b="0" dirty="0" smtClean="0">
                          <a:solidFill>
                            <a:srgbClr val="FF0000"/>
                          </a:solidFill>
                          <a:latin typeface="微軟正黑體" pitchFamily="34" charset="-120"/>
                          <a:ea typeface="微軟正黑體" pitchFamily="34" charset="-120"/>
                        </a:rPr>
                        <a:t>及</a:t>
                      </a:r>
                      <a:r>
                        <a:rPr lang="en-US" altLang="zh-TW" sz="1400" b="0" dirty="0" err="1" smtClean="0">
                          <a:solidFill>
                            <a:srgbClr val="FF0000"/>
                          </a:solidFill>
                          <a:latin typeface="微軟正黑體" pitchFamily="34" charset="-120"/>
                          <a:ea typeface="微軟正黑體" pitchFamily="34" charset="-120"/>
                        </a:rPr>
                        <a:t>Innolase</a:t>
                      </a:r>
                      <a:r>
                        <a:rPr lang="en-US" altLang="zh-TW" sz="1400" b="0" dirty="0" smtClean="0">
                          <a:solidFill>
                            <a:srgbClr val="FF0000"/>
                          </a:solidFill>
                          <a:latin typeface="微軟正黑體" pitchFamily="34" charset="-120"/>
                          <a:ea typeface="微軟正黑體" pitchFamily="34" charset="-120"/>
                        </a:rPr>
                        <a:t>(</a:t>
                      </a:r>
                      <a:r>
                        <a:rPr lang="zh-TW" altLang="en-US" sz="1400" b="0" dirty="0" smtClean="0">
                          <a:solidFill>
                            <a:srgbClr val="FF0000"/>
                          </a:solidFill>
                          <a:latin typeface="微軟正黑體" pitchFamily="34" charset="-120"/>
                          <a:ea typeface="微軟正黑體" pitchFamily="34" charset="-120"/>
                        </a:rPr>
                        <a:t>售價</a:t>
                      </a:r>
                      <a:r>
                        <a:rPr lang="en-US" altLang="zh-TW" sz="1400" b="0" dirty="0" smtClean="0">
                          <a:solidFill>
                            <a:srgbClr val="FF0000"/>
                          </a:solidFill>
                          <a:latin typeface="微軟正黑體" pitchFamily="34" charset="-120"/>
                          <a:ea typeface="微軟正黑體" pitchFamily="34" charset="-120"/>
                        </a:rPr>
                        <a:t>2800</a:t>
                      </a:r>
                      <a:r>
                        <a:rPr lang="zh-TW" altLang="en-US" sz="1400" b="0" dirty="0" smtClean="0">
                          <a:solidFill>
                            <a:srgbClr val="FF0000"/>
                          </a:solidFill>
                          <a:latin typeface="微軟正黑體" pitchFamily="34" charset="-120"/>
                          <a:ea typeface="微軟正黑體" pitchFamily="34" charset="-120"/>
                        </a:rPr>
                        <a:t>萬新台幣</a:t>
                      </a:r>
                      <a:r>
                        <a:rPr lang="en-US" altLang="zh-TW" sz="1400" b="0" dirty="0" smtClean="0">
                          <a:solidFill>
                            <a:srgbClr val="FF0000"/>
                          </a:solidFill>
                          <a:latin typeface="微軟正黑體" pitchFamily="34" charset="-120"/>
                          <a:ea typeface="微軟正黑體" pitchFamily="34" charset="-120"/>
                        </a:rPr>
                        <a:t>)</a:t>
                      </a:r>
                      <a:r>
                        <a:rPr lang="zh-TW" altLang="en-US" sz="1400" b="0" dirty="0" smtClean="0">
                          <a:solidFill>
                            <a:srgbClr val="FF0000"/>
                          </a:solidFill>
                          <a:latin typeface="微軟正黑體" pitchFamily="34" charset="-120"/>
                          <a:ea typeface="微軟正黑體" pitchFamily="34" charset="-120"/>
                        </a:rPr>
                        <a:t>等</a:t>
                      </a:r>
                      <a:r>
                        <a:rPr lang="en-US" altLang="zh-TW" sz="1400" b="0" dirty="0" smtClean="0">
                          <a:solidFill>
                            <a:srgbClr val="FF0000"/>
                          </a:solidFill>
                          <a:latin typeface="微軟正黑體" pitchFamily="34" charset="-120"/>
                          <a:ea typeface="微軟正黑體" pitchFamily="34" charset="-120"/>
                        </a:rPr>
                        <a:t>2</a:t>
                      </a:r>
                      <a:r>
                        <a:rPr lang="zh-TW" altLang="en-US" sz="1400" b="0" dirty="0" smtClean="0">
                          <a:solidFill>
                            <a:srgbClr val="FF0000"/>
                          </a:solidFill>
                          <a:latin typeface="微軟正黑體" pitchFamily="34" charset="-120"/>
                          <a:ea typeface="微軟正黑體" pitchFamily="34" charset="-120"/>
                        </a:rPr>
                        <a:t>家國際知名大廠</a:t>
                      </a:r>
                      <a:r>
                        <a:rPr lang="zh-TW" altLang="en-US" sz="1400" dirty="0" smtClean="0">
                          <a:solidFill>
                            <a:srgbClr val="000000"/>
                          </a:solidFill>
                          <a:latin typeface="微軟正黑體" pitchFamily="34" charset="-120"/>
                          <a:ea typeface="微軟正黑體" pitchFamily="34" charset="-120"/>
                        </a:rPr>
                        <a:t>，並已獲昱晶、茂迪、元晶、新日光、太極、英穩達、益通等公司採用，目前市佔率</a:t>
                      </a:r>
                      <a:r>
                        <a:rPr lang="en-US" altLang="zh-TW" sz="1400" dirty="0" smtClean="0">
                          <a:solidFill>
                            <a:srgbClr val="000000"/>
                          </a:solidFill>
                          <a:latin typeface="微軟正黑體" pitchFamily="34" charset="-120"/>
                          <a:ea typeface="微軟正黑體" pitchFamily="34" charset="-120"/>
                        </a:rPr>
                        <a:t>100%</a:t>
                      </a:r>
                      <a:r>
                        <a:rPr lang="zh-TW" altLang="en-US" sz="1400" dirty="0" smtClean="0">
                          <a:solidFill>
                            <a:srgbClr val="000000"/>
                          </a:solidFill>
                          <a:latin typeface="微軟正黑體" pitchFamily="34" charset="-120"/>
                          <a:ea typeface="微軟正黑體" pitchFamily="34" charset="-120"/>
                        </a:rPr>
                        <a:t>。</a:t>
                      </a:r>
                      <a:endParaRPr lang="en-US" altLang="zh-TW" sz="1400" dirty="0" smtClean="0">
                        <a:solidFill>
                          <a:srgbClr val="000000"/>
                        </a:solidFill>
                        <a:latin typeface="微軟正黑體" pitchFamily="34" charset="-120"/>
                        <a:ea typeface="微軟正黑體" pitchFamily="34" charset="-120"/>
                      </a:endParaRPr>
                    </a:p>
                    <a:p>
                      <a:pPr fontAlgn="b"/>
                      <a:r>
                        <a:rPr lang="zh-TW" altLang="en-US" sz="1400" dirty="0" smtClean="0">
                          <a:solidFill>
                            <a:srgbClr val="FF0000"/>
                          </a:solidFill>
                          <a:latin typeface="微軟正黑體" pitchFamily="34" charset="-120"/>
                          <a:ea typeface="微軟正黑體" pitchFamily="34" charset="-120"/>
                        </a:rPr>
                        <a:t>昱晶更於</a:t>
                      </a:r>
                      <a:r>
                        <a:rPr lang="en-US" altLang="zh-TW" sz="1400" dirty="0" smtClean="0">
                          <a:solidFill>
                            <a:srgbClr val="FF0000"/>
                          </a:solidFill>
                          <a:latin typeface="微軟正黑體" pitchFamily="34" charset="-120"/>
                          <a:ea typeface="微軟正黑體" pitchFamily="34" charset="-120"/>
                        </a:rPr>
                        <a:t>3</a:t>
                      </a:r>
                      <a:r>
                        <a:rPr lang="zh-TW" altLang="en-US" sz="1400" dirty="0" smtClean="0">
                          <a:solidFill>
                            <a:srgbClr val="FF0000"/>
                          </a:solidFill>
                          <a:latin typeface="微軟正黑體" pitchFamily="34" charset="-120"/>
                          <a:ea typeface="微軟正黑體" pitchFamily="34" charset="-120"/>
                        </a:rPr>
                        <a:t>月份下訂</a:t>
                      </a:r>
                      <a:r>
                        <a:rPr lang="en-US" altLang="zh-TW" sz="1400" dirty="0" smtClean="0">
                          <a:solidFill>
                            <a:srgbClr val="FF0000"/>
                          </a:solidFill>
                          <a:latin typeface="微軟正黑體" pitchFamily="34" charset="-120"/>
                          <a:ea typeface="微軟正黑體" pitchFamily="34" charset="-120"/>
                        </a:rPr>
                        <a:t>6</a:t>
                      </a:r>
                      <a:r>
                        <a:rPr lang="zh-TW" altLang="en-US" sz="1400" dirty="0" smtClean="0">
                          <a:solidFill>
                            <a:srgbClr val="FF0000"/>
                          </a:solidFill>
                          <a:latin typeface="微軟正黑體" pitchFamily="34" charset="-120"/>
                          <a:ea typeface="微軟正黑體" pitchFamily="34" charset="-120"/>
                        </a:rPr>
                        <a:t>台設備，總額約</a:t>
                      </a:r>
                      <a:r>
                        <a:rPr lang="en-US" altLang="zh-TW" sz="1400" dirty="0" smtClean="0">
                          <a:solidFill>
                            <a:srgbClr val="FF0000"/>
                          </a:solidFill>
                          <a:latin typeface="微軟正黑體" pitchFamily="34" charset="-120"/>
                          <a:ea typeface="微軟正黑體" pitchFamily="34" charset="-120"/>
                        </a:rPr>
                        <a:t>1.8</a:t>
                      </a:r>
                      <a:r>
                        <a:rPr lang="zh-TW" altLang="en-US" sz="1400" dirty="0" smtClean="0">
                          <a:solidFill>
                            <a:srgbClr val="FF0000"/>
                          </a:solidFill>
                          <a:latin typeface="微軟正黑體" pitchFamily="34" charset="-120"/>
                          <a:ea typeface="微軟正黑體" pitchFamily="34" charset="-120"/>
                        </a:rPr>
                        <a:t>億新台幣</a:t>
                      </a:r>
                      <a:endParaRPr lang="en-US" altLang="zh-TW" sz="1400" dirty="0">
                        <a:solidFill>
                          <a:srgbClr val="FF0000"/>
                        </a:solidFill>
                        <a:latin typeface="微軟正黑體" pitchFamily="34" charset="-120"/>
                        <a:ea typeface="微軟正黑體" pitchFamily="34" charset="-120"/>
                      </a:endParaRPr>
                    </a:p>
                  </a:txBody>
                  <a:tcPr/>
                </a:tc>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3991302594"/>
              </p:ext>
            </p:extLst>
          </p:nvPr>
        </p:nvGraphicFramePr>
        <p:xfrm>
          <a:off x="395536" y="1849760"/>
          <a:ext cx="4464496" cy="2377440"/>
        </p:xfrm>
        <a:graphic>
          <a:graphicData uri="http://schemas.openxmlformats.org/drawingml/2006/table">
            <a:tbl>
              <a:tblPr firstRow="1" bandRow="1">
                <a:tableStyleId>{5940675A-B579-460E-94D1-54222C63F5DA}</a:tableStyleId>
              </a:tblPr>
              <a:tblGrid>
                <a:gridCol w="446449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工具機</a:t>
                      </a:r>
                      <a:endParaRPr lang="zh-TW" altLang="en-US" sz="2000" b="1" dirty="0" smtClean="0"/>
                    </a:p>
                  </a:txBody>
                  <a:tcPr>
                    <a:solidFill>
                      <a:schemeClr val="accent5">
                        <a:lumMod val="20000"/>
                        <a:lumOff val="80000"/>
                      </a:schemeClr>
                    </a:solidFill>
                  </a:tcPr>
                </a:tc>
              </a:tr>
              <a:tr h="370840">
                <a:tc>
                  <a:txBody>
                    <a:bodyPr/>
                    <a:lstStyle/>
                    <a:p>
                      <a:pPr marL="285750" indent="-285750" fontAlgn="b">
                        <a:buFontTx/>
                        <a:buChar char="-"/>
                      </a:pPr>
                      <a:r>
                        <a:rPr lang="zh-TW" altLang="en-US" sz="1600" dirty="0" smtClean="0">
                          <a:solidFill>
                            <a:srgbClr val="FF0000"/>
                          </a:solidFill>
                          <a:latin typeface="微軟正黑體" pitchFamily="34" charset="-120"/>
                          <a:ea typeface="微軟正黑體" pitchFamily="34" charset="-120"/>
                        </a:rPr>
                        <a:t>立式加工中心機全球第一大</a:t>
                      </a:r>
                      <a:endParaRPr lang="en-US" altLang="zh-TW" sz="1600" dirty="0" smtClean="0">
                        <a:solidFill>
                          <a:srgbClr val="FF0000"/>
                        </a:solidFill>
                        <a:latin typeface="微軟正黑體" pitchFamily="34" charset="-120"/>
                        <a:ea typeface="微軟正黑體" pitchFamily="34" charset="-120"/>
                      </a:endParaRPr>
                    </a:p>
                    <a:p>
                      <a:pPr marL="285750" indent="-285750" fontAlgn="b">
                        <a:buFontTx/>
                        <a:buChar char="-"/>
                      </a:pPr>
                      <a:r>
                        <a:rPr lang="zh-TW" altLang="en-US" sz="1600" dirty="0" smtClean="0">
                          <a:solidFill>
                            <a:schemeClr val="tx1"/>
                          </a:solidFill>
                          <a:latin typeface="微軟正黑體" pitchFamily="34" charset="-120"/>
                          <a:ea typeface="微軟正黑體" pitchFamily="34" charset="-120"/>
                        </a:rPr>
                        <a:t>全功能</a:t>
                      </a:r>
                      <a:r>
                        <a:rPr lang="en-US" altLang="zh-TW" sz="1600" dirty="0" smtClean="0">
                          <a:solidFill>
                            <a:schemeClr val="tx1"/>
                          </a:solidFill>
                          <a:latin typeface="微軟正黑體" pitchFamily="34" charset="-120"/>
                          <a:ea typeface="微軟正黑體" pitchFamily="34" charset="-120"/>
                        </a:rPr>
                        <a:t>CNC</a:t>
                      </a:r>
                      <a:r>
                        <a:rPr lang="zh-TW" altLang="en-US" sz="1600" dirty="0" smtClean="0">
                          <a:solidFill>
                            <a:schemeClr val="tx1"/>
                          </a:solidFill>
                          <a:latin typeface="微軟正黑體" pitchFamily="34" charset="-120"/>
                          <a:ea typeface="微軟正黑體" pitchFamily="34" charset="-120"/>
                        </a:rPr>
                        <a:t>機床 台灣</a:t>
                      </a:r>
                      <a:r>
                        <a:rPr lang="en-US" altLang="zh-TW" sz="1600" dirty="0" smtClean="0">
                          <a:solidFill>
                            <a:schemeClr val="tx1"/>
                          </a:solidFill>
                          <a:latin typeface="微軟正黑體" pitchFamily="34" charset="-120"/>
                          <a:ea typeface="微軟正黑體" pitchFamily="34" charset="-120"/>
                        </a:rPr>
                        <a:t>&amp;</a:t>
                      </a:r>
                      <a:r>
                        <a:rPr lang="zh-TW" altLang="en-US" sz="1600" dirty="0" smtClean="0">
                          <a:solidFill>
                            <a:schemeClr val="tx1"/>
                          </a:solidFill>
                          <a:latin typeface="微軟正黑體" pitchFamily="34" charset="-120"/>
                          <a:ea typeface="微軟正黑體" pitchFamily="34" charset="-120"/>
                        </a:rPr>
                        <a:t>大陸 第一大</a:t>
                      </a:r>
                      <a:endParaRPr lang="en-US" altLang="zh-TW" sz="1600" dirty="0" smtClean="0">
                        <a:solidFill>
                          <a:schemeClr val="tx1"/>
                        </a:solidFill>
                        <a:latin typeface="微軟正黑體" pitchFamily="34" charset="-120"/>
                        <a:ea typeface="微軟正黑體" pitchFamily="34" charset="-120"/>
                      </a:endParaRPr>
                    </a:p>
                    <a:p>
                      <a:pPr marL="285750" marR="0" indent="-285750" algn="l" defTabSz="914400" rtl="0" eaLnBrk="1" fontAlgn="b" latinLnBrk="0" hangingPunct="1">
                        <a:lnSpc>
                          <a:spcPct val="100000"/>
                        </a:lnSpc>
                        <a:spcBef>
                          <a:spcPts val="0"/>
                        </a:spcBef>
                        <a:spcAft>
                          <a:spcPts val="0"/>
                        </a:spcAft>
                        <a:buClrTx/>
                        <a:buSzTx/>
                        <a:buFontTx/>
                        <a:buChar char="-"/>
                        <a:tabLst/>
                        <a:defRPr/>
                      </a:pPr>
                      <a:r>
                        <a:rPr lang="zh-TW" altLang="en-US" sz="1600" dirty="0" smtClean="0">
                          <a:solidFill>
                            <a:schemeClr val="tx1"/>
                          </a:solidFill>
                          <a:latin typeface="微軟正黑體" pitchFamily="34" charset="-120"/>
                          <a:ea typeface="微軟正黑體" pitchFamily="34" charset="-120"/>
                        </a:rPr>
                        <a:t>台灣唯一進入全球前</a:t>
                      </a:r>
                      <a:r>
                        <a:rPr lang="en-US" altLang="zh-TW" sz="1600" dirty="0" smtClean="0">
                          <a:solidFill>
                            <a:schemeClr val="tx1"/>
                          </a:solidFill>
                          <a:latin typeface="微軟正黑體" pitchFamily="34" charset="-120"/>
                          <a:ea typeface="微軟正黑體" pitchFamily="34" charset="-120"/>
                        </a:rPr>
                        <a:t>3</a:t>
                      </a:r>
                      <a:r>
                        <a:rPr lang="zh-TW" altLang="en-US" sz="1600" dirty="0" smtClean="0">
                          <a:solidFill>
                            <a:schemeClr val="tx1"/>
                          </a:solidFill>
                          <a:latin typeface="微軟正黑體" pitchFamily="34" charset="-120"/>
                          <a:ea typeface="微軟正黑體" pitchFamily="34" charset="-120"/>
                        </a:rPr>
                        <a:t>大</a:t>
                      </a:r>
                      <a:endParaRPr lang="en-US" altLang="zh-TW" sz="1600" dirty="0" smtClean="0">
                        <a:solidFill>
                          <a:schemeClr val="tx1"/>
                        </a:solidFill>
                        <a:latin typeface="微軟正黑體" pitchFamily="34" charset="-120"/>
                        <a:ea typeface="微軟正黑體" pitchFamily="34" charset="-120"/>
                      </a:endParaRPr>
                    </a:p>
                    <a:p>
                      <a:pPr marL="285750" indent="-285750" fontAlgn="b">
                        <a:buFontTx/>
                        <a:buChar char="-"/>
                      </a:pPr>
                      <a:r>
                        <a:rPr lang="zh-TW" altLang="en-US" sz="1600" dirty="0" smtClean="0">
                          <a:solidFill>
                            <a:schemeClr val="tx1"/>
                          </a:solidFill>
                          <a:latin typeface="微軟正黑體" pitchFamily="34" charset="-120"/>
                          <a:ea typeface="微軟正黑體" pitchFamily="34" charset="-120"/>
                        </a:rPr>
                        <a:t>義大利 前 </a:t>
                      </a:r>
                      <a:r>
                        <a:rPr lang="en-US" altLang="zh-TW" sz="1600" dirty="0" smtClean="0">
                          <a:solidFill>
                            <a:schemeClr val="tx1"/>
                          </a:solidFill>
                          <a:latin typeface="微軟正黑體" pitchFamily="34" charset="-120"/>
                          <a:ea typeface="微軟正黑體" pitchFamily="34" charset="-120"/>
                        </a:rPr>
                        <a:t>5</a:t>
                      </a:r>
                      <a:r>
                        <a:rPr lang="zh-TW" altLang="en-US" sz="1600" dirty="0" smtClean="0">
                          <a:solidFill>
                            <a:schemeClr val="tx1"/>
                          </a:solidFill>
                          <a:latin typeface="微軟正黑體" pitchFamily="34" charset="-120"/>
                          <a:ea typeface="微軟正黑體" pitchFamily="34" charset="-120"/>
                        </a:rPr>
                        <a:t> 大工具機廠</a:t>
                      </a:r>
                      <a:endParaRPr lang="en-US" altLang="zh-TW" sz="1600" dirty="0" smtClean="0">
                        <a:solidFill>
                          <a:schemeClr val="tx1"/>
                        </a:solidFill>
                        <a:latin typeface="微軟正黑體" pitchFamily="34" charset="-120"/>
                        <a:ea typeface="微軟正黑體" pitchFamily="34" charset="-120"/>
                      </a:endParaRPr>
                    </a:p>
                    <a:p>
                      <a:pPr marL="285750" indent="-285750" fontAlgn="b">
                        <a:buFontTx/>
                        <a:buChar char="-"/>
                      </a:pPr>
                      <a:r>
                        <a:rPr lang="zh-TW" altLang="en-US" sz="1600" dirty="0" smtClean="0">
                          <a:solidFill>
                            <a:schemeClr val="tx1"/>
                          </a:solidFill>
                          <a:latin typeface="微軟正黑體" pitchFamily="34" charset="-120"/>
                          <a:ea typeface="微軟正黑體" pitchFamily="34" charset="-120"/>
                        </a:rPr>
                        <a:t>德國 前 </a:t>
                      </a:r>
                      <a:r>
                        <a:rPr lang="en-US" altLang="zh-TW" sz="1600" dirty="0" smtClean="0">
                          <a:solidFill>
                            <a:schemeClr val="tx1"/>
                          </a:solidFill>
                          <a:latin typeface="微軟正黑體" pitchFamily="34" charset="-120"/>
                          <a:ea typeface="微軟正黑體" pitchFamily="34" charset="-120"/>
                        </a:rPr>
                        <a:t>3</a:t>
                      </a:r>
                      <a:r>
                        <a:rPr lang="zh-TW" altLang="en-US" sz="1600" dirty="0" smtClean="0">
                          <a:solidFill>
                            <a:schemeClr val="tx1"/>
                          </a:solidFill>
                          <a:latin typeface="微軟正黑體" pitchFamily="34" charset="-120"/>
                          <a:ea typeface="微軟正黑體" pitchFamily="34" charset="-120"/>
                        </a:rPr>
                        <a:t> 大工具機廠</a:t>
                      </a:r>
                      <a:endParaRPr lang="en-US" altLang="zh-TW" sz="1600" dirty="0" smtClean="0">
                        <a:solidFill>
                          <a:schemeClr val="tx1"/>
                        </a:solidFill>
                        <a:latin typeface="微軟正黑體" pitchFamily="34" charset="-120"/>
                        <a:ea typeface="微軟正黑體" pitchFamily="34" charset="-120"/>
                      </a:endParaRPr>
                    </a:p>
                    <a:p>
                      <a:pPr marL="285750" indent="-285750" fontAlgn="b">
                        <a:buFontTx/>
                        <a:buChar char="-"/>
                      </a:pPr>
                      <a:r>
                        <a:rPr lang="zh-TW" altLang="en-US" sz="1600" dirty="0" smtClean="0">
                          <a:solidFill>
                            <a:schemeClr val="tx1"/>
                          </a:solidFill>
                          <a:latin typeface="微軟正黑體" pitchFamily="34" charset="-120"/>
                          <a:ea typeface="微軟正黑體" pitchFamily="34" charset="-120"/>
                        </a:rPr>
                        <a:t>機器公會前理事長 徐秀滄先生亦擔任友嘉集團關聯企業 </a:t>
                      </a:r>
                      <a:r>
                        <a:rPr lang="en-US" altLang="zh-TW" sz="1600" dirty="0" smtClean="0">
                          <a:solidFill>
                            <a:schemeClr val="tx1"/>
                          </a:solidFill>
                          <a:latin typeface="微軟正黑體" pitchFamily="34" charset="-120"/>
                          <a:ea typeface="微軟正黑體" pitchFamily="34" charset="-120"/>
                        </a:rPr>
                        <a:t>-</a:t>
                      </a:r>
                      <a:r>
                        <a:rPr lang="zh-TW" altLang="en-US" sz="1600" dirty="0" smtClean="0">
                          <a:solidFill>
                            <a:schemeClr val="tx1"/>
                          </a:solidFill>
                          <a:latin typeface="微軟正黑體" pitchFamily="34" charset="-120"/>
                          <a:ea typeface="微軟正黑體" pitchFamily="34" charset="-120"/>
                        </a:rPr>
                        <a:t> 勝傑工業董事長</a:t>
                      </a:r>
                      <a:endParaRPr lang="en-US" altLang="zh-TW" sz="1600" dirty="0" smtClean="0">
                        <a:solidFill>
                          <a:schemeClr val="tx1"/>
                        </a:solidFill>
                        <a:latin typeface="微軟正黑體" pitchFamily="34" charset="-120"/>
                        <a:ea typeface="微軟正黑體" pitchFamily="34" charset="-120"/>
                      </a:endParaRPr>
                    </a:p>
                  </a:txBody>
                  <a:tcPr/>
                </a:tc>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2249902554"/>
              </p:ext>
            </p:extLst>
          </p:nvPr>
        </p:nvGraphicFramePr>
        <p:xfrm>
          <a:off x="395536" y="4293096"/>
          <a:ext cx="4464496" cy="1158240"/>
        </p:xfrm>
        <a:graphic>
          <a:graphicData uri="http://schemas.openxmlformats.org/drawingml/2006/table">
            <a:tbl>
              <a:tblPr firstRow="1" bandRow="1">
                <a:tableStyleId>{5940675A-B579-460E-94D1-54222C63F5DA}</a:tableStyleId>
              </a:tblPr>
              <a:tblGrid>
                <a:gridCol w="446449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塗裝設備</a:t>
                      </a:r>
                      <a:endParaRPr lang="zh-TW" altLang="en-US" sz="2000" b="1" dirty="0" smtClean="0"/>
                    </a:p>
                  </a:txBody>
                  <a:tcPr>
                    <a:solidFill>
                      <a:schemeClr val="accent2">
                        <a:lumMod val="20000"/>
                        <a:lumOff val="80000"/>
                      </a:schemeClr>
                    </a:solidFill>
                  </a:tcPr>
                </a:tc>
              </a:tr>
              <a:tr h="370840">
                <a:tc>
                  <a:txBody>
                    <a:bodyPr/>
                    <a:lstStyle/>
                    <a:p>
                      <a:pPr marL="285750" indent="-285750" fontAlgn="b">
                        <a:buFontTx/>
                        <a:buChar char="-"/>
                      </a:pPr>
                      <a:r>
                        <a:rPr lang="zh-TW" altLang="en-US" sz="1600" dirty="0" smtClean="0">
                          <a:solidFill>
                            <a:schemeClr val="tx1"/>
                          </a:solidFill>
                          <a:latin typeface="微軟正黑體" pitchFamily="34" charset="-120"/>
                          <a:ea typeface="微軟正黑體" pitchFamily="34" charset="-120"/>
                        </a:rPr>
                        <a:t>塗裝噴槍於台灣市占率</a:t>
                      </a:r>
                      <a:r>
                        <a:rPr lang="en-US" altLang="zh-TW" sz="1600" dirty="0" smtClean="0">
                          <a:solidFill>
                            <a:schemeClr val="tx1"/>
                          </a:solidFill>
                          <a:latin typeface="微軟正黑體" pitchFamily="34" charset="-120"/>
                          <a:ea typeface="微軟正黑體" pitchFamily="34" charset="-120"/>
                        </a:rPr>
                        <a:t>70%</a:t>
                      </a:r>
                    </a:p>
                    <a:p>
                      <a:pPr marL="285750" indent="-285750" fontAlgn="b">
                        <a:buFontTx/>
                        <a:buChar char="-"/>
                      </a:pPr>
                      <a:r>
                        <a:rPr lang="zh-TW" altLang="en-US" sz="1600" dirty="0" smtClean="0">
                          <a:solidFill>
                            <a:schemeClr val="tx1"/>
                          </a:solidFill>
                          <a:latin typeface="微軟正黑體" pitchFamily="34" charset="-120"/>
                          <a:ea typeface="微軟正黑體" pitchFamily="34" charset="-120"/>
                        </a:rPr>
                        <a:t>塗裝噴槍於韓國市佔率</a:t>
                      </a:r>
                      <a:r>
                        <a:rPr lang="en-US" altLang="zh-TW" sz="1600" dirty="0" smtClean="0">
                          <a:solidFill>
                            <a:schemeClr val="tx1"/>
                          </a:solidFill>
                          <a:latin typeface="微軟正黑體" pitchFamily="34" charset="-120"/>
                          <a:ea typeface="微軟正黑體" pitchFamily="34" charset="-120"/>
                        </a:rPr>
                        <a:t>30%</a:t>
                      </a:r>
                    </a:p>
                  </a:txBody>
                  <a:tcPr/>
                </a:tc>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val="1916414789"/>
              </p:ext>
            </p:extLst>
          </p:nvPr>
        </p:nvGraphicFramePr>
        <p:xfrm>
          <a:off x="395536" y="5517232"/>
          <a:ext cx="4464496" cy="1158240"/>
        </p:xfrm>
        <a:graphic>
          <a:graphicData uri="http://schemas.openxmlformats.org/drawingml/2006/table">
            <a:tbl>
              <a:tblPr firstRow="1" bandRow="1">
                <a:tableStyleId>{5940675A-B579-460E-94D1-54222C63F5DA}</a:tableStyleId>
              </a:tblPr>
              <a:tblGrid>
                <a:gridCol w="446449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停車設備</a:t>
                      </a:r>
                      <a:endParaRPr lang="zh-TW" altLang="en-US" sz="2000" b="1" dirty="0" smtClean="0"/>
                    </a:p>
                  </a:txBody>
                  <a:tcPr>
                    <a:solidFill>
                      <a:schemeClr val="bg2">
                        <a:lumMod val="90000"/>
                      </a:schemeClr>
                    </a:solidFill>
                  </a:tcPr>
                </a:tc>
              </a:tr>
              <a:tr h="370840">
                <a:tc>
                  <a:txBody>
                    <a:bodyPr/>
                    <a:lstStyle/>
                    <a:p>
                      <a:pPr marL="285750" indent="-285750" fontAlgn="b">
                        <a:buFontTx/>
                        <a:buChar char="-"/>
                      </a:pPr>
                      <a:r>
                        <a:rPr lang="zh-TW" altLang="en-US" sz="1600" dirty="0" smtClean="0">
                          <a:solidFill>
                            <a:schemeClr val="tx1"/>
                          </a:solidFill>
                          <a:latin typeface="微軟正黑體" pitchFamily="34" charset="-120"/>
                          <a:ea typeface="微軟正黑體" pitchFamily="34" charset="-120"/>
                        </a:rPr>
                        <a:t>台灣第一大 </a:t>
                      </a:r>
                      <a:r>
                        <a:rPr lang="en-US" altLang="zh-TW" sz="1600" dirty="0" smtClean="0">
                          <a:solidFill>
                            <a:schemeClr val="tx1"/>
                          </a:solidFill>
                          <a:latin typeface="微軟正黑體" pitchFamily="34" charset="-120"/>
                          <a:ea typeface="微軟正黑體" pitchFamily="34" charset="-120"/>
                        </a:rPr>
                        <a:t>:</a:t>
                      </a:r>
                      <a:r>
                        <a:rPr lang="zh-TW" altLang="en-US" sz="1600" baseline="0" dirty="0" smtClean="0">
                          <a:solidFill>
                            <a:schemeClr val="tx1"/>
                          </a:solidFill>
                          <a:latin typeface="微軟正黑體" pitchFamily="34" charset="-120"/>
                          <a:ea typeface="微軟正黑體" pitchFamily="34" charset="-120"/>
                        </a:rPr>
                        <a:t> 汐止家樂福</a:t>
                      </a:r>
                      <a:r>
                        <a:rPr lang="en-US" altLang="zh-TW" sz="1600" baseline="0" dirty="0" smtClean="0">
                          <a:solidFill>
                            <a:schemeClr val="tx1"/>
                          </a:solidFill>
                          <a:latin typeface="微軟正黑體" pitchFamily="34" charset="-120"/>
                          <a:ea typeface="微軟正黑體" pitchFamily="34" charset="-120"/>
                        </a:rPr>
                        <a:t>(2000</a:t>
                      </a:r>
                      <a:r>
                        <a:rPr lang="zh-TW" altLang="en-US" sz="1600" baseline="0" dirty="0" smtClean="0">
                          <a:solidFill>
                            <a:schemeClr val="tx1"/>
                          </a:solidFill>
                          <a:latin typeface="微軟正黑體" pitchFamily="34" charset="-120"/>
                          <a:ea typeface="微軟正黑體" pitchFamily="34" charset="-120"/>
                        </a:rPr>
                        <a:t>停車位</a:t>
                      </a:r>
                      <a:r>
                        <a:rPr lang="en-US" altLang="zh-TW" sz="1600" baseline="0" dirty="0" smtClean="0">
                          <a:solidFill>
                            <a:schemeClr val="tx1"/>
                          </a:solidFill>
                          <a:latin typeface="微軟正黑體" pitchFamily="34" charset="-120"/>
                          <a:ea typeface="微軟正黑體" pitchFamily="34" charset="-120"/>
                        </a:rPr>
                        <a:t>)</a:t>
                      </a:r>
                      <a:r>
                        <a:rPr lang="zh-TW" altLang="en-US" sz="1600" baseline="0" dirty="0" smtClean="0">
                          <a:solidFill>
                            <a:schemeClr val="tx1"/>
                          </a:solidFill>
                          <a:latin typeface="微軟正黑體" pitchFamily="34" charset="-120"/>
                          <a:ea typeface="微軟正黑體" pitchFamily="34" charset="-120"/>
                        </a:rPr>
                        <a:t>；台中</a:t>
                      </a:r>
                      <a:r>
                        <a:rPr lang="en-US" altLang="zh-TW" sz="1600" baseline="0" dirty="0" smtClean="0">
                          <a:solidFill>
                            <a:schemeClr val="tx1"/>
                          </a:solidFill>
                          <a:latin typeface="微軟正黑體" pitchFamily="34" charset="-120"/>
                          <a:ea typeface="微軟正黑體" pitchFamily="34" charset="-120"/>
                        </a:rPr>
                        <a:t>SOGO</a:t>
                      </a:r>
                      <a:r>
                        <a:rPr lang="zh-TW" altLang="en-US" sz="1600" baseline="0" dirty="0" smtClean="0">
                          <a:solidFill>
                            <a:schemeClr val="tx1"/>
                          </a:solidFill>
                          <a:latin typeface="微軟正黑體" pitchFamily="34" charset="-120"/>
                          <a:ea typeface="微軟正黑體" pitchFamily="34" charset="-120"/>
                        </a:rPr>
                        <a:t>百貨</a:t>
                      </a:r>
                      <a:endParaRPr lang="en-US" altLang="zh-TW" sz="1600" dirty="0" smtClean="0">
                        <a:solidFill>
                          <a:schemeClr val="tx1"/>
                        </a:solidFill>
                        <a:latin typeface="微軟正黑體" pitchFamily="34" charset="-120"/>
                        <a:ea typeface="微軟正黑體" pitchFamily="34" charset="-120"/>
                      </a:endParaRPr>
                    </a:p>
                  </a:txBody>
                  <a:tcPr>
                    <a:solidFill>
                      <a:schemeClr val="bg1"/>
                    </a:solidFill>
                  </a:tcPr>
                </a:tc>
              </a:tr>
            </a:tbl>
          </a:graphicData>
        </a:graphic>
      </p:graphicFrame>
      <p:graphicFrame>
        <p:nvGraphicFramePr>
          <p:cNvPr id="21" name="表格 20"/>
          <p:cNvGraphicFramePr>
            <a:graphicFrameLocks noGrp="1"/>
          </p:cNvGraphicFramePr>
          <p:nvPr>
            <p:extLst>
              <p:ext uri="{D42A27DB-BD31-4B8C-83A1-F6EECF244321}">
                <p14:modId xmlns:p14="http://schemas.microsoft.com/office/powerpoint/2010/main" val="3740382101"/>
              </p:ext>
            </p:extLst>
          </p:nvPr>
        </p:nvGraphicFramePr>
        <p:xfrm>
          <a:off x="5076056" y="5517232"/>
          <a:ext cx="3744416" cy="1158240"/>
        </p:xfrm>
        <a:graphic>
          <a:graphicData uri="http://schemas.openxmlformats.org/drawingml/2006/table">
            <a:tbl>
              <a:tblPr firstRow="1" bandRow="1">
                <a:tableStyleId>{5940675A-B579-460E-94D1-54222C63F5DA}</a:tableStyleId>
              </a:tblPr>
              <a:tblGrid>
                <a:gridCol w="374441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b="1" dirty="0" smtClean="0"/>
                        <a:t>LED</a:t>
                      </a:r>
                      <a:endParaRPr lang="zh-TW" altLang="en-US" sz="2000" b="1" dirty="0" smtClean="0"/>
                    </a:p>
                  </a:txBody>
                  <a:tcPr>
                    <a:solidFill>
                      <a:schemeClr val="bg1">
                        <a:lumMod val="85000"/>
                      </a:schemeClr>
                    </a:solidFill>
                  </a:tcPr>
                </a:tc>
              </a:tr>
              <a:tr h="370840">
                <a:tc>
                  <a:txBody>
                    <a:bodyPr/>
                    <a:lstStyle/>
                    <a:p>
                      <a:pPr marL="0" indent="0" fontAlgn="b">
                        <a:buFontTx/>
                        <a:buNone/>
                      </a:pPr>
                      <a:r>
                        <a:rPr lang="zh-TW" altLang="en-US" sz="1600" dirty="0" smtClean="0">
                          <a:solidFill>
                            <a:schemeClr val="tx1"/>
                          </a:solidFill>
                          <a:latin typeface="微軟正黑體" pitchFamily="34" charset="-120"/>
                          <a:ea typeface="微軟正黑體" pitchFamily="34" charset="-120"/>
                        </a:rPr>
                        <a:t>政美高階檢驗機，打敗歐美品牌，市佔率</a:t>
                      </a:r>
                      <a:r>
                        <a:rPr lang="en-US" altLang="zh-TW" sz="1600" dirty="0" smtClean="0">
                          <a:solidFill>
                            <a:schemeClr val="tx1"/>
                          </a:solidFill>
                          <a:latin typeface="微軟正黑體" pitchFamily="34" charset="-120"/>
                          <a:ea typeface="微軟正黑體" pitchFamily="34" charset="-120"/>
                        </a:rPr>
                        <a:t>70%</a:t>
                      </a:r>
                      <a:r>
                        <a:rPr lang="zh-TW" altLang="en-US" sz="1600" dirty="0" smtClean="0">
                          <a:solidFill>
                            <a:schemeClr val="tx1"/>
                          </a:solidFill>
                          <a:latin typeface="微軟正黑體" pitchFamily="34" charset="-120"/>
                          <a:ea typeface="微軟正黑體" pitchFamily="34" charset="-120"/>
                        </a:rPr>
                        <a:t>以上</a:t>
                      </a:r>
                      <a:endParaRPr lang="en-US" altLang="zh-TW" sz="1600" dirty="0" smtClean="0">
                        <a:solidFill>
                          <a:schemeClr val="tx1"/>
                        </a:solidFill>
                        <a:latin typeface="微軟正黑體" pitchFamily="34" charset="-120"/>
                        <a:ea typeface="微軟正黑體" pitchFamily="34" charset="-120"/>
                      </a:endParaRPr>
                    </a:p>
                  </a:txBody>
                  <a:tcPr>
                    <a:solidFill>
                      <a:schemeClr val="bg1"/>
                    </a:solidFill>
                  </a:tcPr>
                </a:tc>
              </a:tr>
            </a:tbl>
          </a:graphicData>
        </a:graphic>
      </p:graphicFrame>
      <p:sp>
        <p:nvSpPr>
          <p:cNvPr id="11" name="投影片編號版面配置區 1"/>
          <p:cNvSpPr txBox="1">
            <a:spLocks/>
          </p:cNvSpPr>
          <p:nvPr/>
        </p:nvSpPr>
        <p:spPr>
          <a:xfrm>
            <a:off x="6542856" y="6381328"/>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AC1578-1A86-4AB8-8850-B3F52D8A1B09}" type="slidenum">
              <a:rPr lang="zh-TW" altLang="en-US" smtClean="0"/>
              <a:pPr/>
              <a:t>45</a:t>
            </a:fld>
            <a:endParaRPr lang="zh-TW" altLang="en-US"/>
          </a:p>
        </p:txBody>
      </p:sp>
    </p:spTree>
    <p:extLst>
      <p:ext uri="{BB962C8B-B14F-4D97-AF65-F5344CB8AC3E}">
        <p14:creationId xmlns:p14="http://schemas.microsoft.com/office/powerpoint/2010/main" val="10111190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400050" y="44624"/>
            <a:ext cx="5416868"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培育人才，傳承深耕</a:t>
            </a:r>
            <a:endParaRPr lang="en-US" altLang="zh-TW" sz="2800" b="1" dirty="0">
              <a:latin typeface="微軟正黑體" pitchFamily="34" charset="-120"/>
              <a:ea typeface="微軟正黑體" pitchFamily="34" charset="-120"/>
            </a:endParaRPr>
          </a:p>
        </p:txBody>
      </p:sp>
      <p:sp>
        <p:nvSpPr>
          <p:cNvPr id="14" name="矩形 13"/>
          <p:cNvSpPr/>
          <p:nvPr/>
        </p:nvSpPr>
        <p:spPr>
          <a:xfrm>
            <a:off x="400050" y="548680"/>
            <a:ext cx="8263801" cy="507831"/>
          </a:xfrm>
          <a:prstGeom prst="rect">
            <a:avLst/>
          </a:prstGeom>
        </p:spPr>
        <p:txBody>
          <a:bodyPr wrap="none">
            <a:spAutoFit/>
          </a:bodyPr>
          <a:lstStyle/>
          <a:p>
            <a:pPr>
              <a:lnSpc>
                <a:spcPct val="150000"/>
              </a:lnSpc>
            </a:pPr>
            <a:r>
              <a:rPr lang="zh-TW" altLang="en-US" b="1" dirty="0">
                <a:solidFill>
                  <a:srgbClr val="FF0000"/>
                </a:solidFill>
              </a:rPr>
              <a:t>友嘉</a:t>
            </a:r>
            <a:r>
              <a:rPr lang="zh-TW" altLang="en-US" b="1" dirty="0" smtClean="0">
                <a:solidFill>
                  <a:srgbClr val="FF0000"/>
                </a:solidFill>
              </a:rPr>
              <a:t>集團積極推動產學合作</a:t>
            </a:r>
            <a:r>
              <a:rPr lang="zh-TW" altLang="en-US" dirty="0" smtClean="0"/>
              <a:t>，更立校辦學培育機械</a:t>
            </a:r>
            <a:r>
              <a:rPr lang="zh-TW" altLang="en-US" dirty="0"/>
              <a:t>人才</a:t>
            </a:r>
            <a:r>
              <a:rPr lang="zh-TW" altLang="en-US" dirty="0" smtClean="0"/>
              <a:t>，以延續發展機械產業。</a:t>
            </a:r>
            <a:endParaRPr lang="en-US" altLang="zh-TW" dirty="0" smtClean="0"/>
          </a:p>
        </p:txBody>
      </p:sp>
      <p:graphicFrame>
        <p:nvGraphicFramePr>
          <p:cNvPr id="7" name="表格 6"/>
          <p:cNvGraphicFramePr>
            <a:graphicFrameLocks noGrp="1"/>
          </p:cNvGraphicFramePr>
          <p:nvPr>
            <p:extLst>
              <p:ext uri="{D42A27DB-BD31-4B8C-83A1-F6EECF244321}">
                <p14:modId xmlns:p14="http://schemas.microsoft.com/office/powerpoint/2010/main" val="1144791777"/>
              </p:ext>
            </p:extLst>
          </p:nvPr>
        </p:nvGraphicFramePr>
        <p:xfrm>
          <a:off x="467544" y="1124744"/>
          <a:ext cx="4104456" cy="1512168"/>
        </p:xfrm>
        <a:graphic>
          <a:graphicData uri="http://schemas.openxmlformats.org/drawingml/2006/table">
            <a:tbl>
              <a:tblPr firstRow="1" bandRow="1">
                <a:tableStyleId>{5940675A-B579-460E-94D1-54222C63F5DA}</a:tableStyleId>
              </a:tblPr>
              <a:tblGrid>
                <a:gridCol w="4104456"/>
              </a:tblGrid>
              <a:tr h="5863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杭州友嘉機電學院</a:t>
                      </a:r>
                      <a:endParaRPr lang="zh-TW" altLang="en-US" sz="2000" b="1" dirty="0" smtClean="0"/>
                    </a:p>
                  </a:txBody>
                  <a:tcPr>
                    <a:solidFill>
                      <a:schemeClr val="accent5">
                        <a:lumMod val="40000"/>
                        <a:lumOff val="60000"/>
                      </a:schemeClr>
                    </a:solidFill>
                  </a:tcPr>
                </a:tc>
              </a:tr>
              <a:tr h="925817">
                <a:tc>
                  <a:txBody>
                    <a:bodyPr/>
                    <a:lstStyle/>
                    <a:p>
                      <a:pPr marL="285750" indent="-285750" fontAlgn="b">
                        <a:buFontTx/>
                        <a:buChar char="-"/>
                      </a:pPr>
                      <a:r>
                        <a:rPr lang="zh-TW" altLang="en-US" dirty="0" smtClean="0">
                          <a:solidFill>
                            <a:schemeClr val="tx1"/>
                          </a:solidFill>
                          <a:latin typeface="微軟正黑體" pitchFamily="34" charset="-120"/>
                          <a:ea typeface="微軟正黑體" pitchFamily="34" charset="-120"/>
                        </a:rPr>
                        <a:t>唯一成立學校之工具機廠</a:t>
                      </a:r>
                      <a:endParaRPr lang="en-US" altLang="zh-TW" dirty="0" smtClean="0">
                        <a:solidFill>
                          <a:schemeClr val="tx1"/>
                        </a:solidFill>
                        <a:latin typeface="微軟正黑體" pitchFamily="34" charset="-120"/>
                        <a:ea typeface="微軟正黑體" pitchFamily="34" charset="-120"/>
                      </a:endParaRPr>
                    </a:p>
                    <a:p>
                      <a:pPr marL="285750" marR="0" indent="-285750" algn="l" defTabSz="914400" rtl="0" eaLnBrk="1" fontAlgn="b" latinLnBrk="0" hangingPunct="1">
                        <a:lnSpc>
                          <a:spcPct val="100000"/>
                        </a:lnSpc>
                        <a:spcBef>
                          <a:spcPts val="0"/>
                        </a:spcBef>
                        <a:spcAft>
                          <a:spcPts val="0"/>
                        </a:spcAft>
                        <a:buClrTx/>
                        <a:buSzTx/>
                        <a:buFontTx/>
                        <a:buChar char="-"/>
                        <a:tabLst/>
                        <a:defRPr/>
                      </a:pPr>
                      <a:r>
                        <a:rPr lang="zh-TW" altLang="en-US" dirty="0" smtClean="0">
                          <a:solidFill>
                            <a:schemeClr val="tx1"/>
                          </a:solidFill>
                          <a:latin typeface="微軟正黑體" pitchFamily="34" charset="-120"/>
                          <a:ea typeface="微軟正黑體" pitchFamily="34" charset="-120"/>
                        </a:rPr>
                        <a:t>三年制技專學院，</a:t>
                      </a:r>
                      <a:r>
                        <a:rPr lang="en-US" altLang="zh-TW" dirty="0" smtClean="0">
                          <a:solidFill>
                            <a:srgbClr val="FF0000"/>
                          </a:solidFill>
                          <a:latin typeface="微軟正黑體" pitchFamily="34" charset="-120"/>
                          <a:ea typeface="微軟正黑體" pitchFamily="34" charset="-120"/>
                        </a:rPr>
                        <a:t>2300</a:t>
                      </a:r>
                      <a:r>
                        <a:rPr lang="zh-TW" altLang="en-US" dirty="0" smtClean="0">
                          <a:solidFill>
                            <a:srgbClr val="FF0000"/>
                          </a:solidFill>
                          <a:latin typeface="微軟正黑體" pitchFamily="34" charset="-120"/>
                          <a:ea typeface="微軟正黑體" pitchFamily="34" charset="-120"/>
                        </a:rPr>
                        <a:t>名學生</a:t>
                      </a:r>
                      <a:endParaRPr lang="en-US" altLang="zh-TW" dirty="0" smtClean="0">
                        <a:solidFill>
                          <a:srgbClr val="FF0000"/>
                        </a:solidFill>
                        <a:latin typeface="微軟正黑體" pitchFamily="34" charset="-120"/>
                        <a:ea typeface="微軟正黑體" pitchFamily="34" charset="-120"/>
                      </a:endParaRPr>
                    </a:p>
                    <a:p>
                      <a:pPr marL="285750" marR="0" indent="-285750" algn="l" defTabSz="914400" rtl="0" eaLnBrk="1" fontAlgn="b" latinLnBrk="0" hangingPunct="1">
                        <a:lnSpc>
                          <a:spcPct val="100000"/>
                        </a:lnSpc>
                        <a:spcBef>
                          <a:spcPts val="0"/>
                        </a:spcBef>
                        <a:spcAft>
                          <a:spcPts val="0"/>
                        </a:spcAft>
                        <a:buClrTx/>
                        <a:buSzTx/>
                        <a:buFontTx/>
                        <a:buChar char="-"/>
                        <a:tabLst/>
                        <a:defRPr/>
                      </a:pPr>
                      <a:r>
                        <a:rPr lang="zh-TW" altLang="en-US" dirty="0" smtClean="0">
                          <a:solidFill>
                            <a:schemeClr val="tx1"/>
                          </a:solidFill>
                          <a:latin typeface="微軟正黑體" pitchFamily="34" charset="-120"/>
                          <a:ea typeface="微軟正黑體" pitchFamily="34" charset="-120"/>
                        </a:rPr>
                        <a:t>受評鑑為中國大陸</a:t>
                      </a:r>
                      <a:r>
                        <a:rPr lang="en-US" altLang="zh-TW" dirty="0" smtClean="0">
                          <a:solidFill>
                            <a:srgbClr val="FF0000"/>
                          </a:solidFill>
                          <a:latin typeface="微軟正黑體" pitchFamily="34" charset="-120"/>
                          <a:ea typeface="微軟正黑體" pitchFamily="34" charset="-120"/>
                        </a:rPr>
                        <a:t>100</a:t>
                      </a:r>
                      <a:r>
                        <a:rPr lang="zh-TW" altLang="en-US" dirty="0" smtClean="0">
                          <a:solidFill>
                            <a:srgbClr val="FF0000"/>
                          </a:solidFill>
                          <a:latin typeface="微軟正黑體" pitchFamily="34" charset="-120"/>
                          <a:ea typeface="微軟正黑體" pitchFamily="34" charset="-120"/>
                        </a:rPr>
                        <a:t>大名校</a:t>
                      </a:r>
                      <a:endParaRPr lang="en-US" altLang="zh-TW" dirty="0" smtClean="0">
                        <a:solidFill>
                          <a:srgbClr val="FF0000"/>
                        </a:solidFill>
                        <a:latin typeface="微軟正黑體" pitchFamily="34" charset="-120"/>
                        <a:ea typeface="微軟正黑體" pitchFamily="34" charset="-120"/>
                      </a:endParaRPr>
                    </a:p>
                  </a:txBody>
                  <a:tcP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2903721009"/>
              </p:ext>
            </p:extLst>
          </p:nvPr>
        </p:nvGraphicFramePr>
        <p:xfrm>
          <a:off x="479104" y="2916168"/>
          <a:ext cx="4092896" cy="1161978"/>
        </p:xfrm>
        <a:graphic>
          <a:graphicData uri="http://schemas.openxmlformats.org/drawingml/2006/table">
            <a:tbl>
              <a:tblPr firstRow="1" bandRow="1">
                <a:tableStyleId>{5940675A-B579-460E-94D1-54222C63F5DA}</a:tableStyleId>
              </a:tblPr>
              <a:tblGrid>
                <a:gridCol w="4092896"/>
              </a:tblGrid>
              <a:tr h="6568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東海大學</a:t>
                      </a:r>
                      <a:endParaRPr lang="zh-TW" altLang="en-US" sz="2000" b="1" dirty="0" smtClean="0"/>
                    </a:p>
                  </a:txBody>
                  <a:tcPr>
                    <a:solidFill>
                      <a:schemeClr val="accent3">
                        <a:lumMod val="40000"/>
                        <a:lumOff val="60000"/>
                      </a:schemeClr>
                    </a:solidFill>
                  </a:tcPr>
                </a:tc>
              </a:tr>
              <a:tr h="505130">
                <a:tc>
                  <a:txBody>
                    <a:bodyPr/>
                    <a:lstStyle/>
                    <a:p>
                      <a:pPr marL="0" indent="0" fontAlgn="b">
                        <a:buFontTx/>
                        <a:buNone/>
                      </a:pPr>
                      <a:r>
                        <a:rPr lang="zh-TW" altLang="en-US" dirty="0" smtClean="0">
                          <a:solidFill>
                            <a:schemeClr val="tx1"/>
                          </a:solidFill>
                          <a:latin typeface="微軟正黑體" pitchFamily="34" charset="-120"/>
                          <a:ea typeface="微軟正黑體" pitchFamily="34" charset="-120"/>
                        </a:rPr>
                        <a:t>出資贊助成立</a:t>
                      </a:r>
                      <a:r>
                        <a:rPr lang="zh-TW" altLang="en-US" dirty="0" smtClean="0">
                          <a:solidFill>
                            <a:srgbClr val="FF0000"/>
                          </a:solidFill>
                          <a:latin typeface="微軟正黑體" pitchFamily="34" charset="-120"/>
                          <a:ea typeface="微軟正黑體" pitchFamily="34" charset="-120"/>
                        </a:rPr>
                        <a:t>精實系統實驗室</a:t>
                      </a:r>
                      <a:endParaRPr lang="en-US" altLang="zh-TW" dirty="0" smtClean="0">
                        <a:solidFill>
                          <a:srgbClr val="FF0000"/>
                        </a:solidFill>
                        <a:latin typeface="微軟正黑體" pitchFamily="34" charset="-120"/>
                        <a:ea typeface="微軟正黑體" pitchFamily="34" charset="-120"/>
                      </a:endParaRPr>
                    </a:p>
                  </a:txBody>
                  <a:tcPr anchor="ctr"/>
                </a:tc>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456179069"/>
              </p:ext>
            </p:extLst>
          </p:nvPr>
        </p:nvGraphicFramePr>
        <p:xfrm>
          <a:off x="467544" y="4527768"/>
          <a:ext cx="4092896" cy="1493520"/>
        </p:xfrm>
        <a:graphic>
          <a:graphicData uri="http://schemas.openxmlformats.org/drawingml/2006/table">
            <a:tbl>
              <a:tblPr firstRow="1" bandRow="1">
                <a:tableStyleId>{5940675A-B579-460E-94D1-54222C63F5DA}</a:tableStyleId>
              </a:tblPr>
              <a:tblGrid>
                <a:gridCol w="4092896"/>
              </a:tblGrid>
              <a:tr h="219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勤益科技大學</a:t>
                      </a:r>
                      <a:endParaRPr lang="zh-TW" altLang="en-US" sz="2000" b="1" dirty="0" smtClean="0"/>
                    </a:p>
                  </a:txBody>
                  <a:tcPr>
                    <a:solidFill>
                      <a:schemeClr val="accent4">
                        <a:lumMod val="40000"/>
                        <a:lumOff val="60000"/>
                      </a:schemeClr>
                    </a:solidFill>
                  </a:tcPr>
                </a:tc>
              </a:tr>
              <a:tr h="370840">
                <a:tc>
                  <a:txBody>
                    <a:bodyPr/>
                    <a:lstStyle/>
                    <a:p>
                      <a:pPr marL="285750" indent="-285750" fontAlgn="b">
                        <a:buFontTx/>
                        <a:buChar char="-"/>
                      </a:pPr>
                      <a:r>
                        <a:rPr lang="zh-TW" altLang="en-US" baseline="0" dirty="0" smtClean="0">
                          <a:solidFill>
                            <a:schemeClr val="tx1"/>
                          </a:solidFill>
                          <a:latin typeface="微軟正黑體" pitchFamily="34" charset="-120"/>
                          <a:ea typeface="微軟正黑體" pitchFamily="34" charset="-120"/>
                        </a:rPr>
                        <a:t>捐贈</a:t>
                      </a:r>
                      <a:r>
                        <a:rPr lang="en-US" altLang="zh-TW" baseline="0" dirty="0" smtClean="0">
                          <a:solidFill>
                            <a:srgbClr val="FF0000"/>
                          </a:solidFill>
                          <a:latin typeface="微軟正黑體" pitchFamily="34" charset="-120"/>
                          <a:ea typeface="微軟正黑體" pitchFamily="34" charset="-120"/>
                        </a:rPr>
                        <a:t>2000</a:t>
                      </a:r>
                      <a:r>
                        <a:rPr lang="zh-TW" altLang="en-US" baseline="0" dirty="0" smtClean="0">
                          <a:solidFill>
                            <a:srgbClr val="FF0000"/>
                          </a:solidFill>
                          <a:latin typeface="微軟正黑體" pitchFamily="34" charset="-120"/>
                          <a:ea typeface="微軟正黑體" pitchFamily="34" charset="-120"/>
                        </a:rPr>
                        <a:t>萬</a:t>
                      </a:r>
                      <a:r>
                        <a:rPr lang="zh-TW" altLang="en-US" baseline="0" dirty="0" smtClean="0">
                          <a:solidFill>
                            <a:schemeClr val="tx1"/>
                          </a:solidFill>
                          <a:latin typeface="微軟正黑體" pitchFamily="34" charset="-120"/>
                          <a:ea typeface="微軟正黑體" pitchFamily="34" charset="-120"/>
                        </a:rPr>
                        <a:t>台幣產學合作計畫</a:t>
                      </a:r>
                      <a:endParaRPr lang="en-US" altLang="zh-TW" baseline="0" dirty="0" smtClean="0">
                        <a:solidFill>
                          <a:schemeClr val="tx1"/>
                        </a:solidFill>
                        <a:latin typeface="微軟正黑體" pitchFamily="34" charset="-120"/>
                        <a:ea typeface="微軟正黑體" pitchFamily="34" charset="-120"/>
                      </a:endParaRPr>
                    </a:p>
                    <a:p>
                      <a:pPr marL="285750" indent="-285750" fontAlgn="b">
                        <a:buFontTx/>
                        <a:buChar char="-"/>
                      </a:pPr>
                      <a:r>
                        <a:rPr lang="zh-TW" altLang="en-US" baseline="0" dirty="0" smtClean="0">
                          <a:solidFill>
                            <a:schemeClr val="tx1"/>
                          </a:solidFill>
                          <a:latin typeface="微軟正黑體" pitchFamily="34" charset="-120"/>
                          <a:ea typeface="微軟正黑體" pitchFamily="34" charset="-120"/>
                        </a:rPr>
                        <a:t>協助勤益成為中部唯一獲得典範科技大學計畫補助之大學</a:t>
                      </a:r>
                      <a:endParaRPr lang="en-US" altLang="zh-TW" dirty="0" smtClean="0">
                        <a:solidFill>
                          <a:schemeClr val="tx1"/>
                        </a:solidFill>
                        <a:latin typeface="微軟正黑體" pitchFamily="34" charset="-120"/>
                        <a:ea typeface="微軟正黑體" pitchFamily="34" charset="-120"/>
                      </a:endParaRPr>
                    </a:p>
                  </a:txBody>
                  <a:tcPr/>
                </a:tc>
              </a:tr>
            </a:tbl>
          </a:graphicData>
        </a:graphic>
      </p:graphicFrame>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04248" y="2900941"/>
            <a:ext cx="2088232" cy="139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57752" y="1124744"/>
            <a:ext cx="413472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54880" y="2900941"/>
            <a:ext cx="1872778" cy="139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C:\Users\1412.FR\Desktop\勤益產學大便\勤益簽約照片\DSC0528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54880" y="4544697"/>
            <a:ext cx="1872778" cy="140458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1412.FR\Desktop\勤益產學大便\勤益簽約照片\DSC0527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4248" y="4544697"/>
            <a:ext cx="2088232" cy="140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6628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400050" y="44624"/>
            <a:ext cx="5416868" cy="523220"/>
          </a:xfrm>
          <a:prstGeom prst="rect">
            <a:avLst/>
          </a:prstGeom>
          <a:noFill/>
        </p:spPr>
        <p:txBody>
          <a:bodyPr wrap="none">
            <a:spAutoFit/>
          </a:bodyPr>
          <a:lstStyle/>
          <a:p>
            <a:pPr>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培育人才，傳承深耕</a:t>
            </a:r>
            <a:endParaRPr lang="en-US" altLang="zh-TW" sz="2800" b="1" dirty="0">
              <a:latin typeface="微軟正黑體" pitchFamily="34" charset="-120"/>
              <a:ea typeface="微軟正黑體" pitchFamily="34" charset="-120"/>
            </a:endParaRPr>
          </a:p>
        </p:txBody>
      </p:sp>
      <p:sp>
        <p:nvSpPr>
          <p:cNvPr id="14" name="矩形 13"/>
          <p:cNvSpPr/>
          <p:nvPr/>
        </p:nvSpPr>
        <p:spPr>
          <a:xfrm>
            <a:off x="400050" y="548680"/>
            <a:ext cx="8263801" cy="507831"/>
          </a:xfrm>
          <a:prstGeom prst="rect">
            <a:avLst/>
          </a:prstGeom>
        </p:spPr>
        <p:txBody>
          <a:bodyPr wrap="none">
            <a:spAutoFit/>
          </a:bodyPr>
          <a:lstStyle/>
          <a:p>
            <a:pPr>
              <a:lnSpc>
                <a:spcPct val="150000"/>
              </a:lnSpc>
            </a:pPr>
            <a:r>
              <a:rPr lang="zh-TW" altLang="en-US" b="1" dirty="0">
                <a:solidFill>
                  <a:srgbClr val="FF0000"/>
                </a:solidFill>
              </a:rPr>
              <a:t>友嘉</a:t>
            </a:r>
            <a:r>
              <a:rPr lang="zh-TW" altLang="en-US" b="1" dirty="0" smtClean="0">
                <a:solidFill>
                  <a:srgbClr val="FF0000"/>
                </a:solidFill>
              </a:rPr>
              <a:t>集團積極推動產學合作</a:t>
            </a:r>
            <a:r>
              <a:rPr lang="zh-TW" altLang="en-US" dirty="0" smtClean="0"/>
              <a:t>，更立校辦學培育機械</a:t>
            </a:r>
            <a:r>
              <a:rPr lang="zh-TW" altLang="en-US" dirty="0"/>
              <a:t>人才</a:t>
            </a:r>
            <a:r>
              <a:rPr lang="zh-TW" altLang="en-US" dirty="0" smtClean="0"/>
              <a:t>，以延續發展機械產業。</a:t>
            </a:r>
            <a:endParaRPr lang="en-US" altLang="zh-TW" dirty="0" smtClean="0"/>
          </a:p>
        </p:txBody>
      </p:sp>
      <p:graphicFrame>
        <p:nvGraphicFramePr>
          <p:cNvPr id="7" name="表格 6"/>
          <p:cNvGraphicFramePr>
            <a:graphicFrameLocks noGrp="1"/>
          </p:cNvGraphicFramePr>
          <p:nvPr>
            <p:extLst>
              <p:ext uri="{D42A27DB-BD31-4B8C-83A1-F6EECF244321}">
                <p14:modId xmlns:p14="http://schemas.microsoft.com/office/powerpoint/2010/main" val="2789601714"/>
              </p:ext>
            </p:extLst>
          </p:nvPr>
        </p:nvGraphicFramePr>
        <p:xfrm>
          <a:off x="395536" y="3645024"/>
          <a:ext cx="4104456" cy="1512168"/>
        </p:xfrm>
        <a:graphic>
          <a:graphicData uri="http://schemas.openxmlformats.org/drawingml/2006/table">
            <a:tbl>
              <a:tblPr firstRow="1" bandRow="1">
                <a:tableStyleId>{5940675A-B579-460E-94D1-54222C63F5DA}</a:tableStyleId>
              </a:tblPr>
              <a:tblGrid>
                <a:gridCol w="4104456"/>
              </a:tblGrid>
              <a:tr h="5863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中原大學</a:t>
                      </a:r>
                    </a:p>
                  </a:txBody>
                  <a:tcPr>
                    <a:solidFill>
                      <a:schemeClr val="accent5">
                        <a:lumMod val="40000"/>
                        <a:lumOff val="60000"/>
                      </a:schemeClr>
                    </a:solidFill>
                  </a:tcPr>
                </a:tc>
              </a:tr>
              <a:tr h="925817">
                <a:tc>
                  <a:txBody>
                    <a:bodyPr/>
                    <a:lstStyle/>
                    <a:p>
                      <a:r>
                        <a:rPr lang="zh-TW" altLang="en-US" sz="1800" kern="1200" dirty="0" smtClean="0">
                          <a:solidFill>
                            <a:schemeClr val="tx1"/>
                          </a:solidFill>
                          <a:latin typeface="微軟正黑體" pitchFamily="34" charset="-120"/>
                          <a:ea typeface="微軟正黑體" pitchFamily="34" charset="-120"/>
                          <a:cs typeface="+mn-cs"/>
                        </a:rPr>
                        <a:t>友嘉與中原大學簽訂產學合作，未來</a:t>
                      </a:r>
                      <a:r>
                        <a:rPr lang="en-US" altLang="zh-TW" sz="1800" kern="1200" dirty="0" smtClean="0">
                          <a:solidFill>
                            <a:schemeClr val="tx1"/>
                          </a:solidFill>
                          <a:latin typeface="微軟正黑體" pitchFamily="34" charset="-120"/>
                          <a:ea typeface="微軟正黑體" pitchFamily="34" charset="-120"/>
                          <a:cs typeface="+mn-cs"/>
                        </a:rPr>
                        <a:t>12</a:t>
                      </a:r>
                      <a:r>
                        <a:rPr lang="zh-TW" altLang="en-US" sz="1800" kern="1200" dirty="0" smtClean="0">
                          <a:solidFill>
                            <a:schemeClr val="tx1"/>
                          </a:solidFill>
                          <a:latin typeface="微軟正黑體" pitchFamily="34" charset="-120"/>
                          <a:ea typeface="微軟正黑體" pitchFamily="34" charset="-120"/>
                          <a:cs typeface="+mn-cs"/>
                        </a:rPr>
                        <a:t>年內將進行「智慧型自動化（含機器人）」、「薄膜科技」</a:t>
                      </a:r>
                      <a:r>
                        <a:rPr lang="en-US" altLang="zh-TW" sz="1800" kern="1200" dirty="0" smtClean="0">
                          <a:solidFill>
                            <a:schemeClr val="tx1"/>
                          </a:solidFill>
                          <a:latin typeface="微軟正黑體" pitchFamily="34" charset="-120"/>
                          <a:ea typeface="微軟正黑體" pitchFamily="34" charset="-120"/>
                          <a:cs typeface="+mn-cs"/>
                        </a:rPr>
                        <a:t>2</a:t>
                      </a:r>
                      <a:r>
                        <a:rPr lang="zh-TW" altLang="en-US" sz="1800" kern="1200" dirty="0" smtClean="0">
                          <a:solidFill>
                            <a:schemeClr val="tx1"/>
                          </a:solidFill>
                          <a:latin typeface="微軟正黑體" pitchFamily="34" charset="-120"/>
                          <a:ea typeface="微軟正黑體" pitchFamily="34" charset="-120"/>
                          <a:cs typeface="+mn-cs"/>
                        </a:rPr>
                        <a:t>項專案研究</a:t>
                      </a:r>
                    </a:p>
                  </a:txBody>
                  <a:tcPr/>
                </a:tc>
              </a:tr>
            </a:tbl>
          </a:graphicData>
        </a:graphic>
      </p:graphicFrame>
      <p:pic>
        <p:nvPicPr>
          <p:cNvPr id="1027" name="Picture 3" descr="\\Misdata\秘書室\董事長室文件區\17產學合作(學校資料)\中原大學-1040108\中原提供照片\簽約典禮\複製 -_MG_159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6016" y="3645024"/>
            <a:ext cx="4032448" cy="2401875"/>
          </a:xfrm>
          <a:prstGeom prst="rect">
            <a:avLst/>
          </a:prstGeom>
          <a:noFill/>
        </p:spPr>
      </p:pic>
      <p:pic>
        <p:nvPicPr>
          <p:cNvPr id="19"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6054" y="1412776"/>
            <a:ext cx="2086186"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85042" y="1412776"/>
            <a:ext cx="2135430"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1" name="表格 20"/>
          <p:cNvGraphicFramePr>
            <a:graphicFrameLocks noGrp="1"/>
          </p:cNvGraphicFramePr>
          <p:nvPr>
            <p:extLst>
              <p:ext uri="{D42A27DB-BD31-4B8C-83A1-F6EECF244321}">
                <p14:modId xmlns:p14="http://schemas.microsoft.com/office/powerpoint/2010/main" val="728879611"/>
              </p:ext>
            </p:extLst>
          </p:nvPr>
        </p:nvGraphicFramePr>
        <p:xfrm>
          <a:off x="395536" y="1412776"/>
          <a:ext cx="4104456" cy="1632680"/>
        </p:xfrm>
        <a:graphic>
          <a:graphicData uri="http://schemas.openxmlformats.org/drawingml/2006/table">
            <a:tbl>
              <a:tblPr firstRow="1" bandRow="1">
                <a:tableStyleId>{5940675A-B579-460E-94D1-54222C63F5DA}</a:tableStyleId>
              </a:tblPr>
              <a:tblGrid>
                <a:gridCol w="4104456"/>
              </a:tblGrid>
              <a:tr h="718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虎尾科技大學</a:t>
                      </a:r>
                      <a:endParaRPr lang="zh-TW" altLang="en-US" sz="2000" b="1" dirty="0" smtClean="0"/>
                    </a:p>
                  </a:txBody>
                  <a:tcPr>
                    <a:solidFill>
                      <a:schemeClr val="accent6">
                        <a:lumMod val="40000"/>
                        <a:lumOff val="60000"/>
                      </a:schemeClr>
                    </a:solidFill>
                  </a:tcPr>
                </a:tc>
              </a:tr>
              <a:tr h="793888">
                <a:tc>
                  <a:txBody>
                    <a:bodyPr/>
                    <a:lstStyle/>
                    <a:p>
                      <a:pPr marL="0" indent="0" fontAlgn="b">
                        <a:buFontTx/>
                        <a:buNone/>
                      </a:pPr>
                      <a:r>
                        <a:rPr lang="en-US" altLang="zh-TW" dirty="0" smtClean="0">
                          <a:solidFill>
                            <a:schemeClr val="tx1"/>
                          </a:solidFill>
                          <a:latin typeface="微軟正黑體" pitchFamily="34" charset="-120"/>
                          <a:ea typeface="微軟正黑體" pitchFamily="34" charset="-120"/>
                        </a:rPr>
                        <a:t>-   </a:t>
                      </a:r>
                      <a:r>
                        <a:rPr lang="zh-TW" altLang="en-US" dirty="0" smtClean="0">
                          <a:solidFill>
                            <a:schemeClr val="tx1"/>
                          </a:solidFill>
                          <a:latin typeface="微軟正黑體" pitchFamily="34" charset="-120"/>
                          <a:ea typeface="微軟正黑體" pitchFamily="34" charset="-120"/>
                        </a:rPr>
                        <a:t>共同成立</a:t>
                      </a:r>
                      <a:r>
                        <a:rPr lang="zh-TW" altLang="en-US" dirty="0" smtClean="0">
                          <a:solidFill>
                            <a:srgbClr val="FF0000"/>
                          </a:solidFill>
                          <a:latin typeface="微軟正黑體" pitchFamily="34" charset="-120"/>
                          <a:ea typeface="微軟正黑體" pitchFamily="34" charset="-120"/>
                        </a:rPr>
                        <a:t>友嘉實業國際先進裝備製    </a:t>
                      </a:r>
                      <a:endParaRPr lang="en-US" altLang="zh-TW" dirty="0" smtClean="0">
                        <a:solidFill>
                          <a:srgbClr val="FF0000"/>
                        </a:solidFill>
                        <a:latin typeface="微軟正黑體" pitchFamily="34" charset="-120"/>
                        <a:ea typeface="微軟正黑體" pitchFamily="34" charset="-120"/>
                      </a:endParaRPr>
                    </a:p>
                    <a:p>
                      <a:pPr marL="0" indent="0" fontAlgn="b">
                        <a:buFontTx/>
                        <a:buNone/>
                      </a:pPr>
                      <a:r>
                        <a:rPr lang="en-US" altLang="zh-TW" dirty="0" smtClean="0">
                          <a:solidFill>
                            <a:srgbClr val="FF0000"/>
                          </a:solidFill>
                          <a:latin typeface="微軟正黑體" pitchFamily="34" charset="-120"/>
                          <a:ea typeface="微軟正黑體" pitchFamily="34" charset="-120"/>
                        </a:rPr>
                        <a:t>     </a:t>
                      </a:r>
                      <a:r>
                        <a:rPr lang="zh-TW" altLang="en-US" dirty="0" smtClean="0">
                          <a:solidFill>
                            <a:srgbClr val="FF0000"/>
                          </a:solidFill>
                          <a:latin typeface="微軟正黑體" pitchFamily="34" charset="-120"/>
                          <a:ea typeface="微軟正黑體" pitchFamily="34" charset="-120"/>
                        </a:rPr>
                        <a:t>造產業院</a:t>
                      </a:r>
                      <a:endParaRPr lang="en-US" altLang="zh-TW" dirty="0" smtClean="0">
                        <a:solidFill>
                          <a:srgbClr val="FF0000"/>
                        </a:solidFill>
                        <a:latin typeface="微軟正黑體" pitchFamily="34" charset="-120"/>
                        <a:ea typeface="微軟正黑體" pitchFamily="34" charset="-120"/>
                      </a:endParaRPr>
                    </a:p>
                    <a:p>
                      <a:pPr marL="0" marR="0" indent="0" algn="l" defTabSz="914400" rtl="0" eaLnBrk="1" fontAlgn="b" latinLnBrk="0" hangingPunct="1">
                        <a:lnSpc>
                          <a:spcPct val="100000"/>
                        </a:lnSpc>
                        <a:spcBef>
                          <a:spcPts val="0"/>
                        </a:spcBef>
                        <a:spcAft>
                          <a:spcPts val="0"/>
                        </a:spcAft>
                        <a:buClrTx/>
                        <a:buSzTx/>
                        <a:buFontTx/>
                        <a:buNone/>
                        <a:tabLst/>
                        <a:defRPr/>
                      </a:pPr>
                      <a:r>
                        <a:rPr lang="en-US" altLang="zh-TW" dirty="0" smtClean="0">
                          <a:solidFill>
                            <a:srgbClr val="080808"/>
                          </a:solidFill>
                          <a:latin typeface="微軟正黑體" pitchFamily="34" charset="-120"/>
                          <a:ea typeface="微軟正黑體" pitchFamily="34" charset="-120"/>
                        </a:rPr>
                        <a:t>- </a:t>
                      </a:r>
                      <a:r>
                        <a:rPr lang="en-US" altLang="zh-TW" baseline="0" dirty="0" smtClean="0">
                          <a:solidFill>
                            <a:srgbClr val="080808"/>
                          </a:solidFill>
                          <a:latin typeface="微軟正黑體" pitchFamily="34" charset="-120"/>
                          <a:ea typeface="微軟正黑體" pitchFamily="34" charset="-120"/>
                        </a:rPr>
                        <a:t> </a:t>
                      </a:r>
                      <a:r>
                        <a:rPr lang="zh-TW" altLang="en-US" baseline="0" dirty="0" smtClean="0">
                          <a:solidFill>
                            <a:srgbClr val="080808"/>
                          </a:solidFill>
                          <a:latin typeface="微軟正黑體" pitchFamily="34" charset="-120"/>
                          <a:ea typeface="微軟正黑體" pitchFamily="34" charset="-120"/>
                        </a:rPr>
                        <a:t>簽署策略聯明合作</a:t>
                      </a:r>
                      <a:r>
                        <a:rPr lang="zh-TW" altLang="en-US" baseline="0" smtClean="0">
                          <a:solidFill>
                            <a:srgbClr val="080808"/>
                          </a:solidFill>
                          <a:latin typeface="微軟正黑體" pitchFamily="34" charset="-120"/>
                          <a:ea typeface="微軟正黑體" pitchFamily="34" charset="-120"/>
                        </a:rPr>
                        <a:t>意向書</a:t>
                      </a:r>
                      <a:endParaRPr lang="en-US" altLang="zh-TW" smtClean="0">
                        <a:solidFill>
                          <a:srgbClr val="080808"/>
                        </a:solidFill>
                        <a:latin typeface="微軟正黑體" pitchFamily="34" charset="-120"/>
                        <a:ea typeface="微軟正黑體" pitchFamily="34" charset="-120"/>
                      </a:endParaRPr>
                    </a:p>
                  </a:txBody>
                  <a:tcPr>
                    <a:solidFill>
                      <a:schemeClr val="bg1"/>
                    </a:solidFill>
                  </a:tcPr>
                </a:tc>
              </a:tr>
            </a:tbl>
          </a:graphicData>
        </a:graphic>
      </p:graphicFrame>
    </p:spTree>
    <p:extLst>
      <p:ext uri="{BB962C8B-B14F-4D97-AF65-F5344CB8AC3E}">
        <p14:creationId xmlns:p14="http://schemas.microsoft.com/office/powerpoint/2010/main" val="38307772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688"/>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399691" y="87014"/>
            <a:ext cx="3416320" cy="523220"/>
          </a:xfrm>
          <a:prstGeom prst="rect">
            <a:avLst/>
          </a:prstGeom>
          <a:noFill/>
        </p:spPr>
        <p:txBody>
          <a:bodyPr wrap="none" rtlCol="0">
            <a:spAutoFit/>
          </a:bodyPr>
          <a:lstStyle/>
          <a:p>
            <a:r>
              <a:rPr lang="zh-TW" altLang="en-US" sz="2800" b="1" dirty="0" smtClean="0">
                <a:latin typeface="微軟正黑體" pitchFamily="34" charset="-120"/>
                <a:ea typeface="微軟正黑體" pitchFamily="34" charset="-120"/>
              </a:rPr>
              <a:t>營運作為策略</a:t>
            </a:r>
            <a:r>
              <a:rPr lang="zh-TW" altLang="en-US" sz="2800" b="1" dirty="0">
                <a:latin typeface="微軟正黑體" pitchFamily="34" charset="-120"/>
                <a:ea typeface="微軟正黑體" pitchFamily="34" charset="-120"/>
              </a:rPr>
              <a:t>與目標</a:t>
            </a:r>
            <a:endParaRPr lang="en-US" altLang="zh-TW" sz="2800" b="1" dirty="0">
              <a:latin typeface="微軟正黑體" pitchFamily="34" charset="-120"/>
              <a:ea typeface="微軟正黑體" pitchFamily="34" charset="-120"/>
            </a:endParaRPr>
          </a:p>
        </p:txBody>
      </p:sp>
      <p:sp>
        <p:nvSpPr>
          <p:cNvPr id="3" name="橢圓 2"/>
          <p:cNvSpPr/>
          <p:nvPr/>
        </p:nvSpPr>
        <p:spPr>
          <a:xfrm>
            <a:off x="3483006" y="1628800"/>
            <a:ext cx="1854460" cy="1944216"/>
          </a:xfrm>
          <a:prstGeom prst="ellipse">
            <a:avLst/>
          </a:prstGeom>
          <a:solidFill>
            <a:srgbClr val="00CC00">
              <a:alpha val="69804"/>
            </a:srgb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solidFill>
              </a:rPr>
              <a:t>高高端</a:t>
            </a:r>
            <a:endParaRPr lang="en-US" altLang="zh-TW" sz="2800" b="1" dirty="0" smtClean="0">
              <a:solidFill>
                <a:schemeClr val="tx1"/>
              </a:solidFill>
            </a:endParaRPr>
          </a:p>
          <a:p>
            <a:pPr algn="ctr"/>
            <a:r>
              <a:rPr lang="zh-TW" altLang="en-US" sz="2800" b="1" dirty="0" smtClean="0">
                <a:solidFill>
                  <a:schemeClr val="tx1"/>
                </a:solidFill>
              </a:rPr>
              <a:t>產品</a:t>
            </a:r>
            <a:endParaRPr lang="zh-TW" altLang="en-US" sz="2800" b="1" dirty="0">
              <a:solidFill>
                <a:schemeClr val="tx1"/>
              </a:solidFill>
            </a:endParaRPr>
          </a:p>
        </p:txBody>
      </p:sp>
      <p:sp>
        <p:nvSpPr>
          <p:cNvPr id="16" name="橢圓 15"/>
          <p:cNvSpPr/>
          <p:nvPr/>
        </p:nvSpPr>
        <p:spPr>
          <a:xfrm>
            <a:off x="2717540" y="3097520"/>
            <a:ext cx="1854460" cy="1944216"/>
          </a:xfrm>
          <a:prstGeom prst="ellipse">
            <a:avLst/>
          </a:prstGeom>
          <a:solidFill>
            <a:srgbClr val="FF0000">
              <a:alpha val="69804"/>
            </a:srgb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solidFill>
              </a:rPr>
              <a:t>產效能</a:t>
            </a:r>
            <a:endParaRPr lang="en-US" altLang="zh-TW" sz="2800" b="1" dirty="0" smtClean="0">
              <a:solidFill>
                <a:schemeClr val="tx1"/>
              </a:solidFill>
            </a:endParaRPr>
          </a:p>
          <a:p>
            <a:pPr algn="ctr"/>
            <a:r>
              <a:rPr lang="zh-TW" altLang="en-US" sz="2800" b="1" dirty="0" smtClean="0">
                <a:solidFill>
                  <a:schemeClr val="tx1"/>
                </a:solidFill>
              </a:rPr>
              <a:t>提昇</a:t>
            </a:r>
            <a:endParaRPr lang="zh-TW" altLang="en-US" sz="2800" b="1" dirty="0">
              <a:solidFill>
                <a:schemeClr val="tx1"/>
              </a:solidFill>
            </a:endParaRPr>
          </a:p>
        </p:txBody>
      </p:sp>
      <p:sp>
        <p:nvSpPr>
          <p:cNvPr id="17" name="橢圓 16"/>
          <p:cNvSpPr/>
          <p:nvPr/>
        </p:nvSpPr>
        <p:spPr>
          <a:xfrm>
            <a:off x="4321068" y="3068960"/>
            <a:ext cx="1854460" cy="1944216"/>
          </a:xfrm>
          <a:prstGeom prst="ellipse">
            <a:avLst/>
          </a:prstGeom>
          <a:solidFill>
            <a:srgbClr val="0099FF">
              <a:alpha val="69804"/>
            </a:srgb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rPr>
              <a:t>全球布局</a:t>
            </a:r>
            <a:endParaRPr lang="zh-TW" altLang="en-US" sz="3200" b="1" dirty="0">
              <a:solidFill>
                <a:schemeClr val="tx1"/>
              </a:solidFill>
            </a:endParaRPr>
          </a:p>
        </p:txBody>
      </p:sp>
      <p:sp>
        <p:nvSpPr>
          <p:cNvPr id="7" name="文字方塊 6"/>
          <p:cNvSpPr txBox="1"/>
          <p:nvPr/>
        </p:nvSpPr>
        <p:spPr>
          <a:xfrm>
            <a:off x="6386716" y="1220561"/>
            <a:ext cx="1569660" cy="1200329"/>
          </a:xfrm>
          <a:prstGeom prst="rect">
            <a:avLst/>
          </a:prstGeom>
          <a:noFill/>
        </p:spPr>
        <p:txBody>
          <a:bodyPr wrap="none" rtlCol="0">
            <a:spAutoFit/>
          </a:bodyPr>
          <a:lstStyle/>
          <a:p>
            <a:r>
              <a:rPr lang="zh-TW" altLang="en-US" dirty="0" smtClean="0">
                <a:latin typeface="微軟正黑體" pitchFamily="34" charset="-120"/>
                <a:ea typeface="微軟正黑體" pitchFamily="34" charset="-120"/>
              </a:rPr>
              <a:t>密集投入研發</a:t>
            </a:r>
            <a:endParaRPr lang="en-US" altLang="zh-TW" dirty="0" smtClean="0">
              <a:latin typeface="微軟正黑體" pitchFamily="34" charset="-120"/>
              <a:ea typeface="微軟正黑體" pitchFamily="34" charset="-120"/>
            </a:endParaRPr>
          </a:p>
          <a:p>
            <a:r>
              <a:rPr lang="zh-TW" altLang="en-US" dirty="0">
                <a:latin typeface="微軟正黑體" pitchFamily="34" charset="-120"/>
                <a:ea typeface="微軟正黑體" pitchFamily="34" charset="-120"/>
              </a:rPr>
              <a:t>技術</a:t>
            </a:r>
            <a:r>
              <a:rPr lang="zh-TW" altLang="en-US" dirty="0" smtClean="0">
                <a:latin typeface="微軟正黑體" pitchFamily="34" charset="-120"/>
                <a:ea typeface="微軟正黑體" pitchFamily="34" charset="-120"/>
              </a:rPr>
              <a:t>移轉</a:t>
            </a:r>
            <a:endParaRPr lang="en-US" altLang="zh-TW" dirty="0" smtClean="0">
              <a:latin typeface="微軟正黑體" pitchFamily="34" charset="-120"/>
              <a:ea typeface="微軟正黑體" pitchFamily="34" charset="-120"/>
            </a:endParaRPr>
          </a:p>
          <a:p>
            <a:r>
              <a:rPr lang="zh-TW" altLang="en-US" dirty="0">
                <a:latin typeface="微軟正黑體" pitchFamily="34" charset="-120"/>
                <a:ea typeface="微軟正黑體" pitchFamily="34" charset="-120"/>
              </a:rPr>
              <a:t>附加</a:t>
            </a:r>
            <a:r>
              <a:rPr lang="zh-TW" altLang="en-US" dirty="0" smtClean="0">
                <a:latin typeface="微軟正黑體" pitchFamily="34" charset="-120"/>
                <a:ea typeface="微軟正黑體" pitchFamily="34" charset="-120"/>
              </a:rPr>
              <a:t>價值</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平均單價</a:t>
            </a:r>
            <a:r>
              <a:rPr lang="zh-TW" altLang="en-US" dirty="0">
                <a:latin typeface="微軟正黑體" pitchFamily="34" charset="-120"/>
                <a:ea typeface="微軟正黑體" pitchFamily="34" charset="-120"/>
              </a:rPr>
              <a:t>提升</a:t>
            </a:r>
            <a:endParaRPr lang="en-US" altLang="zh-TW" dirty="0" smtClean="0">
              <a:latin typeface="微軟正黑體" pitchFamily="34" charset="-120"/>
              <a:ea typeface="微軟正黑體" pitchFamily="34" charset="-120"/>
            </a:endParaRPr>
          </a:p>
        </p:txBody>
      </p:sp>
      <p:sp>
        <p:nvSpPr>
          <p:cNvPr id="19" name="文字方塊 18"/>
          <p:cNvSpPr txBox="1"/>
          <p:nvPr/>
        </p:nvSpPr>
        <p:spPr>
          <a:xfrm>
            <a:off x="6953104" y="4653137"/>
            <a:ext cx="1569660" cy="1200329"/>
          </a:xfrm>
          <a:prstGeom prst="rect">
            <a:avLst/>
          </a:prstGeom>
          <a:noFill/>
        </p:spPr>
        <p:txBody>
          <a:bodyPr wrap="none" rtlCol="0">
            <a:spAutoFit/>
          </a:bodyPr>
          <a:lstStyle/>
          <a:p>
            <a:r>
              <a:rPr lang="zh-TW" altLang="en-US" dirty="0" smtClean="0">
                <a:latin typeface="微軟正黑體" pitchFamily="34" charset="-120"/>
                <a:ea typeface="微軟正黑體" pitchFamily="34" charset="-120"/>
              </a:rPr>
              <a:t>品牌與通路</a:t>
            </a:r>
            <a:endParaRPr lang="en-US" altLang="zh-TW" dirty="0" smtClean="0">
              <a:latin typeface="微軟正黑體" pitchFamily="34" charset="-120"/>
              <a:ea typeface="微軟正黑體" pitchFamily="34" charset="-120"/>
            </a:endParaRPr>
          </a:p>
          <a:p>
            <a:r>
              <a:rPr lang="zh-TW" altLang="en-US" dirty="0">
                <a:latin typeface="微軟正黑體" pitchFamily="34" charset="-120"/>
                <a:ea typeface="微軟正黑體" pitchFamily="34" charset="-120"/>
              </a:rPr>
              <a:t>技術</a:t>
            </a:r>
            <a:r>
              <a:rPr lang="zh-TW" altLang="en-US" dirty="0" smtClean="0">
                <a:latin typeface="微軟正黑體" pitchFamily="34" charset="-120"/>
                <a:ea typeface="微軟正黑體" pitchFamily="34" charset="-120"/>
              </a:rPr>
              <a:t>移轉</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全球生產基地</a:t>
            </a:r>
            <a:endParaRPr lang="en-US" altLang="zh-TW" dirty="0" smtClean="0">
              <a:latin typeface="微軟正黑體" pitchFamily="34" charset="-120"/>
              <a:ea typeface="微軟正黑體" pitchFamily="34" charset="-120"/>
            </a:endParaRPr>
          </a:p>
          <a:p>
            <a:r>
              <a:rPr lang="zh-TW" altLang="en-US" dirty="0">
                <a:latin typeface="微軟正黑體" pitchFamily="34" charset="-120"/>
                <a:ea typeface="微軟正黑體" pitchFamily="34" charset="-120"/>
              </a:rPr>
              <a:t>規模經濟</a:t>
            </a:r>
            <a:endParaRPr lang="en-US" altLang="zh-TW" dirty="0" smtClean="0">
              <a:latin typeface="微軟正黑體" pitchFamily="34" charset="-120"/>
              <a:ea typeface="微軟正黑體" pitchFamily="34" charset="-120"/>
            </a:endParaRPr>
          </a:p>
        </p:txBody>
      </p:sp>
      <p:sp>
        <p:nvSpPr>
          <p:cNvPr id="20" name="文字方塊 19"/>
          <p:cNvSpPr txBox="1"/>
          <p:nvPr/>
        </p:nvSpPr>
        <p:spPr>
          <a:xfrm>
            <a:off x="880098" y="2055331"/>
            <a:ext cx="1569660" cy="923330"/>
          </a:xfrm>
          <a:prstGeom prst="rect">
            <a:avLst/>
          </a:prstGeom>
          <a:noFill/>
        </p:spPr>
        <p:txBody>
          <a:bodyPr wrap="none" rtlCol="0">
            <a:spAutoFit/>
          </a:bodyPr>
          <a:lstStyle/>
          <a:p>
            <a:r>
              <a:rPr lang="zh-TW" altLang="en-US" dirty="0" smtClean="0">
                <a:latin typeface="微軟正黑體" pitchFamily="34" charset="-120"/>
                <a:ea typeface="微軟正黑體" pitchFamily="34" charset="-120"/>
              </a:rPr>
              <a:t>生產坪效提昇</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總產能增加</a:t>
            </a:r>
            <a:endParaRPr lang="en-US" altLang="zh-TW" dirty="0" smtClean="0">
              <a:latin typeface="微軟正黑體" pitchFamily="34" charset="-120"/>
              <a:ea typeface="微軟正黑體" pitchFamily="34" charset="-120"/>
            </a:endParaRPr>
          </a:p>
          <a:p>
            <a:r>
              <a:rPr lang="zh-TW" altLang="en-US" dirty="0">
                <a:latin typeface="微軟正黑體" pitchFamily="34" charset="-120"/>
                <a:ea typeface="微軟正黑體" pitchFamily="34" charset="-120"/>
              </a:rPr>
              <a:t>成本下降</a:t>
            </a:r>
            <a:endParaRPr lang="en-US" altLang="zh-TW" dirty="0" smtClean="0">
              <a:latin typeface="微軟正黑體" pitchFamily="34" charset="-120"/>
              <a:ea typeface="微軟正黑體" pitchFamily="34" charset="-120"/>
            </a:endParaRPr>
          </a:p>
        </p:txBody>
      </p:sp>
      <p:sp>
        <p:nvSpPr>
          <p:cNvPr id="8" name="直線圖說文字 2 (加上框線和強調線) 7"/>
          <p:cNvSpPr/>
          <p:nvPr/>
        </p:nvSpPr>
        <p:spPr>
          <a:xfrm>
            <a:off x="6223348" y="1196752"/>
            <a:ext cx="1877044" cy="1200328"/>
          </a:xfrm>
          <a:prstGeom prst="accentBorderCallout2">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直線圖說文字 2 (加上框線和強調線) 21"/>
          <p:cNvSpPr/>
          <p:nvPr/>
        </p:nvSpPr>
        <p:spPr>
          <a:xfrm>
            <a:off x="6799412" y="4653136"/>
            <a:ext cx="1877044" cy="1200328"/>
          </a:xfrm>
          <a:prstGeom prst="accentBorderCallout2">
            <a:avLst>
              <a:gd name="adj1" fmla="val 18750"/>
              <a:gd name="adj2" fmla="val -8333"/>
              <a:gd name="adj3" fmla="val 18750"/>
              <a:gd name="adj4" fmla="val -25714"/>
              <a:gd name="adj5" fmla="val -681"/>
              <a:gd name="adj6" fmla="val -46667"/>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直線圖說文字 2 (加上框線和強調線) 22"/>
          <p:cNvSpPr/>
          <p:nvPr/>
        </p:nvSpPr>
        <p:spPr>
          <a:xfrm rot="10800000">
            <a:off x="726407" y="1916832"/>
            <a:ext cx="1877044" cy="1200328"/>
          </a:xfrm>
          <a:prstGeom prst="accentBorderCallout2">
            <a:avLst>
              <a:gd name="adj1" fmla="val 18750"/>
              <a:gd name="adj2" fmla="val -8333"/>
              <a:gd name="adj3" fmla="val 18750"/>
              <a:gd name="adj4" fmla="val -25714"/>
              <a:gd name="adj5" fmla="val -681"/>
              <a:gd name="adj6" fmla="val -4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p:cNvSpPr txBox="1"/>
          <p:nvPr/>
        </p:nvSpPr>
        <p:spPr>
          <a:xfrm>
            <a:off x="7671055" y="240903"/>
            <a:ext cx="1005403" cy="338554"/>
          </a:xfrm>
          <a:prstGeom prst="rect">
            <a:avLst/>
          </a:prstGeom>
          <a:noFill/>
        </p:spPr>
        <p:txBody>
          <a:bodyPr wrap="none" rtlCol="0">
            <a:spAutoFit/>
          </a:bodyPr>
          <a:lstStyle/>
          <a:p>
            <a:pPr algn="r"/>
            <a:r>
              <a:rPr lang="zh-TW" altLang="en-US" sz="1600" b="1" dirty="0" smtClean="0"/>
              <a:t>營運策略</a:t>
            </a:r>
            <a:endParaRPr lang="zh-TW" altLang="en-US" sz="1600" b="1" dirty="0"/>
          </a:p>
        </p:txBody>
      </p:sp>
    </p:spTree>
    <p:extLst>
      <p:ext uri="{BB962C8B-B14F-4D97-AF65-F5344CB8AC3E}">
        <p14:creationId xmlns:p14="http://schemas.microsoft.com/office/powerpoint/2010/main" val="1930575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083954" y="3501008"/>
            <a:ext cx="4790927" cy="1015663"/>
          </a:xfrm>
          <a:prstGeom prst="rect">
            <a:avLst/>
          </a:prstGeom>
          <a:noFill/>
        </p:spPr>
        <p:txBody>
          <a:bodyPr wrap="none" rtlCol="0">
            <a:spAutoFit/>
          </a:bodyPr>
          <a:lstStyle/>
          <a:p>
            <a:r>
              <a:rPr lang="en-US" altLang="zh-TW" sz="6000" b="1" dirty="0" smtClean="0">
                <a:latin typeface="微軟正黑體" pitchFamily="34" charset="-120"/>
                <a:ea typeface="微軟正黑體" pitchFamily="34" charset="-120"/>
              </a:rPr>
              <a:t>THANK YOU</a:t>
            </a:r>
            <a:endParaRPr lang="zh-TW" altLang="en-US" sz="6000" b="1" dirty="0">
              <a:latin typeface="微軟正黑體" pitchFamily="34" charset="-120"/>
              <a:ea typeface="微軟正黑體" pitchFamily="34" charset="-120"/>
            </a:endParaRPr>
          </a:p>
        </p:txBody>
      </p:sp>
      <p:pic>
        <p:nvPicPr>
          <p:cNvPr id="5" name="Picture 5" descr="C:\Users\1355.FR\Desktop\FFG-logo20150108.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7784" y="1556792"/>
            <a:ext cx="3495045"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007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771800" y="1912033"/>
            <a:ext cx="3672408" cy="1508105"/>
          </a:xfrm>
          <a:prstGeom prst="rect">
            <a:avLst/>
          </a:prstGeom>
          <a:solidFill>
            <a:srgbClr val="00CC99"/>
          </a:solidFill>
        </p:spPr>
        <p:style>
          <a:lnRef idx="1">
            <a:schemeClr val="accent5"/>
          </a:lnRef>
          <a:fillRef idx="3">
            <a:schemeClr val="accent5"/>
          </a:fillRef>
          <a:effectRef idx="2">
            <a:schemeClr val="accent5"/>
          </a:effectRef>
          <a:fontRef idx="minor">
            <a:schemeClr val="lt1"/>
          </a:fontRef>
        </p:style>
        <p:txBody>
          <a:bodyPr wrap="square">
            <a:spAutoFit/>
          </a:bodyPr>
          <a:lstStyle/>
          <a:p>
            <a:pPr algn="ctr" fontAlgn="auto">
              <a:spcBef>
                <a:spcPts val="0"/>
              </a:spcBef>
              <a:spcAft>
                <a:spcPts val="0"/>
              </a:spcAft>
              <a:defRPr/>
            </a:pPr>
            <a:r>
              <a:rPr kumimoji="0" lang="zh-TW" altLang="en-US" sz="2000" b="1" dirty="0" smtClean="0">
                <a:solidFill>
                  <a:prstClr val="white"/>
                </a:solidFill>
              </a:rPr>
              <a:t>品牌</a:t>
            </a:r>
            <a:r>
              <a:rPr kumimoji="0" lang="en-US" altLang="zh-TW" sz="2000" b="1" dirty="0" smtClean="0">
                <a:solidFill>
                  <a:prstClr val="white"/>
                </a:solidFill>
              </a:rPr>
              <a:t>/</a:t>
            </a:r>
            <a:r>
              <a:rPr kumimoji="0" lang="zh-TW" altLang="en-US" sz="2000" b="1" dirty="0" smtClean="0">
                <a:solidFill>
                  <a:prstClr val="white"/>
                </a:solidFill>
              </a:rPr>
              <a:t>生產基地 分布全球</a:t>
            </a:r>
            <a:endParaRPr kumimoji="0" lang="en-US" altLang="zh-TW" sz="2000" b="1" dirty="0" smtClean="0">
              <a:solidFill>
                <a:prstClr val="white"/>
              </a:solidFill>
            </a:endParaRPr>
          </a:p>
          <a:p>
            <a:pPr algn="ctr" fontAlgn="auto">
              <a:spcBef>
                <a:spcPts val="0"/>
              </a:spcBef>
              <a:spcAft>
                <a:spcPts val="0"/>
              </a:spcAft>
              <a:defRPr/>
            </a:pPr>
            <a:r>
              <a:rPr lang="en-US" altLang="zh-TW" sz="7200" b="1" dirty="0" smtClean="0">
                <a:solidFill>
                  <a:prstClr val="white"/>
                </a:solidFill>
              </a:rPr>
              <a:t>10</a:t>
            </a:r>
            <a:r>
              <a:rPr kumimoji="0" lang="en-US" altLang="zh-TW" sz="2400" b="1" dirty="0" smtClean="0">
                <a:solidFill>
                  <a:prstClr val="white"/>
                </a:solidFill>
              </a:rPr>
              <a:t> </a:t>
            </a:r>
            <a:r>
              <a:rPr kumimoji="0" lang="zh-TW" altLang="en-US" sz="2400" b="1" dirty="0" smtClean="0">
                <a:solidFill>
                  <a:prstClr val="white"/>
                </a:solidFill>
              </a:rPr>
              <a:t>大機械製造國</a:t>
            </a:r>
            <a:endParaRPr kumimoji="0" lang="en-US" altLang="zh-TW" sz="2400" b="1" dirty="0">
              <a:solidFill>
                <a:prstClr val="white"/>
              </a:solidFill>
            </a:endParaRPr>
          </a:p>
        </p:txBody>
      </p:sp>
      <p:pic>
        <p:nvPicPr>
          <p:cNvPr id="10"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470435" y="5244980"/>
            <a:ext cx="1435673" cy="1397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63335" y="3177613"/>
            <a:ext cx="727466" cy="101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4256" y="1584179"/>
            <a:ext cx="1712098" cy="114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群組 2"/>
          <p:cNvGrpSpPr/>
          <p:nvPr/>
        </p:nvGrpSpPr>
        <p:grpSpPr>
          <a:xfrm>
            <a:off x="810619" y="1295182"/>
            <a:ext cx="1608847" cy="1243838"/>
            <a:chOff x="1805777" y="600986"/>
            <a:chExt cx="5316422" cy="4058078"/>
          </a:xfrm>
        </p:grpSpPr>
        <p:pic>
          <p:nvPicPr>
            <p:cNvPr id="2051" name="Picture 3"/>
            <p:cNvPicPr>
              <a:picLocks noChangeAspect="1" noChangeArrowheads="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1805777" y="600986"/>
              <a:ext cx="5316422" cy="405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2619958" y="2058966"/>
              <a:ext cx="1015938" cy="8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8" name="直線接點 17"/>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62" name="Picture 1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9994" y="3058950"/>
            <a:ext cx="936104" cy="1265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文字方塊 23"/>
          <p:cNvSpPr txBox="1"/>
          <p:nvPr/>
        </p:nvSpPr>
        <p:spPr>
          <a:xfrm>
            <a:off x="2771800" y="1736824"/>
            <a:ext cx="3672408" cy="108000"/>
          </a:xfrm>
          <a:prstGeom prst="rect">
            <a:avLst/>
          </a:prstGeom>
          <a:solidFill>
            <a:srgbClr val="00CC99"/>
          </a:solidFill>
          <a:effectLst/>
        </p:spPr>
        <p:style>
          <a:lnRef idx="1">
            <a:schemeClr val="accent5"/>
          </a:lnRef>
          <a:fillRef idx="3">
            <a:schemeClr val="accent5"/>
          </a:fillRef>
          <a:effectRef idx="2">
            <a:schemeClr val="accent5"/>
          </a:effectRef>
          <a:fontRef idx="minor">
            <a:schemeClr val="lt1"/>
          </a:fontRef>
        </p:style>
        <p:txBody>
          <a:bodyPr wrap="square">
            <a:spAutoFit/>
          </a:bodyPr>
          <a:lstStyle/>
          <a:p>
            <a:pPr fontAlgn="auto">
              <a:spcBef>
                <a:spcPts val="0"/>
              </a:spcBef>
              <a:spcAft>
                <a:spcPts val="0"/>
              </a:spcAft>
              <a:defRPr/>
            </a:pPr>
            <a:endParaRPr kumimoji="0" lang="en-US" altLang="zh-TW" sz="2400" b="1" dirty="0">
              <a:solidFill>
                <a:prstClr val="white"/>
              </a:solidFill>
            </a:endParaRPr>
          </a:p>
        </p:txBody>
      </p:sp>
      <p:pic>
        <p:nvPicPr>
          <p:cNvPr id="17"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1986" y="2726616"/>
            <a:ext cx="818888" cy="491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790801" y="940803"/>
            <a:ext cx="884887" cy="465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76565" y="4388197"/>
            <a:ext cx="884107" cy="589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443506" y="4477851"/>
            <a:ext cx="853671" cy="569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文字方塊 25"/>
          <p:cNvSpPr txBox="1"/>
          <p:nvPr/>
        </p:nvSpPr>
        <p:spPr>
          <a:xfrm>
            <a:off x="400050" y="44624"/>
            <a:ext cx="6319359" cy="523220"/>
          </a:xfrm>
          <a:prstGeom prst="rect">
            <a:avLst/>
          </a:prstGeom>
          <a:noFill/>
        </p:spPr>
        <p:txBody>
          <a:bodyPr wrap="none">
            <a:spAutoFit/>
          </a:bodyPr>
          <a:lstStyle/>
          <a:p>
            <a:pPr fontAlgn="auto">
              <a:spcBef>
                <a:spcPts val="0"/>
              </a:spcBef>
              <a:spcAft>
                <a:spcPts val="0"/>
              </a:spcAft>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分布全球十大機械製造國</a:t>
            </a:r>
            <a:endParaRPr kumimoji="0" lang="zh-TW" altLang="en-US" sz="2800" b="1" dirty="0">
              <a:solidFill>
                <a:prstClr val="black">
                  <a:lumMod val="85000"/>
                  <a:lumOff val="15000"/>
                </a:prstClr>
              </a:solidFill>
              <a:latin typeface="SimHei" panose="02010609060101010101" pitchFamily="49" charset="-122"/>
              <a:ea typeface="SimHei" panose="02010609060101010101" pitchFamily="49" charset="-122"/>
            </a:endParaRPr>
          </a:p>
        </p:txBody>
      </p:sp>
      <p:sp>
        <p:nvSpPr>
          <p:cNvPr id="5" name="文字方塊 4"/>
          <p:cNvSpPr txBox="1"/>
          <p:nvPr/>
        </p:nvSpPr>
        <p:spPr>
          <a:xfrm>
            <a:off x="2771800" y="1033572"/>
            <a:ext cx="3672408" cy="523220"/>
          </a:xfrm>
          <a:prstGeom prst="rect">
            <a:avLst/>
          </a:prstGeom>
          <a:noFill/>
        </p:spPr>
        <p:txBody>
          <a:bodyPr wrap="square" rtlCol="0">
            <a:spAutoFit/>
          </a:bodyPr>
          <a:lstStyle/>
          <a:p>
            <a:pPr algn="ctr"/>
            <a:r>
              <a:rPr lang="en-US" altLang="zh-TW" sz="2800" b="1" dirty="0" smtClean="0">
                <a:solidFill>
                  <a:srgbClr val="00B050"/>
                </a:solidFill>
              </a:rPr>
              <a:t>35</a:t>
            </a:r>
            <a:r>
              <a:rPr lang="zh-TW" altLang="en-US" sz="2800" b="1" dirty="0" smtClean="0">
                <a:solidFill>
                  <a:srgbClr val="00B050"/>
                </a:solidFill>
              </a:rPr>
              <a:t>品牌</a:t>
            </a:r>
            <a:r>
              <a:rPr lang="en-US" altLang="zh-TW" sz="2800" b="1" dirty="0" smtClean="0">
                <a:solidFill>
                  <a:srgbClr val="00B050"/>
                </a:solidFill>
              </a:rPr>
              <a:t>54</a:t>
            </a:r>
            <a:r>
              <a:rPr lang="zh-TW" altLang="en-US" sz="2800" b="1" dirty="0" smtClean="0">
                <a:solidFill>
                  <a:srgbClr val="00B050"/>
                </a:solidFill>
              </a:rPr>
              <a:t>生產基地</a:t>
            </a:r>
            <a:endParaRPr lang="zh-TW" altLang="en-US" sz="2800" b="1" dirty="0">
              <a:solidFill>
                <a:srgbClr val="00B050"/>
              </a:solidFill>
            </a:endParaRPr>
          </a:p>
        </p:txBody>
      </p:sp>
      <p:pic>
        <p:nvPicPr>
          <p:cNvPr id="1026" name="Picture 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8224968" y="5046965"/>
            <a:ext cx="855432" cy="162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descr="https://encrypted-tbn0.gstatic.com/images?q=tbn:ANd9GcQnjsaALih27eD5Q1yOqZExyoY3elMWBT-qOc37pPFLqLzp9zedTw"/>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798368" y="4440693"/>
            <a:ext cx="909408" cy="6062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076056" y="4465995"/>
            <a:ext cx="900839" cy="609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5145676" y="5330668"/>
            <a:ext cx="1298532" cy="1253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179512" y="5346532"/>
            <a:ext cx="1492777" cy="96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296017" y="4509120"/>
            <a:ext cx="756538" cy="571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984707" y="5085184"/>
            <a:ext cx="1307056" cy="130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3635896" y="4465995"/>
            <a:ext cx="842868" cy="53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3475991" y="5390616"/>
            <a:ext cx="1344706" cy="10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7"/>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64478" y="908720"/>
            <a:ext cx="913568" cy="579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900306" y="2890215"/>
            <a:ext cx="794886" cy="529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1984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3" name="直線接點 182"/>
          <p:cNvCxnSpPr/>
          <p:nvPr/>
        </p:nvCxnSpPr>
        <p:spPr>
          <a:xfrm>
            <a:off x="6972970" y="6669360"/>
            <a:ext cx="318776" cy="0"/>
          </a:xfrm>
          <a:prstGeom prst="line">
            <a:avLst/>
          </a:prstGeom>
          <a:ln w="25400" cmpd="dbl">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9" name="直線接點 178"/>
          <p:cNvCxnSpPr/>
          <p:nvPr/>
        </p:nvCxnSpPr>
        <p:spPr>
          <a:xfrm>
            <a:off x="6972970" y="6165304"/>
            <a:ext cx="335334" cy="0"/>
          </a:xfrm>
          <a:prstGeom prst="line">
            <a:avLst/>
          </a:prstGeom>
          <a:ln w="25400" cmpd="dbl">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0" name="直線接點 179"/>
          <p:cNvCxnSpPr/>
          <p:nvPr/>
        </p:nvCxnSpPr>
        <p:spPr>
          <a:xfrm>
            <a:off x="6972970" y="5789809"/>
            <a:ext cx="335334" cy="0"/>
          </a:xfrm>
          <a:prstGeom prst="line">
            <a:avLst/>
          </a:prstGeom>
          <a:ln w="25400" cmpd="dbl">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1" name="直線接點 180"/>
          <p:cNvCxnSpPr/>
          <p:nvPr/>
        </p:nvCxnSpPr>
        <p:spPr>
          <a:xfrm>
            <a:off x="6972970" y="6381328"/>
            <a:ext cx="335334" cy="0"/>
          </a:xfrm>
          <a:prstGeom prst="line">
            <a:avLst/>
          </a:prstGeom>
          <a:ln w="25400" cmpd="dbl">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8" name="直線接點 177"/>
          <p:cNvCxnSpPr/>
          <p:nvPr/>
        </p:nvCxnSpPr>
        <p:spPr>
          <a:xfrm>
            <a:off x="6972970" y="5013176"/>
            <a:ext cx="326950" cy="0"/>
          </a:xfrm>
          <a:prstGeom prst="line">
            <a:avLst/>
          </a:prstGeom>
          <a:ln w="25400" cmpd="dbl">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7" name="直線接點 176"/>
          <p:cNvCxnSpPr/>
          <p:nvPr/>
        </p:nvCxnSpPr>
        <p:spPr>
          <a:xfrm>
            <a:off x="6972970" y="4077072"/>
            <a:ext cx="335334" cy="0"/>
          </a:xfrm>
          <a:prstGeom prst="line">
            <a:avLst/>
          </a:prstGeom>
          <a:ln w="25400" cmpd="dbl">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6" name="直線接點 175"/>
          <p:cNvCxnSpPr/>
          <p:nvPr/>
        </p:nvCxnSpPr>
        <p:spPr>
          <a:xfrm>
            <a:off x="6972970" y="1844824"/>
            <a:ext cx="335334" cy="0"/>
          </a:xfrm>
          <a:prstGeom prst="line">
            <a:avLst/>
          </a:prstGeom>
          <a:ln w="25400" cmpd="dbl">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3048595" y="811623"/>
            <a:ext cx="4547741"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86" name="直線接點 85"/>
          <p:cNvCxnSpPr/>
          <p:nvPr/>
        </p:nvCxnSpPr>
        <p:spPr>
          <a:xfrm>
            <a:off x="4788024" y="1093244"/>
            <a:ext cx="0" cy="3852423"/>
          </a:xfrm>
          <a:prstGeom prst="line">
            <a:avLst/>
          </a:prstGeom>
          <a:ln w="25400" cmpd="dbl">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flipH="1">
            <a:off x="2714613" y="1100371"/>
            <a:ext cx="24182" cy="3793041"/>
          </a:xfrm>
          <a:prstGeom prst="line">
            <a:avLst/>
          </a:prstGeom>
          <a:ln w="25400" cmpd="dbl">
            <a:solidFill>
              <a:srgbClr val="008E65"/>
            </a:solidFill>
          </a:ln>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0" y="548680"/>
            <a:ext cx="8676456"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2541354" y="2041103"/>
            <a:ext cx="1814622" cy="400110"/>
          </a:xfrm>
          <a:prstGeom prst="rect">
            <a:avLst/>
          </a:prstGeom>
          <a:solidFill>
            <a:srgbClr val="CCFF33"/>
          </a:solidFill>
          <a:ln>
            <a:solidFill>
              <a:srgbClr val="00B050"/>
            </a:solidFill>
          </a:ln>
        </p:spPr>
        <p:txBody>
          <a:bodyPr wrap="square" rtlCol="0">
            <a:spAutoFit/>
          </a:bodyPr>
          <a:lstStyle/>
          <a:p>
            <a:pPr algn="ctr"/>
            <a:r>
              <a:rPr lang="zh-TW" altLang="en-US" sz="2000" dirty="0"/>
              <a:t>友嘉</a:t>
            </a:r>
          </a:p>
        </p:txBody>
      </p:sp>
      <p:sp>
        <p:nvSpPr>
          <p:cNvPr id="22" name="文字方塊 21"/>
          <p:cNvSpPr txBox="1"/>
          <p:nvPr/>
        </p:nvSpPr>
        <p:spPr>
          <a:xfrm>
            <a:off x="2541354" y="4025271"/>
            <a:ext cx="1814622" cy="400110"/>
          </a:xfrm>
          <a:prstGeom prst="rect">
            <a:avLst/>
          </a:prstGeom>
          <a:solidFill>
            <a:srgbClr val="CCFF33"/>
          </a:solidFill>
          <a:ln>
            <a:solidFill>
              <a:srgbClr val="00B050"/>
            </a:solidFill>
          </a:ln>
        </p:spPr>
        <p:txBody>
          <a:bodyPr wrap="square" rtlCol="0">
            <a:spAutoFit/>
          </a:bodyPr>
          <a:lstStyle/>
          <a:p>
            <a:pPr algn="ctr"/>
            <a:r>
              <a:rPr lang="zh-TW" altLang="en-US" sz="2000" dirty="0"/>
              <a:t>勝傑</a:t>
            </a:r>
          </a:p>
        </p:txBody>
      </p:sp>
      <p:sp>
        <p:nvSpPr>
          <p:cNvPr id="23" name="文字方塊 22"/>
          <p:cNvSpPr txBox="1"/>
          <p:nvPr/>
        </p:nvSpPr>
        <p:spPr>
          <a:xfrm>
            <a:off x="2541354" y="2537145"/>
            <a:ext cx="1814622" cy="400110"/>
          </a:xfrm>
          <a:prstGeom prst="rect">
            <a:avLst/>
          </a:prstGeom>
          <a:solidFill>
            <a:srgbClr val="CCFF33"/>
          </a:solidFill>
          <a:ln>
            <a:solidFill>
              <a:srgbClr val="00B050"/>
            </a:solidFill>
          </a:ln>
        </p:spPr>
        <p:txBody>
          <a:bodyPr wrap="square" rtlCol="0">
            <a:spAutoFit/>
          </a:bodyPr>
          <a:lstStyle/>
          <a:p>
            <a:pPr algn="ctr"/>
            <a:r>
              <a:rPr lang="zh-TW" altLang="en-US" sz="2000" dirty="0"/>
              <a:t>麗偉</a:t>
            </a:r>
          </a:p>
        </p:txBody>
      </p:sp>
      <p:sp>
        <p:nvSpPr>
          <p:cNvPr id="24" name="文字方塊 23"/>
          <p:cNvSpPr txBox="1"/>
          <p:nvPr/>
        </p:nvSpPr>
        <p:spPr>
          <a:xfrm>
            <a:off x="2541354" y="3529229"/>
            <a:ext cx="1814622" cy="400110"/>
          </a:xfrm>
          <a:prstGeom prst="rect">
            <a:avLst/>
          </a:prstGeom>
          <a:solidFill>
            <a:srgbClr val="CCFF33"/>
          </a:solidFill>
          <a:ln>
            <a:solidFill>
              <a:srgbClr val="00B050"/>
            </a:solidFill>
          </a:ln>
        </p:spPr>
        <p:txBody>
          <a:bodyPr wrap="square" rtlCol="0">
            <a:spAutoFit/>
          </a:bodyPr>
          <a:lstStyle/>
          <a:p>
            <a:pPr algn="ctr"/>
            <a:r>
              <a:rPr lang="zh-TW" altLang="en-US" sz="2000" dirty="0"/>
              <a:t>眾程</a:t>
            </a:r>
          </a:p>
        </p:txBody>
      </p:sp>
      <p:sp>
        <p:nvSpPr>
          <p:cNvPr id="25" name="文字方塊 24"/>
          <p:cNvSpPr txBox="1"/>
          <p:nvPr/>
        </p:nvSpPr>
        <p:spPr>
          <a:xfrm>
            <a:off x="2541354" y="3033187"/>
            <a:ext cx="1814622" cy="400110"/>
          </a:xfrm>
          <a:prstGeom prst="rect">
            <a:avLst/>
          </a:prstGeom>
          <a:solidFill>
            <a:srgbClr val="CCFF33"/>
          </a:solidFill>
          <a:ln>
            <a:solidFill>
              <a:srgbClr val="00B050"/>
            </a:solidFill>
          </a:ln>
        </p:spPr>
        <p:txBody>
          <a:bodyPr wrap="square" rtlCol="0">
            <a:spAutoFit/>
          </a:bodyPr>
          <a:lstStyle/>
          <a:p>
            <a:pPr algn="ctr"/>
            <a:r>
              <a:rPr lang="zh-TW" altLang="en-US" sz="2000" dirty="0" smtClean="0"/>
              <a:t>松穎</a:t>
            </a:r>
            <a:endParaRPr lang="zh-TW" altLang="en-US" sz="2000" dirty="0"/>
          </a:p>
        </p:txBody>
      </p:sp>
      <p:sp>
        <p:nvSpPr>
          <p:cNvPr id="45" name="文字方塊 44"/>
          <p:cNvSpPr txBox="1"/>
          <p:nvPr/>
        </p:nvSpPr>
        <p:spPr>
          <a:xfrm>
            <a:off x="2539684" y="642346"/>
            <a:ext cx="978153" cy="338554"/>
          </a:xfrm>
          <a:prstGeom prst="rect">
            <a:avLst/>
          </a:prstGeom>
          <a:solidFill>
            <a:srgbClr val="00CC99"/>
          </a:solidFill>
        </p:spPr>
        <p:style>
          <a:lnRef idx="1">
            <a:schemeClr val="accent5"/>
          </a:lnRef>
          <a:fillRef idx="3">
            <a:schemeClr val="accent5"/>
          </a:fillRef>
          <a:effectRef idx="2">
            <a:schemeClr val="accent5"/>
          </a:effectRef>
          <a:fontRef idx="minor">
            <a:schemeClr val="lt1"/>
          </a:fontRef>
        </p:style>
        <p:txBody>
          <a:bodyPr wrap="none" rtlCol="0">
            <a:spAutoFit/>
          </a:bodyPr>
          <a:lstStyle/>
          <a:p>
            <a:pPr algn="ctr"/>
            <a:r>
              <a:rPr lang="zh-TW" altLang="en-US" sz="1600" b="1" dirty="0" smtClean="0"/>
              <a:t>台灣</a:t>
            </a:r>
            <a:r>
              <a:rPr lang="en-US" altLang="zh-TW" sz="1600" b="1" dirty="0" smtClean="0"/>
              <a:t> (10)</a:t>
            </a:r>
          </a:p>
        </p:txBody>
      </p:sp>
      <p:sp>
        <p:nvSpPr>
          <p:cNvPr id="46" name="文字方塊 45"/>
          <p:cNvSpPr txBox="1"/>
          <p:nvPr/>
        </p:nvSpPr>
        <p:spPr>
          <a:xfrm>
            <a:off x="4609700" y="635219"/>
            <a:ext cx="1024639" cy="338554"/>
          </a:xfrm>
          <a:prstGeom prst="rect">
            <a:avLst/>
          </a:prstGeom>
          <a:solidFill>
            <a:srgbClr val="00CC99"/>
          </a:solidFill>
        </p:spPr>
        <p:style>
          <a:lnRef idx="1">
            <a:schemeClr val="accent5"/>
          </a:lnRef>
          <a:fillRef idx="3">
            <a:schemeClr val="accent5"/>
          </a:fillRef>
          <a:effectRef idx="2">
            <a:schemeClr val="accent5"/>
          </a:effectRef>
          <a:fontRef idx="minor">
            <a:schemeClr val="lt1"/>
          </a:fontRef>
        </p:style>
        <p:txBody>
          <a:bodyPr wrap="none" rtlCol="0">
            <a:spAutoFit/>
          </a:bodyPr>
          <a:lstStyle/>
          <a:p>
            <a:pPr algn="ctr"/>
            <a:r>
              <a:rPr lang="zh-TW" altLang="en-US" sz="1600" b="1" dirty="0" smtClean="0"/>
              <a:t>大陸</a:t>
            </a:r>
            <a:r>
              <a:rPr lang="en-US" altLang="zh-TW" sz="1600" b="1" dirty="0" smtClean="0"/>
              <a:t> (13) </a:t>
            </a:r>
          </a:p>
        </p:txBody>
      </p:sp>
      <p:sp>
        <p:nvSpPr>
          <p:cNvPr id="51" name="文字方塊 50"/>
          <p:cNvSpPr txBox="1"/>
          <p:nvPr/>
        </p:nvSpPr>
        <p:spPr>
          <a:xfrm>
            <a:off x="4067976" y="2035586"/>
            <a:ext cx="320922" cy="400110"/>
          </a:xfrm>
          <a:prstGeom prst="rect">
            <a:avLst/>
          </a:prstGeom>
          <a:solidFill>
            <a:schemeClr val="accent6">
              <a:lumMod val="60000"/>
              <a:lumOff val="40000"/>
            </a:schemeClr>
          </a:solidFill>
          <a:ln>
            <a:noFill/>
          </a:ln>
        </p:spPr>
        <p:txBody>
          <a:bodyPr wrap="none" rtlCol="0">
            <a:spAutoFit/>
          </a:bodyPr>
          <a:lstStyle/>
          <a:p>
            <a:r>
              <a:rPr lang="en-US" altLang="zh-TW" sz="2000" dirty="0" smtClean="0">
                <a:latin typeface="Impact" pitchFamily="34" charset="0"/>
              </a:rPr>
              <a:t>3</a:t>
            </a:r>
            <a:endParaRPr lang="zh-TW" altLang="en-US" sz="2000" dirty="0">
              <a:latin typeface="Impact" pitchFamily="34" charset="0"/>
            </a:endParaRPr>
          </a:p>
        </p:txBody>
      </p:sp>
      <p:sp>
        <p:nvSpPr>
          <p:cNvPr id="53" name="文字方塊 52"/>
          <p:cNvSpPr txBox="1"/>
          <p:nvPr/>
        </p:nvSpPr>
        <p:spPr>
          <a:xfrm>
            <a:off x="4067976" y="3051538"/>
            <a:ext cx="312906" cy="400110"/>
          </a:xfrm>
          <a:prstGeom prst="rect">
            <a:avLst/>
          </a:prstGeom>
          <a:solidFill>
            <a:schemeClr val="accent6">
              <a:lumMod val="60000"/>
              <a:lumOff val="40000"/>
            </a:schemeClr>
          </a:solidFill>
          <a:ln>
            <a:noFill/>
          </a:ln>
        </p:spPr>
        <p:txBody>
          <a:bodyPr wrap="none" rtlCol="0">
            <a:spAutoFit/>
          </a:bodyPr>
          <a:lstStyle/>
          <a:p>
            <a:r>
              <a:rPr lang="en-US" altLang="zh-TW" sz="2000" dirty="0">
                <a:latin typeface="Impact" pitchFamily="34" charset="0"/>
              </a:rPr>
              <a:t>2</a:t>
            </a:r>
            <a:endParaRPr lang="zh-TW" altLang="en-US" sz="2000" dirty="0">
              <a:latin typeface="Impact" pitchFamily="34" charset="0"/>
            </a:endParaRPr>
          </a:p>
        </p:txBody>
      </p:sp>
      <p:sp>
        <p:nvSpPr>
          <p:cNvPr id="54" name="文字方塊 53"/>
          <p:cNvSpPr txBox="1"/>
          <p:nvPr/>
        </p:nvSpPr>
        <p:spPr>
          <a:xfrm>
            <a:off x="4067976" y="4020888"/>
            <a:ext cx="288000" cy="400110"/>
          </a:xfrm>
          <a:prstGeom prst="rect">
            <a:avLst/>
          </a:prstGeom>
          <a:solidFill>
            <a:schemeClr val="accent6">
              <a:lumMod val="60000"/>
              <a:lumOff val="40000"/>
            </a:schemeClr>
          </a:solidFill>
          <a:ln>
            <a:noFill/>
          </a:ln>
        </p:spPr>
        <p:txBody>
          <a:bodyPr wrap="none" rtlCol="0">
            <a:spAutoFit/>
          </a:bodyPr>
          <a:lstStyle/>
          <a:p>
            <a:r>
              <a:rPr lang="en-US" altLang="zh-TW" sz="2000" dirty="0" smtClean="0">
                <a:latin typeface="Impact" pitchFamily="34" charset="0"/>
              </a:rPr>
              <a:t>1</a:t>
            </a:r>
            <a:endParaRPr lang="zh-TW" altLang="en-US" sz="2000" dirty="0">
              <a:latin typeface="Impact" pitchFamily="34" charset="0"/>
            </a:endParaRPr>
          </a:p>
        </p:txBody>
      </p:sp>
      <p:sp>
        <p:nvSpPr>
          <p:cNvPr id="55" name="文字方塊 54"/>
          <p:cNvSpPr txBox="1"/>
          <p:nvPr/>
        </p:nvSpPr>
        <p:spPr>
          <a:xfrm>
            <a:off x="4067976" y="2543562"/>
            <a:ext cx="288000" cy="400110"/>
          </a:xfrm>
          <a:prstGeom prst="rect">
            <a:avLst/>
          </a:prstGeom>
          <a:solidFill>
            <a:schemeClr val="accent6">
              <a:lumMod val="60000"/>
              <a:lumOff val="40000"/>
            </a:schemeClr>
          </a:solidFill>
          <a:ln>
            <a:noFill/>
          </a:ln>
        </p:spPr>
        <p:txBody>
          <a:bodyPr wrap="none" rtlCol="0">
            <a:spAutoFit/>
          </a:bodyPr>
          <a:lstStyle/>
          <a:p>
            <a:r>
              <a:rPr lang="en-US" altLang="zh-TW" sz="2000" dirty="0" smtClean="0">
                <a:latin typeface="Impact" pitchFamily="34" charset="0"/>
              </a:rPr>
              <a:t>1</a:t>
            </a:r>
            <a:endParaRPr lang="zh-TW" altLang="en-US" sz="2000" dirty="0">
              <a:latin typeface="Impact" pitchFamily="34" charset="0"/>
            </a:endParaRPr>
          </a:p>
        </p:txBody>
      </p:sp>
      <p:sp>
        <p:nvSpPr>
          <p:cNvPr id="56" name="文字方塊 55"/>
          <p:cNvSpPr txBox="1"/>
          <p:nvPr/>
        </p:nvSpPr>
        <p:spPr>
          <a:xfrm>
            <a:off x="4067976" y="3524854"/>
            <a:ext cx="288000" cy="400110"/>
          </a:xfrm>
          <a:prstGeom prst="rect">
            <a:avLst/>
          </a:prstGeom>
          <a:solidFill>
            <a:schemeClr val="accent6">
              <a:lumMod val="60000"/>
              <a:lumOff val="40000"/>
            </a:schemeClr>
          </a:solidFill>
          <a:ln>
            <a:noFill/>
          </a:ln>
        </p:spPr>
        <p:txBody>
          <a:bodyPr wrap="none" rtlCol="0">
            <a:spAutoFit/>
          </a:bodyPr>
          <a:lstStyle/>
          <a:p>
            <a:r>
              <a:rPr lang="en-US" altLang="zh-TW" sz="2000" dirty="0" smtClean="0">
                <a:latin typeface="Impact" pitchFamily="34" charset="0"/>
              </a:rPr>
              <a:t>1</a:t>
            </a:r>
            <a:endParaRPr lang="zh-TW" altLang="en-US" sz="2000" dirty="0">
              <a:latin typeface="Impact" pitchFamily="34" charset="0"/>
            </a:endParaRPr>
          </a:p>
        </p:txBody>
      </p:sp>
      <p:sp>
        <p:nvSpPr>
          <p:cNvPr id="91" name="文字方塊 90"/>
          <p:cNvSpPr txBox="1"/>
          <p:nvPr/>
        </p:nvSpPr>
        <p:spPr>
          <a:xfrm>
            <a:off x="399691" y="87014"/>
            <a:ext cx="2339102" cy="523220"/>
          </a:xfrm>
          <a:prstGeom prst="rect">
            <a:avLst/>
          </a:prstGeom>
          <a:noFill/>
        </p:spPr>
        <p:txBody>
          <a:bodyPr wrap="none" rtlCol="0">
            <a:spAutoFit/>
          </a:bodyPr>
          <a:lstStyle/>
          <a:p>
            <a:r>
              <a:rPr lang="zh-TW" altLang="en-US" sz="2800" b="1" dirty="0">
                <a:latin typeface="微軟正黑體" pitchFamily="34" charset="-120"/>
                <a:ea typeface="微軟正黑體" pitchFamily="34" charset="-120"/>
              </a:rPr>
              <a:t>友嘉</a:t>
            </a:r>
            <a:r>
              <a:rPr lang="zh-TW" altLang="en-US" sz="2800" b="1" dirty="0" smtClean="0">
                <a:latin typeface="微軟正黑體" pitchFamily="34" charset="-120"/>
                <a:ea typeface="微軟正黑體" pitchFamily="34" charset="-120"/>
              </a:rPr>
              <a:t>集團組織</a:t>
            </a:r>
            <a:endParaRPr lang="en-US" altLang="zh-TW" sz="2800" b="1" dirty="0" smtClean="0">
              <a:latin typeface="微軟正黑體" pitchFamily="34" charset="-120"/>
              <a:ea typeface="微軟正黑體" pitchFamily="34" charset="-120"/>
            </a:endParaRPr>
          </a:p>
        </p:txBody>
      </p:sp>
      <p:sp>
        <p:nvSpPr>
          <p:cNvPr id="92" name="文字方塊 91"/>
          <p:cNvSpPr txBox="1"/>
          <p:nvPr/>
        </p:nvSpPr>
        <p:spPr>
          <a:xfrm>
            <a:off x="7260684" y="240903"/>
            <a:ext cx="1415772" cy="338554"/>
          </a:xfrm>
          <a:prstGeom prst="rect">
            <a:avLst/>
          </a:prstGeom>
          <a:noFill/>
        </p:spPr>
        <p:txBody>
          <a:bodyPr wrap="none" rtlCol="0">
            <a:spAutoFit/>
          </a:bodyPr>
          <a:lstStyle/>
          <a:p>
            <a:r>
              <a:rPr lang="zh-TW" altLang="en-US" sz="1600" b="1" dirty="0" smtClean="0"/>
              <a:t>工具機事業群</a:t>
            </a:r>
            <a:endParaRPr lang="zh-TW" altLang="en-US" sz="1600" b="1" dirty="0"/>
          </a:p>
        </p:txBody>
      </p:sp>
      <p:sp>
        <p:nvSpPr>
          <p:cNvPr id="109" name="文字方塊 108"/>
          <p:cNvSpPr txBox="1"/>
          <p:nvPr/>
        </p:nvSpPr>
        <p:spPr>
          <a:xfrm>
            <a:off x="459709" y="1395512"/>
            <a:ext cx="1724691" cy="1800000"/>
          </a:xfrm>
          <a:prstGeom prst="rect">
            <a:avLst/>
          </a:prstGeom>
          <a:solidFill>
            <a:srgbClr val="00CC99"/>
          </a:solidFill>
        </p:spPr>
        <p:style>
          <a:lnRef idx="1">
            <a:schemeClr val="accent5"/>
          </a:lnRef>
          <a:fillRef idx="3">
            <a:schemeClr val="accent5"/>
          </a:fillRef>
          <a:effectRef idx="2">
            <a:schemeClr val="accent5"/>
          </a:effectRef>
          <a:fontRef idx="minor">
            <a:schemeClr val="lt1"/>
          </a:fontRef>
        </p:style>
        <p:txBody>
          <a:bodyPr wrap="square" rtlCol="0" anchor="ctr" anchorCtr="0">
            <a:spAutoFit/>
          </a:bodyPr>
          <a:lstStyle/>
          <a:p>
            <a:pPr algn="ctr"/>
            <a:r>
              <a:rPr lang="zh-TW" altLang="en-US" sz="2400" b="1" dirty="0" smtClean="0">
                <a:solidFill>
                  <a:schemeClr val="tx1"/>
                </a:solidFill>
              </a:rPr>
              <a:t>工具機</a:t>
            </a:r>
            <a:endParaRPr lang="en-US" altLang="zh-TW" sz="2400" b="1" dirty="0" smtClean="0">
              <a:solidFill>
                <a:schemeClr val="tx1"/>
              </a:solidFill>
            </a:endParaRPr>
          </a:p>
          <a:p>
            <a:pPr algn="ctr"/>
            <a:r>
              <a:rPr lang="zh-TW" altLang="en-US" sz="2400" b="1" dirty="0" smtClean="0">
                <a:solidFill>
                  <a:schemeClr val="tx1"/>
                </a:solidFill>
              </a:rPr>
              <a:t>事業群</a:t>
            </a:r>
            <a:endParaRPr lang="en-US" altLang="zh-TW" sz="2400" b="1" dirty="0" smtClean="0">
              <a:solidFill>
                <a:schemeClr val="tx1"/>
              </a:solidFill>
            </a:endParaRPr>
          </a:p>
        </p:txBody>
      </p:sp>
      <p:graphicFrame>
        <p:nvGraphicFramePr>
          <p:cNvPr id="103" name="表格 102"/>
          <p:cNvGraphicFramePr>
            <a:graphicFrameLocks noGrp="1"/>
          </p:cNvGraphicFramePr>
          <p:nvPr>
            <p:extLst>
              <p:ext uri="{D42A27DB-BD31-4B8C-83A1-F6EECF244321}">
                <p14:modId xmlns:p14="http://schemas.microsoft.com/office/powerpoint/2010/main" val="1216189758"/>
              </p:ext>
            </p:extLst>
          </p:nvPr>
        </p:nvGraphicFramePr>
        <p:xfrm>
          <a:off x="4620344" y="1691269"/>
          <a:ext cx="1823864" cy="3564000"/>
        </p:xfrm>
        <a:graphic>
          <a:graphicData uri="http://schemas.openxmlformats.org/drawingml/2006/table">
            <a:tbl>
              <a:tblPr firstRow="1" bandRow="1">
                <a:tableStyleId>{5940675A-B579-460E-94D1-54222C63F5DA}</a:tableStyleId>
              </a:tblPr>
              <a:tblGrid>
                <a:gridCol w="1823864"/>
              </a:tblGrid>
              <a:tr h="324000">
                <a:tc>
                  <a:txBody>
                    <a:bodyPr/>
                    <a:lstStyle/>
                    <a:p>
                      <a:pPr algn="ctr"/>
                      <a:r>
                        <a:rPr lang="zh-TW" altLang="en-US" sz="1200" dirty="0" smtClean="0"/>
                        <a:t>杭州友佳</a:t>
                      </a:r>
                      <a:endParaRPr lang="zh-TW" altLang="en-US" sz="1200" dirty="0"/>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r h="324000">
                <a:tc>
                  <a:txBody>
                    <a:bodyPr/>
                    <a:lstStyle/>
                    <a:p>
                      <a:pPr algn="ctr"/>
                      <a:r>
                        <a:rPr lang="zh-TW" altLang="en-US" sz="1200" dirty="0" smtClean="0"/>
                        <a:t>杭州麗偉</a:t>
                      </a:r>
                      <a:endParaRPr lang="zh-TW" altLang="en-US" sz="1200" dirty="0"/>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r h="324000">
                <a:tc>
                  <a:txBody>
                    <a:bodyPr/>
                    <a:lstStyle/>
                    <a:p>
                      <a:pPr algn="ctr"/>
                      <a:r>
                        <a:rPr lang="zh-TW" altLang="en-US" sz="1200" dirty="0" smtClean="0"/>
                        <a:t>杭州友華</a:t>
                      </a:r>
                      <a:endParaRPr lang="zh-TW" altLang="en-US" sz="1200" dirty="0"/>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r h="324000">
                <a:tc>
                  <a:txBody>
                    <a:bodyPr/>
                    <a:lstStyle/>
                    <a:p>
                      <a:pPr algn="ctr"/>
                      <a:r>
                        <a:rPr lang="zh-TW" altLang="en-US" sz="1200" dirty="0" smtClean="0"/>
                        <a:t>杭州友達</a:t>
                      </a:r>
                      <a:endParaRPr lang="zh-TW" altLang="en-US" sz="1200" dirty="0"/>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r h="324000">
                <a:tc>
                  <a:txBody>
                    <a:bodyPr/>
                    <a:lstStyle/>
                    <a:p>
                      <a:pPr algn="ctr"/>
                      <a:r>
                        <a:rPr lang="zh-TW" altLang="en-US" sz="1200" dirty="0" smtClean="0"/>
                        <a:t>杭州友嘉高松</a:t>
                      </a:r>
                      <a:endParaRPr lang="zh-TW" altLang="en-US" sz="1200" dirty="0"/>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r h="324000">
                <a:tc>
                  <a:txBody>
                    <a:bodyPr/>
                    <a:lstStyle/>
                    <a:p>
                      <a:pPr algn="ctr"/>
                      <a:r>
                        <a:rPr lang="zh-TW" altLang="en-US" sz="1200" dirty="0" smtClean="0"/>
                        <a:t>杭州友嘉萬客隆</a:t>
                      </a:r>
                      <a:endParaRPr lang="zh-TW" altLang="en-US" sz="1200" dirty="0"/>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r h="32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t>友群機械</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r h="32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t>池貝工作機械</a:t>
                      </a:r>
                      <a:r>
                        <a:rPr lang="en-US" altLang="zh-TW" sz="1200" dirty="0" smtClean="0"/>
                        <a:t>(</a:t>
                      </a:r>
                      <a:r>
                        <a:rPr lang="zh-TW" altLang="en-US" sz="1200" dirty="0" smtClean="0"/>
                        <a:t>上海</a:t>
                      </a:r>
                      <a:r>
                        <a:rPr lang="en-US" altLang="zh-TW" sz="1200" dirty="0" smtClean="0"/>
                        <a:t>)</a:t>
                      </a:r>
                      <a:endParaRPr lang="zh-TW" altLang="en-US" sz="1200" dirty="0" smtClean="0"/>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r h="32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t>杭州友朝</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r h="32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smtClean="0"/>
                        <a:t>MAG </a:t>
                      </a:r>
                      <a:r>
                        <a:rPr lang="zh-TW" altLang="en-US" sz="1200" dirty="0" smtClean="0"/>
                        <a:t>長春</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r h="32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smtClean="0"/>
                        <a:t>友佳齊重</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rgbClr val="CCFF66"/>
                    </a:solidFill>
                  </a:tcPr>
                </a:tc>
              </a:tr>
            </a:tbl>
          </a:graphicData>
        </a:graphic>
      </p:graphicFrame>
      <p:sp>
        <p:nvSpPr>
          <p:cNvPr id="104" name="文字方塊 103"/>
          <p:cNvSpPr txBox="1"/>
          <p:nvPr/>
        </p:nvSpPr>
        <p:spPr>
          <a:xfrm>
            <a:off x="6182270" y="2010743"/>
            <a:ext cx="261938" cy="338137"/>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1</a:t>
            </a:r>
            <a:endParaRPr kumimoji="0" lang="zh-TW" altLang="en-US" sz="1600" dirty="0">
              <a:solidFill>
                <a:prstClr val="black"/>
              </a:solidFill>
              <a:latin typeface="Impact" pitchFamily="34" charset="0"/>
              <a:ea typeface="新細明體"/>
            </a:endParaRPr>
          </a:p>
        </p:txBody>
      </p:sp>
      <p:sp>
        <p:nvSpPr>
          <p:cNvPr id="110" name="文字方塊 109"/>
          <p:cNvSpPr txBox="1"/>
          <p:nvPr/>
        </p:nvSpPr>
        <p:spPr>
          <a:xfrm>
            <a:off x="6182270" y="1700808"/>
            <a:ext cx="262800" cy="339725"/>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3</a:t>
            </a:r>
            <a:endParaRPr kumimoji="0" lang="zh-TW" altLang="en-US" sz="1600" dirty="0">
              <a:solidFill>
                <a:prstClr val="black"/>
              </a:solidFill>
              <a:latin typeface="Impact" pitchFamily="34" charset="0"/>
              <a:ea typeface="新細明體"/>
            </a:endParaRPr>
          </a:p>
        </p:txBody>
      </p:sp>
      <p:sp>
        <p:nvSpPr>
          <p:cNvPr id="111" name="文字方塊 110"/>
          <p:cNvSpPr txBox="1"/>
          <p:nvPr/>
        </p:nvSpPr>
        <p:spPr>
          <a:xfrm>
            <a:off x="6182270" y="2983706"/>
            <a:ext cx="261938" cy="338138"/>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1</a:t>
            </a:r>
            <a:endParaRPr kumimoji="0" lang="zh-TW" altLang="en-US" sz="1600" dirty="0">
              <a:solidFill>
                <a:prstClr val="black"/>
              </a:solidFill>
              <a:latin typeface="Impact" pitchFamily="34" charset="0"/>
              <a:ea typeface="新細明體"/>
            </a:endParaRPr>
          </a:p>
        </p:txBody>
      </p:sp>
      <p:sp>
        <p:nvSpPr>
          <p:cNvPr id="124" name="文字方塊 123"/>
          <p:cNvSpPr txBox="1"/>
          <p:nvPr/>
        </p:nvSpPr>
        <p:spPr>
          <a:xfrm>
            <a:off x="6182270" y="2671650"/>
            <a:ext cx="261938" cy="339725"/>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1</a:t>
            </a:r>
            <a:endParaRPr kumimoji="0" lang="zh-TW" altLang="en-US" sz="1600" dirty="0">
              <a:solidFill>
                <a:prstClr val="black"/>
              </a:solidFill>
              <a:latin typeface="Impact" pitchFamily="34" charset="0"/>
              <a:ea typeface="新細明體"/>
            </a:endParaRPr>
          </a:p>
        </p:txBody>
      </p:sp>
      <p:sp>
        <p:nvSpPr>
          <p:cNvPr id="125" name="文字方塊 124"/>
          <p:cNvSpPr txBox="1"/>
          <p:nvPr/>
        </p:nvSpPr>
        <p:spPr>
          <a:xfrm>
            <a:off x="6182270" y="2348880"/>
            <a:ext cx="261938" cy="338137"/>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1</a:t>
            </a:r>
            <a:endParaRPr kumimoji="0" lang="zh-TW" altLang="en-US" sz="1600" dirty="0">
              <a:solidFill>
                <a:prstClr val="black"/>
              </a:solidFill>
              <a:latin typeface="Impact" pitchFamily="34" charset="0"/>
              <a:ea typeface="新細明體"/>
            </a:endParaRPr>
          </a:p>
        </p:txBody>
      </p:sp>
      <p:sp>
        <p:nvSpPr>
          <p:cNvPr id="126" name="文字方塊 125"/>
          <p:cNvSpPr txBox="1"/>
          <p:nvPr/>
        </p:nvSpPr>
        <p:spPr>
          <a:xfrm>
            <a:off x="6182270" y="3645024"/>
            <a:ext cx="261938" cy="338138"/>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1</a:t>
            </a:r>
            <a:endParaRPr kumimoji="0" lang="zh-TW" altLang="en-US" sz="1600" dirty="0">
              <a:solidFill>
                <a:prstClr val="black"/>
              </a:solidFill>
              <a:latin typeface="Impact" pitchFamily="34" charset="0"/>
              <a:ea typeface="新細明體"/>
            </a:endParaRPr>
          </a:p>
        </p:txBody>
      </p:sp>
      <p:sp>
        <p:nvSpPr>
          <p:cNvPr id="127" name="文字方塊 126"/>
          <p:cNvSpPr txBox="1"/>
          <p:nvPr/>
        </p:nvSpPr>
        <p:spPr>
          <a:xfrm>
            <a:off x="6182270" y="3318758"/>
            <a:ext cx="261938" cy="338137"/>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1</a:t>
            </a:r>
            <a:endParaRPr kumimoji="0" lang="zh-TW" altLang="en-US" sz="1600" dirty="0">
              <a:solidFill>
                <a:prstClr val="black"/>
              </a:solidFill>
              <a:latin typeface="Impact" pitchFamily="34" charset="0"/>
              <a:ea typeface="新細明體"/>
            </a:endParaRPr>
          </a:p>
        </p:txBody>
      </p:sp>
      <p:cxnSp>
        <p:nvCxnSpPr>
          <p:cNvPr id="131" name="直線接點 130"/>
          <p:cNvCxnSpPr/>
          <p:nvPr/>
        </p:nvCxnSpPr>
        <p:spPr>
          <a:xfrm>
            <a:off x="6972970" y="1055998"/>
            <a:ext cx="0" cy="5613362"/>
          </a:xfrm>
          <a:prstGeom prst="line">
            <a:avLst/>
          </a:prstGeom>
          <a:ln w="254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文字方塊 64"/>
          <p:cNvSpPr txBox="1"/>
          <p:nvPr/>
        </p:nvSpPr>
        <p:spPr>
          <a:xfrm>
            <a:off x="460375" y="3398441"/>
            <a:ext cx="1724025" cy="584775"/>
          </a:xfrm>
          <a:prstGeom prst="rect">
            <a:avLst/>
          </a:prstGeom>
          <a:noFill/>
          <a:ln w="12700">
            <a:solidFill>
              <a:srgbClr val="00E6A4"/>
            </a:solidFill>
          </a:ln>
          <a:effectLst/>
        </p:spPr>
        <p:style>
          <a:lnRef idx="1">
            <a:schemeClr val="accent5"/>
          </a:lnRef>
          <a:fillRef idx="3">
            <a:schemeClr val="accent5"/>
          </a:fillRef>
          <a:effectRef idx="2">
            <a:schemeClr val="accent5"/>
          </a:effectRef>
          <a:fontRef idx="minor">
            <a:schemeClr val="lt1"/>
          </a:fontRef>
        </p:style>
        <p:txBody>
          <a:bodyPr>
            <a:spAutoFit/>
          </a:bodyPr>
          <a:lstStyle/>
          <a:p>
            <a:pPr fontAlgn="auto">
              <a:spcBef>
                <a:spcPts val="0"/>
              </a:spcBef>
              <a:spcAft>
                <a:spcPts val="0"/>
              </a:spcAft>
              <a:defRPr/>
            </a:pPr>
            <a:r>
              <a:rPr kumimoji="0" lang="en-US" altLang="zh-TW" sz="3200" b="1" dirty="0" smtClean="0">
                <a:solidFill>
                  <a:schemeClr val="tx1">
                    <a:lumMod val="85000"/>
                    <a:lumOff val="15000"/>
                  </a:schemeClr>
                </a:solidFill>
                <a:latin typeface="Impact" pitchFamily="34" charset="0"/>
              </a:rPr>
              <a:t>35</a:t>
            </a:r>
            <a:r>
              <a:rPr kumimoji="0" lang="zh-TW" altLang="en-US" sz="3200" b="1" dirty="0" smtClean="0">
                <a:solidFill>
                  <a:schemeClr val="tx1">
                    <a:lumMod val="85000"/>
                    <a:lumOff val="15000"/>
                  </a:schemeClr>
                </a:solidFill>
                <a:latin typeface="Impact" pitchFamily="34" charset="0"/>
              </a:rPr>
              <a:t> </a:t>
            </a:r>
            <a:r>
              <a:rPr kumimoji="0" lang="zh-TW" altLang="en-US" sz="2000" b="1" dirty="0" smtClean="0">
                <a:solidFill>
                  <a:schemeClr val="tx1">
                    <a:lumMod val="85000"/>
                    <a:lumOff val="15000"/>
                  </a:schemeClr>
                </a:solidFill>
                <a:latin typeface="Impact" pitchFamily="34" charset="0"/>
              </a:rPr>
              <a:t>品牌</a:t>
            </a:r>
            <a:endParaRPr kumimoji="0" lang="en-US" altLang="zh-TW" sz="1600" b="1" dirty="0">
              <a:solidFill>
                <a:schemeClr val="tx1"/>
              </a:solidFill>
            </a:endParaRPr>
          </a:p>
        </p:txBody>
      </p:sp>
      <p:sp>
        <p:nvSpPr>
          <p:cNvPr id="66" name="文字方塊 65"/>
          <p:cNvSpPr txBox="1"/>
          <p:nvPr/>
        </p:nvSpPr>
        <p:spPr>
          <a:xfrm>
            <a:off x="468313" y="4151164"/>
            <a:ext cx="1716087" cy="584775"/>
          </a:xfrm>
          <a:prstGeom prst="rect">
            <a:avLst/>
          </a:prstGeom>
          <a:noFill/>
          <a:ln>
            <a:solidFill>
              <a:srgbClr val="00E6A4"/>
            </a:solidFill>
          </a:ln>
          <a:effectLst/>
        </p:spPr>
        <p:style>
          <a:lnRef idx="1">
            <a:schemeClr val="accent5"/>
          </a:lnRef>
          <a:fillRef idx="3">
            <a:schemeClr val="accent5"/>
          </a:fillRef>
          <a:effectRef idx="2">
            <a:schemeClr val="accent5"/>
          </a:effectRef>
          <a:fontRef idx="minor">
            <a:schemeClr val="lt1"/>
          </a:fontRef>
        </p:style>
        <p:txBody>
          <a:bodyPr>
            <a:spAutoFit/>
          </a:bodyPr>
          <a:lstStyle/>
          <a:p>
            <a:pPr>
              <a:defRPr/>
            </a:pPr>
            <a:r>
              <a:rPr lang="en-US" altLang="zh-TW" sz="3200" b="1" dirty="0" smtClean="0">
                <a:solidFill>
                  <a:schemeClr val="tx1">
                    <a:lumMod val="85000"/>
                    <a:lumOff val="15000"/>
                  </a:schemeClr>
                </a:solidFill>
                <a:latin typeface="Impact" pitchFamily="34" charset="0"/>
              </a:rPr>
              <a:t>54</a:t>
            </a:r>
            <a:r>
              <a:rPr kumimoji="0" lang="zh-TW" altLang="en-US" sz="2000" b="1" dirty="0" smtClean="0">
                <a:solidFill>
                  <a:schemeClr val="tx1">
                    <a:lumMod val="85000"/>
                    <a:lumOff val="15000"/>
                  </a:schemeClr>
                </a:solidFill>
                <a:latin typeface="Impact" pitchFamily="34" charset="0"/>
              </a:rPr>
              <a:t>生產基地</a:t>
            </a:r>
            <a:endParaRPr kumimoji="0" lang="en-US" altLang="zh-TW" sz="1600" b="1" dirty="0">
              <a:solidFill>
                <a:schemeClr val="tx1"/>
              </a:solidFill>
            </a:endParaRPr>
          </a:p>
        </p:txBody>
      </p:sp>
      <p:sp>
        <p:nvSpPr>
          <p:cNvPr id="67" name="文字方塊 66"/>
          <p:cNvSpPr txBox="1"/>
          <p:nvPr/>
        </p:nvSpPr>
        <p:spPr>
          <a:xfrm>
            <a:off x="473697" y="4945667"/>
            <a:ext cx="1883725" cy="800219"/>
          </a:xfrm>
          <a:prstGeom prst="rect">
            <a:avLst/>
          </a:prstGeom>
          <a:noFill/>
          <a:ln>
            <a:solidFill>
              <a:srgbClr val="00E6A4"/>
            </a:solidFill>
          </a:ln>
          <a:effectLst/>
        </p:spPr>
        <p:style>
          <a:lnRef idx="1">
            <a:schemeClr val="accent5"/>
          </a:lnRef>
          <a:fillRef idx="3">
            <a:schemeClr val="accent5"/>
          </a:fillRef>
          <a:effectRef idx="2">
            <a:schemeClr val="accent5"/>
          </a:effectRef>
          <a:fontRef idx="minor">
            <a:schemeClr val="lt1"/>
          </a:fontRef>
        </p:style>
        <p:txBody>
          <a:bodyPr wrap="square">
            <a:spAutoFit/>
          </a:bodyPr>
          <a:lstStyle/>
          <a:p>
            <a:pPr>
              <a:defRPr/>
            </a:pPr>
            <a:r>
              <a:rPr kumimoji="0" lang="zh-TW" altLang="en-US" sz="1400" b="1" dirty="0" smtClean="0">
                <a:solidFill>
                  <a:schemeClr val="tx1">
                    <a:lumMod val="85000"/>
                    <a:lumOff val="15000"/>
                  </a:schemeClr>
                </a:solidFill>
                <a:latin typeface="Impact" pitchFamily="34" charset="0"/>
              </a:rPr>
              <a:t>分布全球</a:t>
            </a:r>
            <a:endParaRPr kumimoji="0" lang="en-US" altLang="zh-TW" sz="1400" b="1" dirty="0" smtClean="0">
              <a:solidFill>
                <a:schemeClr val="tx1">
                  <a:lumMod val="85000"/>
                  <a:lumOff val="15000"/>
                </a:schemeClr>
              </a:solidFill>
              <a:latin typeface="Impact" pitchFamily="34" charset="0"/>
            </a:endParaRPr>
          </a:p>
          <a:p>
            <a:pPr>
              <a:defRPr/>
            </a:pPr>
            <a:r>
              <a:rPr kumimoji="0" lang="en-US" altLang="zh-TW" sz="3200" b="1" dirty="0" smtClean="0">
                <a:solidFill>
                  <a:schemeClr val="tx1">
                    <a:lumMod val="85000"/>
                    <a:lumOff val="15000"/>
                  </a:schemeClr>
                </a:solidFill>
                <a:latin typeface="Impact" pitchFamily="34" charset="0"/>
              </a:rPr>
              <a:t>10</a:t>
            </a:r>
            <a:r>
              <a:rPr kumimoji="0" lang="zh-TW" altLang="en-US" sz="3200" b="1" dirty="0" smtClean="0">
                <a:solidFill>
                  <a:schemeClr val="tx1">
                    <a:lumMod val="85000"/>
                    <a:lumOff val="15000"/>
                  </a:schemeClr>
                </a:solidFill>
                <a:latin typeface="Impact" pitchFamily="34" charset="0"/>
              </a:rPr>
              <a:t> </a:t>
            </a:r>
            <a:r>
              <a:rPr kumimoji="0" lang="zh-TW" altLang="en-US" sz="1600" b="1" dirty="0" smtClean="0">
                <a:solidFill>
                  <a:schemeClr val="tx1">
                    <a:lumMod val="85000"/>
                    <a:lumOff val="15000"/>
                  </a:schemeClr>
                </a:solidFill>
                <a:latin typeface="Impact" pitchFamily="34" charset="0"/>
              </a:rPr>
              <a:t>大機械製造國</a:t>
            </a:r>
            <a:endParaRPr kumimoji="0" lang="en-US" altLang="zh-TW" sz="1200" b="1" dirty="0">
              <a:solidFill>
                <a:schemeClr val="tx1"/>
              </a:solidFill>
            </a:endParaRPr>
          </a:p>
        </p:txBody>
      </p:sp>
      <p:sp>
        <p:nvSpPr>
          <p:cNvPr id="58" name="文字方塊 57"/>
          <p:cNvSpPr txBox="1"/>
          <p:nvPr/>
        </p:nvSpPr>
        <p:spPr>
          <a:xfrm>
            <a:off x="6182270" y="3933056"/>
            <a:ext cx="261938" cy="338138"/>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1</a:t>
            </a:r>
            <a:endParaRPr kumimoji="0" lang="zh-TW" altLang="en-US" sz="1600" dirty="0">
              <a:solidFill>
                <a:prstClr val="black"/>
              </a:solidFill>
              <a:latin typeface="Impact" pitchFamily="34" charset="0"/>
              <a:ea typeface="新細明體"/>
            </a:endParaRPr>
          </a:p>
        </p:txBody>
      </p:sp>
      <p:sp>
        <p:nvSpPr>
          <p:cNvPr id="59" name="文字方塊 58"/>
          <p:cNvSpPr txBox="1"/>
          <p:nvPr/>
        </p:nvSpPr>
        <p:spPr>
          <a:xfrm>
            <a:off x="6182270" y="4275386"/>
            <a:ext cx="261938" cy="338138"/>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1</a:t>
            </a:r>
            <a:endParaRPr kumimoji="0" lang="zh-TW" altLang="en-US" sz="1600" dirty="0">
              <a:solidFill>
                <a:prstClr val="black"/>
              </a:solidFill>
              <a:latin typeface="Impact" pitchFamily="34" charset="0"/>
              <a:ea typeface="新細明體"/>
            </a:endParaRPr>
          </a:p>
        </p:txBody>
      </p:sp>
      <p:sp>
        <p:nvSpPr>
          <p:cNvPr id="63" name="文字方塊 62"/>
          <p:cNvSpPr txBox="1"/>
          <p:nvPr/>
        </p:nvSpPr>
        <p:spPr>
          <a:xfrm>
            <a:off x="6182270" y="4601101"/>
            <a:ext cx="261938" cy="338138"/>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1</a:t>
            </a:r>
            <a:endParaRPr kumimoji="0" lang="zh-TW" altLang="en-US" sz="1600" dirty="0">
              <a:solidFill>
                <a:prstClr val="black"/>
              </a:solidFill>
              <a:latin typeface="Impact" pitchFamily="34" charset="0"/>
              <a:ea typeface="新細明體"/>
            </a:endParaRPr>
          </a:p>
        </p:txBody>
      </p:sp>
      <p:sp>
        <p:nvSpPr>
          <p:cNvPr id="64" name="文字方塊 63"/>
          <p:cNvSpPr txBox="1"/>
          <p:nvPr/>
        </p:nvSpPr>
        <p:spPr>
          <a:xfrm>
            <a:off x="2555776" y="4509120"/>
            <a:ext cx="1811580" cy="400110"/>
          </a:xfrm>
          <a:prstGeom prst="rect">
            <a:avLst/>
          </a:prstGeom>
          <a:solidFill>
            <a:srgbClr val="CCFF33"/>
          </a:solidFill>
          <a:ln>
            <a:solidFill>
              <a:srgbClr val="00B050"/>
            </a:solidFill>
          </a:ln>
        </p:spPr>
        <p:txBody>
          <a:bodyPr wrap="square" rtlCol="0">
            <a:spAutoFit/>
          </a:bodyPr>
          <a:lstStyle/>
          <a:p>
            <a:pPr algn="ctr"/>
            <a:r>
              <a:rPr lang="zh-TW" altLang="en-US" sz="2000" dirty="0"/>
              <a:t>和井田友嘉</a:t>
            </a:r>
          </a:p>
        </p:txBody>
      </p:sp>
      <p:sp>
        <p:nvSpPr>
          <p:cNvPr id="68" name="文字方塊 67"/>
          <p:cNvSpPr txBox="1"/>
          <p:nvPr/>
        </p:nvSpPr>
        <p:spPr>
          <a:xfrm>
            <a:off x="4079965" y="4509120"/>
            <a:ext cx="288000" cy="400110"/>
          </a:xfrm>
          <a:prstGeom prst="rect">
            <a:avLst/>
          </a:prstGeom>
          <a:solidFill>
            <a:schemeClr val="accent6">
              <a:lumMod val="60000"/>
              <a:lumOff val="40000"/>
            </a:schemeClr>
          </a:solidFill>
          <a:ln>
            <a:noFill/>
          </a:ln>
        </p:spPr>
        <p:txBody>
          <a:bodyPr wrap="none" rtlCol="0">
            <a:spAutoFit/>
          </a:bodyPr>
          <a:lstStyle/>
          <a:p>
            <a:r>
              <a:rPr lang="en-US" altLang="zh-TW" sz="2000" dirty="0" smtClean="0">
                <a:latin typeface="Impact" pitchFamily="34" charset="0"/>
              </a:rPr>
              <a:t>1</a:t>
            </a:r>
            <a:endParaRPr lang="zh-TW" altLang="en-US" sz="2000" dirty="0">
              <a:latin typeface="Impact" pitchFamily="34" charset="0"/>
            </a:endParaRPr>
          </a:p>
        </p:txBody>
      </p:sp>
      <p:sp>
        <p:nvSpPr>
          <p:cNvPr id="47" name="文字方塊 46"/>
          <p:cNvSpPr txBox="1"/>
          <p:nvPr/>
        </p:nvSpPr>
        <p:spPr>
          <a:xfrm>
            <a:off x="6258143" y="642174"/>
            <a:ext cx="978153" cy="338554"/>
          </a:xfrm>
          <a:prstGeom prst="rect">
            <a:avLst/>
          </a:prstGeom>
          <a:solidFill>
            <a:srgbClr val="00CC99"/>
          </a:solidFill>
        </p:spPr>
        <p:style>
          <a:lnRef idx="1">
            <a:schemeClr val="accent5"/>
          </a:lnRef>
          <a:fillRef idx="3">
            <a:schemeClr val="accent5"/>
          </a:fillRef>
          <a:effectRef idx="2">
            <a:schemeClr val="accent5"/>
          </a:effectRef>
          <a:fontRef idx="minor">
            <a:schemeClr val="lt1"/>
          </a:fontRef>
        </p:style>
        <p:txBody>
          <a:bodyPr wrap="none" rtlCol="0">
            <a:spAutoFit/>
          </a:bodyPr>
          <a:lstStyle/>
          <a:p>
            <a:pPr algn="ctr"/>
            <a:r>
              <a:rPr lang="zh-TW" altLang="en-US" sz="1600" b="1" dirty="0" smtClean="0"/>
              <a:t>海外</a:t>
            </a:r>
            <a:r>
              <a:rPr lang="en-US" altLang="zh-TW" sz="1600" b="1" dirty="0" smtClean="0"/>
              <a:t> (31)</a:t>
            </a:r>
          </a:p>
        </p:txBody>
      </p:sp>
      <p:sp>
        <p:nvSpPr>
          <p:cNvPr id="2" name="矩形 1"/>
          <p:cNvSpPr/>
          <p:nvPr/>
        </p:nvSpPr>
        <p:spPr>
          <a:xfrm>
            <a:off x="2555776" y="5714092"/>
            <a:ext cx="3024336" cy="523220"/>
          </a:xfrm>
          <a:prstGeom prst="rect">
            <a:avLst/>
          </a:prstGeom>
          <a:solidFill>
            <a:srgbClr val="93FFE3"/>
          </a:solidFill>
          <a:ln w="12700">
            <a:solidFill>
              <a:srgbClr val="93FFE3"/>
            </a:solidFill>
          </a:ln>
          <a:effectLst>
            <a:glow rad="63500">
              <a:schemeClr val="accent1">
                <a:satMod val="175000"/>
                <a:alpha val="40000"/>
              </a:schemeClr>
            </a:glow>
          </a:effectLst>
        </p:spPr>
        <p:txBody>
          <a:bodyPr wrap="square">
            <a:spAutoFit/>
          </a:bodyPr>
          <a:lstStyle/>
          <a:p>
            <a:r>
              <a:rPr lang="zh-TW" altLang="en-US" sz="1400" dirty="0"/>
              <a:t>國內共</a:t>
            </a:r>
            <a:r>
              <a:rPr lang="en-US" altLang="zh-TW" sz="1400" dirty="0"/>
              <a:t>10</a:t>
            </a:r>
            <a:r>
              <a:rPr lang="zh-TW" altLang="en-US" sz="1400" dirty="0"/>
              <a:t>家 </a:t>
            </a:r>
            <a:r>
              <a:rPr lang="en-US" altLang="zh-TW" sz="1400" dirty="0" smtClean="0"/>
              <a:t>(18%)</a:t>
            </a:r>
            <a:r>
              <a:rPr lang="zh-TW" altLang="en-US" sz="1400" dirty="0"/>
              <a:t>，占營收之</a:t>
            </a:r>
            <a:r>
              <a:rPr lang="en-US" altLang="zh-TW" sz="1400" dirty="0"/>
              <a:t>10%</a:t>
            </a:r>
          </a:p>
          <a:p>
            <a:r>
              <a:rPr lang="zh-TW" altLang="en-US" sz="1400" dirty="0"/>
              <a:t>海外共</a:t>
            </a:r>
            <a:r>
              <a:rPr lang="en-US" altLang="zh-TW" sz="1400" dirty="0" smtClean="0"/>
              <a:t>44</a:t>
            </a:r>
            <a:r>
              <a:rPr lang="zh-TW" altLang="en-US" sz="1400" dirty="0" smtClean="0"/>
              <a:t>家 </a:t>
            </a:r>
            <a:r>
              <a:rPr lang="en-US" altLang="zh-TW" sz="1400" dirty="0"/>
              <a:t>(</a:t>
            </a:r>
            <a:r>
              <a:rPr lang="en-US" altLang="zh-TW" sz="1400" dirty="0" smtClean="0"/>
              <a:t>82%)</a:t>
            </a:r>
            <a:r>
              <a:rPr lang="zh-TW" altLang="en-US" sz="1400" dirty="0"/>
              <a:t>，占營收之</a:t>
            </a:r>
            <a:r>
              <a:rPr lang="en-US" altLang="zh-TW" sz="1400" dirty="0"/>
              <a:t>90%</a:t>
            </a:r>
            <a:endParaRPr lang="zh-TW" altLang="en-US" sz="1400" dirty="0"/>
          </a:p>
        </p:txBody>
      </p:sp>
      <p:graphicFrame>
        <p:nvGraphicFramePr>
          <p:cNvPr id="81" name="表格 80"/>
          <p:cNvGraphicFramePr>
            <a:graphicFrameLocks noGrp="1"/>
          </p:cNvGraphicFramePr>
          <p:nvPr>
            <p:extLst>
              <p:ext uri="{D42A27DB-BD31-4B8C-83A1-F6EECF244321}">
                <p14:modId xmlns:p14="http://schemas.microsoft.com/office/powerpoint/2010/main" val="3097901363"/>
              </p:ext>
            </p:extLst>
          </p:nvPr>
        </p:nvGraphicFramePr>
        <p:xfrm>
          <a:off x="7188707" y="404664"/>
          <a:ext cx="1775781" cy="6400842"/>
        </p:xfrm>
        <a:graphic>
          <a:graphicData uri="http://schemas.openxmlformats.org/drawingml/2006/table">
            <a:tbl>
              <a:tblPr firstRow="1" bandRow="1">
                <a:tableStyleId>{5940675A-B579-460E-94D1-54222C63F5DA}</a:tableStyleId>
              </a:tblPr>
              <a:tblGrid>
                <a:gridCol w="1550026"/>
                <a:gridCol w="225755"/>
              </a:tblGrid>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dirty="0" smtClean="0"/>
                        <a:t>FT</a:t>
                      </a:r>
                      <a:r>
                        <a:rPr lang="zh-TW" altLang="en-US" sz="900" dirty="0" smtClean="0"/>
                        <a:t> </a:t>
                      </a:r>
                      <a:r>
                        <a:rPr lang="en-US" altLang="zh-TW" sz="900" dirty="0" smtClean="0"/>
                        <a:t>(</a:t>
                      </a:r>
                      <a:r>
                        <a:rPr lang="zh-TW" altLang="en-US" sz="900" dirty="0" smtClean="0"/>
                        <a:t>日本</a:t>
                      </a:r>
                      <a:r>
                        <a:rPr lang="en-US" altLang="zh-TW" sz="900" dirty="0" smtClean="0"/>
                        <a:t>)</a:t>
                      </a:r>
                      <a:endParaRPr kumimoji="0" lang="zh-TW" altLang="en-US" sz="900" dirty="0" smtClean="0">
                        <a:solidFill>
                          <a:prstClr val="black"/>
                        </a:solidFill>
                        <a:latin typeface="Calibri" pitchFamily="34" charset="0"/>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dirty="0" smtClean="0"/>
                        <a:t>SEC</a:t>
                      </a:r>
                      <a:r>
                        <a:rPr lang="zh-TW" altLang="en-US" sz="900" dirty="0" smtClean="0"/>
                        <a:t> </a:t>
                      </a:r>
                      <a:r>
                        <a:rPr lang="en-US" altLang="zh-TW" sz="900" dirty="0" smtClean="0"/>
                        <a:t>(</a:t>
                      </a:r>
                      <a:r>
                        <a:rPr lang="zh-TW" altLang="en-US" sz="900" dirty="0" smtClean="0"/>
                        <a:t>日本</a:t>
                      </a:r>
                      <a:r>
                        <a:rPr lang="en-US" altLang="zh-TW" sz="900" dirty="0" smtClean="0"/>
                        <a:t>)</a:t>
                      </a:r>
                      <a:endParaRPr kumimoji="0" lang="zh-TW" altLang="en-US" sz="900" dirty="0" smtClean="0">
                        <a:solidFill>
                          <a:prstClr val="black"/>
                        </a:solidFill>
                        <a:latin typeface="Calibri" pitchFamily="34" charset="0"/>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dirty="0" smtClean="0"/>
                        <a:t>TAKEUCHI</a:t>
                      </a:r>
                      <a:r>
                        <a:rPr lang="zh-TW" altLang="en-US" sz="900" dirty="0" smtClean="0"/>
                        <a:t> </a:t>
                      </a:r>
                      <a:r>
                        <a:rPr lang="en-US" altLang="zh-TW" sz="900" dirty="0" smtClean="0"/>
                        <a:t>(</a:t>
                      </a:r>
                      <a:r>
                        <a:rPr lang="zh-TW" altLang="en-US" sz="900" dirty="0" smtClean="0"/>
                        <a:t>日本</a:t>
                      </a:r>
                      <a:r>
                        <a:rPr lang="en-US" altLang="zh-TW" sz="900" dirty="0" smtClean="0"/>
                        <a:t>)</a:t>
                      </a:r>
                      <a:endParaRPr kumimoji="0" lang="zh-TW" altLang="en-US" sz="900" dirty="0" smtClean="0">
                        <a:solidFill>
                          <a:prstClr val="black"/>
                        </a:solidFill>
                        <a:latin typeface="Calibri" pitchFamily="34" charset="0"/>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dirty="0" smtClean="0"/>
                        <a:t>IKEGAI(</a:t>
                      </a:r>
                      <a:r>
                        <a:rPr lang="zh-TW" altLang="en-US" sz="900" dirty="0" smtClean="0"/>
                        <a:t>日本</a:t>
                      </a:r>
                      <a:r>
                        <a:rPr lang="en-US" altLang="zh-TW" sz="900" dirty="0" smtClean="0"/>
                        <a:t>)</a:t>
                      </a:r>
                      <a:endParaRPr lang="zh-TW" altLang="en-US" sz="900" dirty="0" smtClean="0"/>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900" dirty="0" smtClean="0">
                          <a:solidFill>
                            <a:prstClr val="black"/>
                          </a:solidFill>
                          <a:latin typeface="Calibri" pitchFamily="34" charset="0"/>
                        </a:rPr>
                        <a:t>Huller </a:t>
                      </a:r>
                      <a:r>
                        <a:rPr kumimoji="0" lang="en-US" altLang="zh-TW" sz="900" dirty="0" err="1" smtClean="0">
                          <a:solidFill>
                            <a:prstClr val="black"/>
                          </a:solidFill>
                          <a:latin typeface="Calibri" pitchFamily="34" charset="0"/>
                        </a:rPr>
                        <a:t>Hille</a:t>
                      </a:r>
                      <a:r>
                        <a:rPr kumimoji="0" lang="en-US" altLang="zh-TW" sz="900" dirty="0" smtClean="0">
                          <a:solidFill>
                            <a:prstClr val="black"/>
                          </a:solidFill>
                          <a:latin typeface="Calibri" pitchFamily="34" charset="0"/>
                        </a:rPr>
                        <a:t> (</a:t>
                      </a:r>
                      <a:r>
                        <a:rPr kumimoji="0" lang="zh-TW" altLang="en-US" sz="900" dirty="0" smtClean="0">
                          <a:solidFill>
                            <a:prstClr val="black"/>
                          </a:solidFill>
                          <a:latin typeface="Calibri" pitchFamily="34" charset="0"/>
                        </a:rPr>
                        <a:t>德國</a:t>
                      </a:r>
                      <a:r>
                        <a:rPr kumimoji="0" lang="en-US" altLang="zh-TW" sz="900" dirty="0" smtClean="0">
                          <a:solidFill>
                            <a:prstClr val="black"/>
                          </a:solidFill>
                          <a:latin typeface="Calibri" pitchFamily="34" charset="0"/>
                        </a:rPr>
                        <a:t>)</a:t>
                      </a:r>
                      <a:endParaRPr kumimoji="0" lang="zh-TW" altLang="en-US" sz="900" dirty="0" smtClean="0">
                        <a:solidFill>
                          <a:prstClr val="black"/>
                        </a:solidFill>
                        <a:latin typeface="Calibri" pitchFamily="34" charset="0"/>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900" dirty="0" err="1" smtClean="0">
                          <a:solidFill>
                            <a:prstClr val="black"/>
                          </a:solidFill>
                          <a:latin typeface="Calibri" pitchFamily="34" charset="0"/>
                        </a:rPr>
                        <a:t>Hessapp</a:t>
                      </a:r>
                      <a:r>
                        <a:rPr kumimoji="0" lang="en-US" altLang="zh-TW" sz="900" dirty="0" smtClean="0">
                          <a:solidFill>
                            <a:prstClr val="black"/>
                          </a:solidFill>
                          <a:latin typeface="Calibri" pitchFamily="34" charset="0"/>
                        </a:rPr>
                        <a:t> (</a:t>
                      </a:r>
                      <a:r>
                        <a:rPr kumimoji="0" lang="zh-TW" altLang="en-US" sz="900" dirty="0" smtClean="0">
                          <a:solidFill>
                            <a:prstClr val="black"/>
                          </a:solidFill>
                          <a:latin typeface="Calibri" pitchFamily="34" charset="0"/>
                        </a:rPr>
                        <a:t>德國</a:t>
                      </a:r>
                      <a:r>
                        <a:rPr kumimoji="0" lang="en-US" altLang="zh-TW" sz="900" dirty="0" smtClean="0">
                          <a:solidFill>
                            <a:prstClr val="black"/>
                          </a:solidFill>
                          <a:latin typeface="Calibri" pitchFamily="34" charset="0"/>
                        </a:rPr>
                        <a:t>)</a:t>
                      </a:r>
                      <a:endParaRPr kumimoji="0" lang="zh-TW" altLang="en-US" sz="900" dirty="0" smtClean="0">
                        <a:solidFill>
                          <a:prstClr val="black"/>
                        </a:solidFill>
                        <a:latin typeface="Calibri" pitchFamily="34" charset="0"/>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900" dirty="0" err="1" smtClean="0"/>
                        <a:t>Modul</a:t>
                      </a:r>
                      <a:r>
                        <a:rPr kumimoji="0" lang="en-US" altLang="zh-TW" sz="900" dirty="0" smtClean="0"/>
                        <a:t> </a:t>
                      </a:r>
                      <a:r>
                        <a:rPr kumimoji="0" lang="en-US" altLang="zh-TW" sz="900" dirty="0" smtClean="0">
                          <a:solidFill>
                            <a:prstClr val="black"/>
                          </a:solidFill>
                          <a:latin typeface="Calibri" pitchFamily="34" charset="0"/>
                        </a:rPr>
                        <a:t>(</a:t>
                      </a:r>
                      <a:r>
                        <a:rPr kumimoji="0" lang="zh-TW" altLang="en-US" sz="900" dirty="0" smtClean="0">
                          <a:solidFill>
                            <a:prstClr val="black"/>
                          </a:solidFill>
                          <a:latin typeface="Calibri" pitchFamily="34" charset="0"/>
                        </a:rPr>
                        <a:t>德國</a:t>
                      </a:r>
                      <a:r>
                        <a:rPr kumimoji="0" lang="en-US" altLang="zh-TW" sz="900" dirty="0" smtClean="0">
                          <a:solidFill>
                            <a:prstClr val="black"/>
                          </a:solidFill>
                          <a:latin typeface="Calibri" pitchFamily="34" charset="0"/>
                        </a:rPr>
                        <a:t>)</a:t>
                      </a:r>
                      <a:endParaRPr kumimoji="0" lang="zh-TW" altLang="en-US" sz="900" dirty="0" smtClean="0">
                        <a:solidFill>
                          <a:prstClr val="black"/>
                        </a:solidFill>
                        <a:latin typeface="Calibri" pitchFamily="34" charset="0"/>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900" dirty="0" err="1" smtClean="0"/>
                        <a:t>Witzig</a:t>
                      </a:r>
                      <a:r>
                        <a:rPr kumimoji="0" lang="en-US" altLang="zh-TW" sz="900" dirty="0" smtClean="0"/>
                        <a:t> &amp; Frank</a:t>
                      </a:r>
                      <a:r>
                        <a:rPr kumimoji="0" lang="en-US" altLang="zh-TW" sz="900" dirty="0" smtClean="0">
                          <a:solidFill>
                            <a:prstClr val="black"/>
                          </a:solidFill>
                          <a:latin typeface="Calibri" pitchFamily="34" charset="0"/>
                        </a:rPr>
                        <a:t>(</a:t>
                      </a:r>
                      <a:r>
                        <a:rPr kumimoji="0" lang="zh-TW" altLang="en-US" sz="900" dirty="0" smtClean="0">
                          <a:solidFill>
                            <a:prstClr val="black"/>
                          </a:solidFill>
                          <a:latin typeface="Calibri" pitchFamily="34" charset="0"/>
                        </a:rPr>
                        <a:t>德國</a:t>
                      </a:r>
                      <a:r>
                        <a:rPr kumimoji="0" lang="en-US" altLang="zh-TW" sz="900" dirty="0" smtClean="0">
                          <a:solidFill>
                            <a:prstClr val="black"/>
                          </a:solidFill>
                          <a:latin typeface="Calibri" pitchFamily="34" charset="0"/>
                        </a:rPr>
                        <a:t>)</a:t>
                      </a:r>
                      <a:endParaRPr kumimoji="0" lang="zh-TW" altLang="en-US" sz="900" dirty="0" smtClean="0">
                        <a:solidFill>
                          <a:prstClr val="black"/>
                        </a:solidFill>
                        <a:latin typeface="Calibri" pitchFamily="34" charset="0"/>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r>
                        <a:rPr lang="en-US" altLang="zh-TW" sz="900" dirty="0" smtClean="0"/>
                        <a:t>VDF </a:t>
                      </a:r>
                      <a:r>
                        <a:rPr lang="en-US" altLang="zh-TW" sz="900" dirty="0" err="1" smtClean="0"/>
                        <a:t>Boehringer</a:t>
                      </a:r>
                      <a:r>
                        <a:rPr lang="en-US" altLang="zh-TW" sz="900" dirty="0" smtClean="0"/>
                        <a:t> </a:t>
                      </a:r>
                      <a:r>
                        <a:rPr kumimoji="0" lang="en-US" altLang="zh-TW" sz="900" dirty="0" smtClean="0">
                          <a:solidFill>
                            <a:prstClr val="black"/>
                          </a:solidFill>
                          <a:latin typeface="Calibri" pitchFamily="34" charset="0"/>
                        </a:rPr>
                        <a:t>(</a:t>
                      </a:r>
                      <a:r>
                        <a:rPr kumimoji="0" lang="zh-TW" altLang="en-US" sz="900" dirty="0" smtClean="0">
                          <a:solidFill>
                            <a:prstClr val="black"/>
                          </a:solidFill>
                          <a:latin typeface="Calibri" pitchFamily="34" charset="0"/>
                        </a:rPr>
                        <a:t>德國</a:t>
                      </a:r>
                      <a:r>
                        <a:rPr kumimoji="0" lang="en-US" altLang="zh-TW" sz="900" dirty="0" smtClean="0">
                          <a:solidFill>
                            <a:prstClr val="black"/>
                          </a:solidFill>
                          <a:latin typeface="Calibri" pitchFamily="34" charset="0"/>
                        </a:rPr>
                        <a:t>)</a:t>
                      </a:r>
                      <a:endParaRPr lang="zh-TW" altLang="en-US" sz="900" dirty="0"/>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r>
                        <a:rPr lang="en-US" altLang="zh-TW" sz="900" dirty="0" err="1" smtClean="0"/>
                        <a:t>Honsberg</a:t>
                      </a:r>
                      <a:r>
                        <a:rPr lang="en-US" altLang="zh-TW" sz="900" baseline="0" dirty="0" smtClean="0"/>
                        <a:t> </a:t>
                      </a:r>
                      <a:r>
                        <a:rPr lang="en-US" altLang="zh-TW" sz="900" dirty="0" smtClean="0"/>
                        <a:t> </a:t>
                      </a:r>
                      <a:r>
                        <a:rPr kumimoji="0" lang="en-US" altLang="zh-TW" sz="900" dirty="0" smtClean="0">
                          <a:solidFill>
                            <a:prstClr val="black"/>
                          </a:solidFill>
                          <a:latin typeface="Calibri" pitchFamily="34" charset="0"/>
                        </a:rPr>
                        <a:t>(</a:t>
                      </a:r>
                      <a:r>
                        <a:rPr kumimoji="0" lang="zh-TW" altLang="en-US" sz="900" dirty="0" smtClean="0">
                          <a:solidFill>
                            <a:prstClr val="black"/>
                          </a:solidFill>
                          <a:latin typeface="Calibri" pitchFamily="34" charset="0"/>
                        </a:rPr>
                        <a:t>德國</a:t>
                      </a:r>
                      <a:r>
                        <a:rPr kumimoji="0" lang="en-US" altLang="zh-TW" sz="900" dirty="0" smtClean="0">
                          <a:solidFill>
                            <a:prstClr val="black"/>
                          </a:solidFill>
                          <a:latin typeface="Calibri" pitchFamily="34" charset="0"/>
                        </a:rPr>
                        <a:t>)</a:t>
                      </a:r>
                      <a:endParaRPr lang="zh-TW" altLang="en-US" sz="900" dirty="0"/>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b="0" dirty="0" smtClean="0">
                          <a:solidFill>
                            <a:schemeClr val="tx1"/>
                          </a:solidFill>
                        </a:rPr>
                        <a:t>PFIFFNER</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  </a:t>
                      </a:r>
                      <a:r>
                        <a:rPr kumimoji="0" lang="en-US" altLang="zh-TW" sz="900" dirty="0" smtClean="0">
                          <a:solidFill>
                            <a:prstClr val="black"/>
                          </a:solidFill>
                          <a:latin typeface="Calibri" pitchFamily="34" charset="0"/>
                        </a:rPr>
                        <a:t>(</a:t>
                      </a:r>
                      <a:r>
                        <a:rPr kumimoji="0" lang="zh-TW" altLang="en-US" sz="900" dirty="0" smtClean="0">
                          <a:solidFill>
                            <a:prstClr val="black"/>
                          </a:solidFill>
                          <a:latin typeface="Calibri" pitchFamily="34" charset="0"/>
                        </a:rPr>
                        <a:t>德國</a:t>
                      </a:r>
                      <a:r>
                        <a:rPr kumimoji="0" lang="en-US" altLang="zh-TW" sz="900" dirty="0" smtClean="0">
                          <a:solidFill>
                            <a:prstClr val="black"/>
                          </a:solidFill>
                          <a:latin typeface="Calibri" pitchFamily="34" charset="0"/>
                        </a:rPr>
                        <a:t>)</a:t>
                      </a:r>
                      <a:endParaRPr lang="zh-TW" altLang="en-US" sz="900" dirty="0" smtClean="0"/>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50" kern="1200" dirty="0" smtClean="0">
                          <a:solidFill>
                            <a:schemeClr val="tx1"/>
                          </a:solidFill>
                          <a:latin typeface="+mn-lt"/>
                          <a:ea typeface="+mn-ea"/>
                          <a:cs typeface="+mn-cs"/>
                        </a:rPr>
                        <a:t>MAG</a:t>
                      </a:r>
                      <a:r>
                        <a:rPr lang="en-US" altLang="zh-TW" sz="850" kern="1200" baseline="0" dirty="0" smtClean="0">
                          <a:solidFill>
                            <a:schemeClr val="tx1"/>
                          </a:solidFill>
                          <a:latin typeface="+mn-lt"/>
                          <a:ea typeface="+mn-ea"/>
                          <a:cs typeface="+mn-cs"/>
                        </a:rPr>
                        <a:t> </a:t>
                      </a:r>
                      <a:r>
                        <a:rPr lang="en-US" altLang="zh-TW" sz="850" kern="1200" dirty="0" err="1" smtClean="0">
                          <a:solidFill>
                            <a:schemeClr val="tx1"/>
                          </a:solidFill>
                          <a:latin typeface="+mn-lt"/>
                          <a:ea typeface="+mn-ea"/>
                          <a:cs typeface="+mn-cs"/>
                        </a:rPr>
                        <a:t>Eislingen</a:t>
                      </a:r>
                      <a:r>
                        <a:rPr lang="en-US" altLang="zh-TW" sz="850" kern="1200" dirty="0" smtClean="0">
                          <a:solidFill>
                            <a:schemeClr val="tx1"/>
                          </a:solidFill>
                          <a:latin typeface="+mn-lt"/>
                          <a:ea typeface="+mn-ea"/>
                          <a:cs typeface="+mn-cs"/>
                        </a:rPr>
                        <a:t> /</a:t>
                      </a:r>
                      <a:r>
                        <a:rPr lang="en-US" altLang="zh-TW" sz="850" kern="1200" dirty="0" err="1" smtClean="0">
                          <a:solidFill>
                            <a:schemeClr val="tx1"/>
                          </a:solidFill>
                          <a:latin typeface="+mn-lt"/>
                          <a:ea typeface="+mn-ea"/>
                          <a:cs typeface="+mn-cs"/>
                        </a:rPr>
                        <a:t>Fils</a:t>
                      </a:r>
                      <a:r>
                        <a:rPr lang="en-US" altLang="zh-TW" sz="850" kern="1200" dirty="0" smtClean="0">
                          <a:solidFill>
                            <a:schemeClr val="tx1"/>
                          </a:solidFill>
                          <a:latin typeface="+mn-lt"/>
                          <a:ea typeface="+mn-ea"/>
                          <a:cs typeface="+mn-cs"/>
                        </a:rPr>
                        <a:t>  </a:t>
                      </a:r>
                      <a:r>
                        <a:rPr kumimoji="0" lang="en-US" altLang="zh-TW" sz="800" dirty="0" smtClean="0">
                          <a:solidFill>
                            <a:prstClr val="black"/>
                          </a:solidFill>
                          <a:latin typeface="Calibri" pitchFamily="34" charset="0"/>
                        </a:rPr>
                        <a:t>(</a:t>
                      </a:r>
                      <a:r>
                        <a:rPr kumimoji="0" lang="zh-TW" altLang="en-US" sz="800" dirty="0" smtClean="0">
                          <a:solidFill>
                            <a:prstClr val="black"/>
                          </a:solidFill>
                          <a:latin typeface="Calibri" pitchFamily="34" charset="0"/>
                        </a:rPr>
                        <a:t>德國</a:t>
                      </a:r>
                      <a:r>
                        <a:rPr kumimoji="0" lang="en-US" altLang="zh-TW" sz="800" dirty="0" smtClean="0">
                          <a:solidFill>
                            <a:prstClr val="black"/>
                          </a:solidFill>
                          <a:latin typeface="Calibri" pitchFamily="34" charset="0"/>
                        </a:rPr>
                        <a:t>)</a:t>
                      </a:r>
                      <a:endParaRPr lang="en-US" altLang="zh-TW" sz="850" kern="1200" dirty="0" smtClean="0">
                        <a:solidFill>
                          <a:schemeClr val="tx1"/>
                        </a:solidFill>
                        <a:latin typeface="+mn-lt"/>
                        <a:ea typeface="+mn-ea"/>
                        <a:cs typeface="+mn-cs"/>
                      </a:endParaRPr>
                    </a:p>
                  </a:txBody>
                  <a:tcPr marL="91449" marR="91449" marT="45727" marB="45727">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kern="1200" dirty="0" smtClean="0">
                          <a:solidFill>
                            <a:schemeClr val="tx1"/>
                          </a:solidFill>
                          <a:latin typeface="+mn-lt"/>
                          <a:ea typeface="+mn-ea"/>
                          <a:cs typeface="+mn-cs"/>
                        </a:rPr>
                        <a:t>MAG</a:t>
                      </a:r>
                      <a:r>
                        <a:rPr lang="en-US" altLang="zh-TW" sz="900" kern="1200" baseline="0" dirty="0" smtClean="0">
                          <a:solidFill>
                            <a:schemeClr val="tx1"/>
                          </a:solidFill>
                          <a:latin typeface="+mn-lt"/>
                          <a:ea typeface="+mn-ea"/>
                          <a:cs typeface="+mn-cs"/>
                        </a:rPr>
                        <a:t> </a:t>
                      </a:r>
                      <a:r>
                        <a:rPr lang="en-US" altLang="zh-TW" sz="900" kern="1200" dirty="0" err="1" smtClean="0">
                          <a:solidFill>
                            <a:schemeClr val="tx1"/>
                          </a:solidFill>
                          <a:latin typeface="+mn-lt"/>
                          <a:ea typeface="+mn-ea"/>
                          <a:cs typeface="+mn-cs"/>
                        </a:rPr>
                        <a:t>Rottenburg</a:t>
                      </a:r>
                      <a:r>
                        <a:rPr lang="en-US" altLang="zh-TW" sz="900" kern="1200" dirty="0" smtClean="0">
                          <a:solidFill>
                            <a:schemeClr val="tx1"/>
                          </a:solidFill>
                          <a:latin typeface="+mn-lt"/>
                          <a:ea typeface="+mn-ea"/>
                          <a:cs typeface="+mn-cs"/>
                        </a:rPr>
                        <a:t>  </a:t>
                      </a:r>
                      <a:r>
                        <a:rPr kumimoji="0" lang="en-US" altLang="zh-TW" sz="900" dirty="0" smtClean="0">
                          <a:solidFill>
                            <a:prstClr val="black"/>
                          </a:solidFill>
                          <a:latin typeface="Calibri" pitchFamily="34" charset="0"/>
                        </a:rPr>
                        <a:t>(</a:t>
                      </a:r>
                      <a:r>
                        <a:rPr kumimoji="0" lang="zh-TW" altLang="en-US" sz="900" dirty="0" smtClean="0">
                          <a:solidFill>
                            <a:prstClr val="black"/>
                          </a:solidFill>
                          <a:latin typeface="Calibri" pitchFamily="34" charset="0"/>
                        </a:rPr>
                        <a:t>德國</a:t>
                      </a:r>
                      <a:r>
                        <a:rPr kumimoji="0" lang="en-US" altLang="zh-TW" sz="900" dirty="0" smtClean="0">
                          <a:solidFill>
                            <a:prstClr val="black"/>
                          </a:solidFill>
                          <a:latin typeface="Calibri" pitchFamily="34" charset="0"/>
                        </a:rPr>
                        <a:t>)</a:t>
                      </a:r>
                      <a:endParaRPr lang="en-US" altLang="zh-TW" sz="900" kern="1200" dirty="0" smtClean="0">
                        <a:solidFill>
                          <a:schemeClr val="tx1"/>
                        </a:solidFill>
                        <a:latin typeface="+mn-lt"/>
                        <a:ea typeface="+mn-ea"/>
                        <a:cs typeface="+mn-cs"/>
                      </a:endParaRPr>
                    </a:p>
                  </a:txBody>
                  <a:tcPr marL="91449" marR="91449" marT="45727" marB="45727">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kern="1200" dirty="0" err="1" smtClean="0">
                          <a:solidFill>
                            <a:schemeClr val="tx1"/>
                          </a:solidFill>
                          <a:latin typeface="+mn-lt"/>
                          <a:ea typeface="+mn-ea"/>
                          <a:cs typeface="+mn-cs"/>
                        </a:rPr>
                        <a:t>Wohlenberg</a:t>
                      </a:r>
                      <a:r>
                        <a:rPr lang="en-US" altLang="zh-TW" sz="900" kern="1200" baseline="0" dirty="0" smtClean="0">
                          <a:solidFill>
                            <a:schemeClr val="tx1"/>
                          </a:solidFill>
                          <a:latin typeface="+mn-lt"/>
                          <a:ea typeface="+mn-ea"/>
                          <a:cs typeface="+mn-cs"/>
                        </a:rPr>
                        <a:t> </a:t>
                      </a:r>
                      <a:r>
                        <a:rPr kumimoji="0" lang="en-US" altLang="zh-TW" sz="900" dirty="0" smtClean="0">
                          <a:solidFill>
                            <a:prstClr val="black"/>
                          </a:solidFill>
                          <a:latin typeface="Calibri" pitchFamily="34" charset="0"/>
                        </a:rPr>
                        <a:t>(</a:t>
                      </a:r>
                      <a:r>
                        <a:rPr kumimoji="0" lang="zh-TW" altLang="en-US" sz="900" dirty="0" smtClean="0">
                          <a:solidFill>
                            <a:prstClr val="black"/>
                          </a:solidFill>
                          <a:latin typeface="Calibri" pitchFamily="34" charset="0"/>
                        </a:rPr>
                        <a:t>德國</a:t>
                      </a:r>
                      <a:r>
                        <a:rPr kumimoji="0" lang="en-US" altLang="zh-TW" sz="900" dirty="0" smtClean="0">
                          <a:solidFill>
                            <a:prstClr val="black"/>
                          </a:solidFill>
                          <a:latin typeface="Calibri" pitchFamily="34" charset="0"/>
                        </a:rPr>
                        <a:t>)</a:t>
                      </a:r>
                      <a:endParaRPr lang="en-US" altLang="zh-TW" sz="900" kern="1200" dirty="0" smtClean="0">
                        <a:solidFill>
                          <a:schemeClr val="tx1"/>
                        </a:solidFill>
                        <a:latin typeface="+mn-lt"/>
                        <a:ea typeface="+mn-ea"/>
                        <a:cs typeface="+mn-cs"/>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dirty="0" smtClean="0"/>
                        <a:t>JOBS</a:t>
                      </a:r>
                      <a:r>
                        <a:rPr lang="zh-TW" altLang="en-US" sz="900" dirty="0" smtClean="0"/>
                        <a:t> </a:t>
                      </a:r>
                      <a:r>
                        <a:rPr lang="en-US" altLang="zh-TW" sz="900" dirty="0" smtClean="0"/>
                        <a:t>(</a:t>
                      </a:r>
                      <a:r>
                        <a:rPr lang="zh-TW" altLang="en-US" sz="900" dirty="0" smtClean="0"/>
                        <a:t>義大利</a:t>
                      </a:r>
                      <a:r>
                        <a:rPr lang="en-US" altLang="zh-TW" sz="900" dirty="0" smtClean="0"/>
                        <a:t>)</a:t>
                      </a:r>
                      <a:endParaRPr lang="zh-TW" altLang="en-US" sz="900" dirty="0" smtClean="0"/>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dirty="0" smtClean="0"/>
                        <a:t>IMAS(</a:t>
                      </a:r>
                      <a:r>
                        <a:rPr lang="zh-TW" altLang="en-US" sz="900" dirty="0" smtClean="0"/>
                        <a:t>義大利</a:t>
                      </a:r>
                      <a:r>
                        <a:rPr lang="en-US" altLang="zh-TW" sz="900" dirty="0" smtClean="0"/>
                        <a:t>)</a:t>
                      </a:r>
                      <a:endParaRPr lang="zh-TW" altLang="en-US" sz="900" dirty="0" smtClean="0"/>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dirty="0" smtClean="0"/>
                        <a:t>RAMBAUDI(</a:t>
                      </a:r>
                      <a:r>
                        <a:rPr lang="zh-TW" altLang="en-US" sz="900" dirty="0" smtClean="0"/>
                        <a:t>義大利</a:t>
                      </a:r>
                      <a:r>
                        <a:rPr lang="en-US" altLang="zh-TW" sz="900" dirty="0" smtClean="0"/>
                        <a:t>)</a:t>
                      </a:r>
                      <a:endParaRPr lang="zh-TW" altLang="en-US" sz="900" dirty="0" smtClean="0"/>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dirty="0" smtClean="0"/>
                        <a:t>SACHMAN</a:t>
                      </a:r>
                      <a:r>
                        <a:rPr lang="zh-TW" altLang="en-US" sz="900" dirty="0" smtClean="0"/>
                        <a:t> </a:t>
                      </a:r>
                      <a:r>
                        <a:rPr lang="en-US" altLang="zh-TW" sz="900" dirty="0" smtClean="0"/>
                        <a:t>(</a:t>
                      </a:r>
                      <a:r>
                        <a:rPr lang="zh-TW" altLang="en-US" sz="900" dirty="0" smtClean="0"/>
                        <a:t>義大利</a:t>
                      </a:r>
                      <a:r>
                        <a:rPr lang="en-US" altLang="zh-TW" sz="900" dirty="0" smtClean="0"/>
                        <a:t>)</a:t>
                      </a: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r>
                        <a:rPr lang="en-US" altLang="zh-TW" sz="900" dirty="0" smtClean="0"/>
                        <a:t>SIGMA</a:t>
                      </a:r>
                      <a:r>
                        <a:rPr lang="zh-TW" altLang="en-US" sz="900" dirty="0" smtClean="0"/>
                        <a:t> </a:t>
                      </a:r>
                      <a:r>
                        <a:rPr lang="en-US" altLang="zh-TW" sz="900" dirty="0" smtClean="0"/>
                        <a:t>(</a:t>
                      </a:r>
                      <a:r>
                        <a:rPr lang="zh-TW" altLang="en-US" sz="900" dirty="0" smtClean="0"/>
                        <a:t>義大利</a:t>
                      </a:r>
                      <a:r>
                        <a:rPr lang="en-US" altLang="zh-TW" sz="900" dirty="0" smtClean="0"/>
                        <a:t>)</a:t>
                      </a:r>
                      <a:endParaRPr lang="zh-TW" altLang="en-US" sz="900" dirty="0"/>
                    </a:p>
                  </a:txBody>
                  <a:tcPr>
                    <a:solidFill>
                      <a:srgbClr val="CCFF66"/>
                    </a:solidFill>
                  </a:tcPr>
                </a:tc>
                <a:tc>
                  <a:txBody>
                    <a:bodyPr/>
                    <a:lstStyle/>
                    <a:p>
                      <a:r>
                        <a:rPr lang="en-US" altLang="zh-TW" sz="900" b="1" dirty="0" smtClean="0"/>
                        <a:t>2</a:t>
                      </a:r>
                      <a:endParaRPr lang="zh-TW" altLang="en-US" sz="900" b="1" dirty="0"/>
                    </a:p>
                  </a:txBody>
                  <a:tcPr>
                    <a:solidFill>
                      <a:schemeClr val="accent6">
                        <a:lumMod val="60000"/>
                        <a:lumOff val="40000"/>
                      </a:schemeClr>
                    </a:solidFill>
                  </a:tcPr>
                </a:tc>
              </a:tr>
              <a:tr h="171654">
                <a:tc>
                  <a:txBody>
                    <a:bodyPr/>
                    <a:lstStyle/>
                    <a:p>
                      <a:r>
                        <a:rPr lang="en-US" altLang="zh-TW" sz="900" dirty="0" smtClean="0"/>
                        <a:t>SMS</a:t>
                      </a:r>
                      <a:r>
                        <a:rPr lang="zh-TW" altLang="en-US" sz="900" dirty="0" smtClean="0"/>
                        <a:t> </a:t>
                      </a:r>
                      <a:r>
                        <a:rPr lang="en-US" altLang="zh-TW" sz="900" dirty="0" smtClean="0"/>
                        <a:t>(</a:t>
                      </a:r>
                      <a:r>
                        <a:rPr lang="zh-TW" altLang="en-US" sz="900" dirty="0" smtClean="0"/>
                        <a:t>美國</a:t>
                      </a:r>
                      <a:r>
                        <a:rPr lang="en-US" altLang="zh-TW" sz="900" dirty="0" smtClean="0"/>
                        <a:t>)</a:t>
                      </a:r>
                      <a:endParaRPr lang="zh-TW" altLang="en-US" sz="900" dirty="0"/>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kern="1200" dirty="0" smtClean="0">
                          <a:solidFill>
                            <a:schemeClr val="tx1"/>
                          </a:solidFill>
                          <a:latin typeface="+mn-lt"/>
                          <a:ea typeface="+mn-ea"/>
                          <a:cs typeface="+mn-cs"/>
                        </a:rPr>
                        <a:t>MAG</a:t>
                      </a:r>
                      <a:r>
                        <a:rPr lang="en-US" altLang="zh-TW" sz="900" kern="1200" baseline="0" dirty="0" smtClean="0">
                          <a:solidFill>
                            <a:schemeClr val="tx1"/>
                          </a:solidFill>
                          <a:latin typeface="+mn-lt"/>
                          <a:ea typeface="+mn-ea"/>
                          <a:cs typeface="+mn-cs"/>
                        </a:rPr>
                        <a:t> </a:t>
                      </a:r>
                      <a:r>
                        <a:rPr lang="en-US" altLang="zh-TW" sz="900" kern="1200" dirty="0" smtClean="0">
                          <a:solidFill>
                            <a:schemeClr val="tx1"/>
                          </a:solidFill>
                          <a:latin typeface="+mn-lt"/>
                          <a:ea typeface="+mn-ea"/>
                          <a:cs typeface="+mn-cs"/>
                        </a:rPr>
                        <a:t>Sterling</a:t>
                      </a:r>
                      <a:r>
                        <a:rPr lang="en-US" altLang="zh-TW" sz="900" kern="1200" baseline="0" dirty="0" smtClean="0">
                          <a:solidFill>
                            <a:schemeClr val="tx1"/>
                          </a:solidFill>
                          <a:latin typeface="+mn-lt"/>
                          <a:ea typeface="+mn-ea"/>
                          <a:cs typeface="+mn-cs"/>
                        </a:rPr>
                        <a:t> Heights </a:t>
                      </a:r>
                      <a:r>
                        <a:rPr lang="en-US" altLang="zh-TW" sz="900" dirty="0" smtClean="0"/>
                        <a:t>(</a:t>
                      </a:r>
                      <a:r>
                        <a:rPr lang="zh-TW" altLang="en-US" sz="900" dirty="0" smtClean="0"/>
                        <a:t>美國</a:t>
                      </a:r>
                      <a:r>
                        <a:rPr lang="en-US" altLang="zh-TW" sz="900" dirty="0" smtClean="0"/>
                        <a:t>)</a:t>
                      </a:r>
                    </a:p>
                  </a:txBody>
                  <a:tcPr marL="91449" marR="91449" marT="45727" marB="45727">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kern="1200" dirty="0" smtClean="0">
                          <a:solidFill>
                            <a:schemeClr val="tx1"/>
                          </a:solidFill>
                          <a:latin typeface="+mn-lt"/>
                          <a:ea typeface="+mn-ea"/>
                          <a:cs typeface="+mn-cs"/>
                        </a:rPr>
                        <a:t>MAG</a:t>
                      </a:r>
                      <a:r>
                        <a:rPr lang="en-US" altLang="zh-TW" sz="900" kern="1200" baseline="0" dirty="0" smtClean="0">
                          <a:solidFill>
                            <a:schemeClr val="tx1"/>
                          </a:solidFill>
                          <a:latin typeface="+mn-lt"/>
                          <a:ea typeface="+mn-ea"/>
                          <a:cs typeface="+mn-cs"/>
                        </a:rPr>
                        <a:t> </a:t>
                      </a:r>
                      <a:r>
                        <a:rPr lang="en-US" altLang="zh-TW" sz="900" kern="1200" dirty="0" smtClean="0">
                          <a:solidFill>
                            <a:schemeClr val="tx1"/>
                          </a:solidFill>
                          <a:latin typeface="+mn-lt"/>
                          <a:ea typeface="+mn-ea"/>
                          <a:cs typeface="+mn-cs"/>
                        </a:rPr>
                        <a:t>Port Huron </a:t>
                      </a:r>
                      <a:r>
                        <a:rPr lang="en-US" altLang="zh-TW" sz="900" dirty="0" smtClean="0"/>
                        <a:t>(</a:t>
                      </a:r>
                      <a:r>
                        <a:rPr lang="zh-TW" altLang="en-US" sz="900" dirty="0" smtClean="0"/>
                        <a:t>美國</a:t>
                      </a:r>
                      <a:r>
                        <a:rPr lang="en-US" altLang="zh-TW" sz="900" dirty="0" smtClean="0"/>
                        <a:t>)</a:t>
                      </a:r>
                      <a:endParaRPr lang="zh-TW" altLang="en-US" sz="900" kern="1200" dirty="0" smtClean="0">
                        <a:solidFill>
                          <a:schemeClr val="tx1"/>
                        </a:solidFill>
                        <a:latin typeface="+mn-lt"/>
                        <a:ea typeface="+mn-ea"/>
                        <a:cs typeface="+mn-cs"/>
                      </a:endParaRPr>
                    </a:p>
                  </a:txBody>
                  <a:tcPr marL="91449" marR="91449" marT="45727" marB="45727">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kern="1200" dirty="0" smtClean="0">
                          <a:solidFill>
                            <a:schemeClr val="tx1"/>
                          </a:solidFill>
                          <a:latin typeface="+mn-lt"/>
                          <a:ea typeface="+mn-ea"/>
                          <a:cs typeface="+mn-cs"/>
                        </a:rPr>
                        <a:t>MAG Bangalore (</a:t>
                      </a:r>
                      <a:r>
                        <a:rPr lang="zh-TW" altLang="en-US" sz="900" kern="1200" dirty="0" smtClean="0">
                          <a:solidFill>
                            <a:schemeClr val="tx1"/>
                          </a:solidFill>
                          <a:latin typeface="+mn-lt"/>
                          <a:ea typeface="+mn-ea"/>
                          <a:cs typeface="+mn-cs"/>
                        </a:rPr>
                        <a:t>印度</a:t>
                      </a:r>
                      <a:r>
                        <a:rPr lang="en-US" altLang="zh-TW" sz="900" kern="1200" dirty="0" smtClean="0">
                          <a:solidFill>
                            <a:schemeClr val="tx1"/>
                          </a:solidFill>
                          <a:latin typeface="+mn-lt"/>
                          <a:ea typeface="+mn-ea"/>
                          <a:cs typeface="+mn-cs"/>
                        </a:rPr>
                        <a:t>)</a:t>
                      </a:r>
                      <a:endParaRPr lang="zh-TW" altLang="en-US" sz="900" kern="1200" dirty="0" smtClean="0">
                        <a:solidFill>
                          <a:schemeClr val="tx1"/>
                        </a:solidFill>
                        <a:latin typeface="+mn-lt"/>
                        <a:ea typeface="+mn-ea"/>
                        <a:cs typeface="+mn-cs"/>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dirty="0" smtClean="0"/>
                        <a:t>FEELER-COSMOS</a:t>
                      </a:r>
                      <a:r>
                        <a:rPr lang="en-US" altLang="zh-TW" sz="900" baseline="0" dirty="0" smtClean="0"/>
                        <a:t> </a:t>
                      </a:r>
                      <a:r>
                        <a:rPr lang="en-US" altLang="zh-TW" sz="900" kern="1200" dirty="0" smtClean="0">
                          <a:solidFill>
                            <a:schemeClr val="tx1"/>
                          </a:solidFill>
                          <a:latin typeface="+mn-lt"/>
                          <a:ea typeface="+mn-ea"/>
                          <a:cs typeface="+mn-cs"/>
                        </a:rPr>
                        <a:t>(</a:t>
                      </a:r>
                      <a:r>
                        <a:rPr lang="zh-TW" altLang="en-US" sz="900" kern="1200" dirty="0" smtClean="0">
                          <a:solidFill>
                            <a:schemeClr val="tx1"/>
                          </a:solidFill>
                          <a:latin typeface="+mn-lt"/>
                          <a:ea typeface="+mn-ea"/>
                          <a:cs typeface="+mn-cs"/>
                        </a:rPr>
                        <a:t>印度</a:t>
                      </a:r>
                      <a:r>
                        <a:rPr lang="en-US" altLang="zh-TW" sz="900" kern="1200" dirty="0" smtClean="0">
                          <a:solidFill>
                            <a:schemeClr val="tx1"/>
                          </a:solidFill>
                          <a:latin typeface="+mn-lt"/>
                          <a:ea typeface="+mn-ea"/>
                          <a:cs typeface="+mn-cs"/>
                        </a:rPr>
                        <a:t>)</a:t>
                      </a:r>
                      <a:endParaRPr lang="zh-TW" altLang="en-US" sz="900" kern="1200" dirty="0" smtClean="0">
                        <a:solidFill>
                          <a:schemeClr val="tx1"/>
                        </a:solidFill>
                        <a:latin typeface="+mn-lt"/>
                        <a:ea typeface="+mn-ea"/>
                        <a:cs typeface="+mn-cs"/>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b="0" dirty="0" smtClean="0">
                          <a:solidFill>
                            <a:schemeClr val="tx1"/>
                          </a:solidFill>
                        </a:rPr>
                        <a:t>PFIFFNER</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  (</a:t>
                      </a:r>
                      <a:r>
                        <a:rPr kumimoji="0" lang="zh-TW" altLang="en-US" sz="900" b="0" i="0" u="none" strike="noStrike" kern="1200" cap="none" spc="0" normalizeH="0" baseline="0" noProof="0" dirty="0" smtClean="0">
                          <a:ln>
                            <a:noFill/>
                          </a:ln>
                          <a:solidFill>
                            <a:prstClr val="black"/>
                          </a:solidFill>
                          <a:effectLst/>
                          <a:uLnTx/>
                          <a:uFillTx/>
                          <a:latin typeface="+mn-lt"/>
                          <a:ea typeface="+mn-ea"/>
                          <a:cs typeface="+mn-cs"/>
                        </a:rPr>
                        <a:t>瑞士</a:t>
                      </a:r>
                      <a:r>
                        <a:rPr kumimoji="0" lang="en-US" altLang="zh-TW" sz="900" b="0" i="0" u="none" strike="noStrike" kern="1200" cap="none" spc="0" normalizeH="0" baseline="0" noProof="0" dirty="0" smtClean="0">
                          <a:ln>
                            <a:noFill/>
                          </a:ln>
                          <a:solidFill>
                            <a:prstClr val="black"/>
                          </a:solidFill>
                          <a:effectLst/>
                          <a:uLnTx/>
                          <a:uFillTx/>
                          <a:latin typeface="+mn-lt"/>
                          <a:ea typeface="+mn-ea"/>
                          <a:cs typeface="+mn-cs"/>
                        </a:rPr>
                        <a:t>)</a:t>
                      </a:r>
                      <a:endParaRPr lang="zh-TW" altLang="en-US" sz="900" dirty="0" smtClean="0"/>
                    </a:p>
                  </a:txBody>
                  <a:tcPr>
                    <a:solidFill>
                      <a:srgbClr val="CCFF66"/>
                    </a:solidFill>
                  </a:tcPr>
                </a:tc>
                <a:tc>
                  <a:txBody>
                    <a:bodyPr/>
                    <a:lstStyle/>
                    <a:p>
                      <a:r>
                        <a:rPr lang="en-US" altLang="zh-TW" sz="900" b="1" dirty="0" smtClean="0"/>
                        <a:t>2</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baseline="0" dirty="0" smtClean="0"/>
                        <a:t>DMC </a:t>
                      </a:r>
                      <a:r>
                        <a:rPr lang="en-US" altLang="zh-TW" sz="900" dirty="0" smtClean="0"/>
                        <a:t>(</a:t>
                      </a:r>
                      <a:r>
                        <a:rPr lang="zh-TW" altLang="en-US" sz="900" dirty="0" smtClean="0"/>
                        <a:t>韓國</a:t>
                      </a:r>
                      <a:r>
                        <a:rPr lang="en-US" altLang="zh-TW" sz="900" dirty="0" smtClean="0"/>
                        <a:t>)</a:t>
                      </a:r>
                      <a:endParaRPr lang="zh-TW" altLang="en-US" sz="900" dirty="0" smtClean="0"/>
                    </a:p>
                  </a:txBody>
                  <a:tcPr>
                    <a:solidFill>
                      <a:srgbClr val="CCFF66"/>
                    </a:solidFill>
                  </a:tcPr>
                </a:tc>
                <a:tc>
                  <a:txBody>
                    <a:bodyPr/>
                    <a:lstStyle/>
                    <a:p>
                      <a:r>
                        <a:rPr lang="en-US" altLang="zh-TW" sz="900" b="1" dirty="0" smtClean="0"/>
                        <a:t>2</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dirty="0" smtClean="0"/>
                        <a:t>DSK(</a:t>
                      </a:r>
                      <a:r>
                        <a:rPr lang="zh-TW" altLang="en-US" sz="900" dirty="0" smtClean="0"/>
                        <a:t>韓國</a:t>
                      </a:r>
                      <a:r>
                        <a:rPr lang="en-US" altLang="zh-TW" sz="900" dirty="0" smtClean="0"/>
                        <a:t>)</a:t>
                      </a:r>
                      <a:endParaRPr lang="zh-TW" altLang="en-US" sz="900" dirty="0" smtClean="0"/>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r h="171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kern="1200" dirty="0" smtClean="0">
                          <a:solidFill>
                            <a:schemeClr val="tx1"/>
                          </a:solidFill>
                          <a:latin typeface="+mn-lt"/>
                          <a:ea typeface="+mn-ea"/>
                          <a:cs typeface="+mn-cs"/>
                        </a:rPr>
                        <a:t>MAG</a:t>
                      </a:r>
                      <a:r>
                        <a:rPr lang="en-US" altLang="zh-TW" sz="900" kern="1200" baseline="0" dirty="0" smtClean="0">
                          <a:solidFill>
                            <a:schemeClr val="tx1"/>
                          </a:solidFill>
                          <a:latin typeface="+mn-lt"/>
                          <a:ea typeface="+mn-ea"/>
                          <a:cs typeface="+mn-cs"/>
                        </a:rPr>
                        <a:t> </a:t>
                      </a:r>
                      <a:r>
                        <a:rPr lang="en-US" altLang="zh-TW" sz="900" kern="1200" dirty="0" smtClean="0">
                          <a:solidFill>
                            <a:schemeClr val="tx1"/>
                          </a:solidFill>
                          <a:latin typeface="+mn-lt"/>
                          <a:ea typeface="+mn-ea"/>
                          <a:cs typeface="+mn-cs"/>
                        </a:rPr>
                        <a:t>Kecskemet (</a:t>
                      </a:r>
                      <a:r>
                        <a:rPr lang="zh-TW" altLang="en-US" sz="900" kern="1200" dirty="0" smtClean="0">
                          <a:solidFill>
                            <a:schemeClr val="tx1"/>
                          </a:solidFill>
                          <a:latin typeface="+mn-lt"/>
                          <a:ea typeface="+mn-ea"/>
                          <a:cs typeface="+mn-cs"/>
                        </a:rPr>
                        <a:t>匈牙利</a:t>
                      </a:r>
                      <a:r>
                        <a:rPr lang="en-US" altLang="zh-TW" sz="900" kern="1200" dirty="0" smtClean="0">
                          <a:solidFill>
                            <a:schemeClr val="tx1"/>
                          </a:solidFill>
                          <a:latin typeface="+mn-lt"/>
                          <a:ea typeface="+mn-ea"/>
                          <a:cs typeface="+mn-cs"/>
                        </a:rPr>
                        <a:t>)</a:t>
                      </a:r>
                      <a:endParaRPr lang="zh-TW" altLang="en-US" sz="900" kern="1200" dirty="0" smtClean="0">
                        <a:solidFill>
                          <a:schemeClr val="tx1"/>
                        </a:solidFill>
                        <a:latin typeface="+mn-lt"/>
                        <a:ea typeface="+mn-ea"/>
                        <a:cs typeface="+mn-cs"/>
                      </a:endParaRPr>
                    </a:p>
                  </a:txBody>
                  <a:tcPr>
                    <a:solidFill>
                      <a:srgbClr val="CCFF66"/>
                    </a:solidFill>
                  </a:tcPr>
                </a:tc>
                <a:tc>
                  <a:txBody>
                    <a:bodyPr/>
                    <a:lstStyle/>
                    <a:p>
                      <a:r>
                        <a:rPr lang="en-US" altLang="zh-TW" sz="900" b="1" dirty="0" smtClean="0"/>
                        <a:t>1</a:t>
                      </a:r>
                      <a:endParaRPr lang="zh-TW" altLang="en-US" sz="900" b="1" dirty="0"/>
                    </a:p>
                  </a:txBody>
                  <a:tcPr>
                    <a:solidFill>
                      <a:schemeClr val="accent6">
                        <a:lumMod val="60000"/>
                        <a:lumOff val="40000"/>
                      </a:schemeClr>
                    </a:solidFill>
                  </a:tcPr>
                </a:tc>
              </a:tr>
            </a:tbl>
          </a:graphicData>
        </a:graphic>
      </p:graphicFrame>
      <p:sp>
        <p:nvSpPr>
          <p:cNvPr id="48" name="文字方塊 47"/>
          <p:cNvSpPr txBox="1"/>
          <p:nvPr/>
        </p:nvSpPr>
        <p:spPr>
          <a:xfrm>
            <a:off x="6182270" y="4941168"/>
            <a:ext cx="261938" cy="338138"/>
          </a:xfrm>
          <a:prstGeom prst="rect">
            <a:avLst/>
          </a:prstGeom>
          <a:solidFill>
            <a:schemeClr val="accent6">
              <a:lumMod val="60000"/>
              <a:lumOff val="40000"/>
            </a:schemeClr>
          </a:solidFill>
          <a:ln>
            <a:noFill/>
          </a:ln>
        </p:spPr>
        <p:txBody>
          <a:bodyPr wrap="none">
            <a:spAutoFit/>
          </a:bodyPr>
          <a:lstStyle/>
          <a:p>
            <a:pPr fontAlgn="auto">
              <a:spcBef>
                <a:spcPts val="0"/>
              </a:spcBef>
              <a:spcAft>
                <a:spcPts val="0"/>
              </a:spcAft>
              <a:defRPr/>
            </a:pPr>
            <a:r>
              <a:rPr kumimoji="0" lang="en-US" altLang="zh-TW" sz="1600" dirty="0">
                <a:solidFill>
                  <a:prstClr val="black"/>
                </a:solidFill>
                <a:latin typeface="Impact" pitchFamily="34" charset="0"/>
                <a:ea typeface="新細明體"/>
              </a:rPr>
              <a:t>1</a:t>
            </a:r>
            <a:endParaRPr kumimoji="0" lang="zh-TW" altLang="en-US" sz="1600" dirty="0">
              <a:solidFill>
                <a:prstClr val="black"/>
              </a:solidFill>
              <a:latin typeface="Impact" pitchFamily="34" charset="0"/>
              <a:ea typeface="新細明體"/>
            </a:endParaRPr>
          </a:p>
        </p:txBody>
      </p:sp>
    </p:spTree>
    <p:extLst>
      <p:ext uri="{BB962C8B-B14F-4D97-AF65-F5344CB8AC3E}">
        <p14:creationId xmlns:p14="http://schemas.microsoft.com/office/powerpoint/2010/main" val="1709899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a:xfrm>
            <a:off x="465461" y="692696"/>
            <a:ext cx="8064128" cy="981075"/>
          </a:xfrm>
        </p:spPr>
        <p:txBody>
          <a:bodyPr>
            <a:normAutofit/>
          </a:bodyPr>
          <a:lstStyle/>
          <a:p>
            <a:r>
              <a:rPr lang="zh-TW" altLang="en-US" sz="3200" dirty="0" smtClean="0">
                <a:latin typeface="Adobe 繁黑體 Std B" pitchFamily="34" charset="-120"/>
                <a:ea typeface="Adobe 繁黑體 Std B" pitchFamily="34" charset="-120"/>
                <a:cs typeface="Arial" charset="0"/>
              </a:rPr>
              <a:t>工具機全球排名</a:t>
            </a:r>
            <a:r>
              <a:rPr lang="de-DE" sz="3200" dirty="0" smtClean="0">
                <a:latin typeface="Arial" charset="0"/>
                <a:cs typeface="Arial" charset="0"/>
              </a:rPr>
              <a:t/>
            </a:r>
            <a:br>
              <a:rPr lang="de-DE" sz="3200" dirty="0" smtClean="0">
                <a:latin typeface="Arial" charset="0"/>
                <a:cs typeface="Arial" charset="0"/>
              </a:rPr>
            </a:br>
            <a:r>
              <a:rPr lang="de-DE" sz="1400" dirty="0" smtClean="0">
                <a:latin typeface="Arial" charset="0"/>
                <a:cs typeface="Arial" charset="0"/>
              </a:rPr>
              <a:t>(</a:t>
            </a:r>
            <a:r>
              <a:rPr lang="zh-TW" altLang="en-US" sz="1400" dirty="0" smtClean="0">
                <a:latin typeface="Arial" charset="0"/>
                <a:cs typeface="Arial" charset="0"/>
              </a:rPr>
              <a:t>金屬切削</a:t>
            </a:r>
            <a:r>
              <a:rPr lang="de-DE" sz="1400" dirty="0" smtClean="0">
                <a:latin typeface="Arial" charset="0"/>
                <a:cs typeface="Arial" charset="0"/>
              </a:rPr>
              <a:t>)</a:t>
            </a:r>
          </a:p>
        </p:txBody>
      </p:sp>
      <p:sp>
        <p:nvSpPr>
          <p:cNvPr id="23" name="Rectangle 27"/>
          <p:cNvSpPr>
            <a:spLocks noChangeArrowheads="1"/>
          </p:cNvSpPr>
          <p:nvPr/>
        </p:nvSpPr>
        <p:spPr bwMode="auto">
          <a:xfrm>
            <a:off x="1323618" y="4834308"/>
            <a:ext cx="1195367" cy="256292"/>
          </a:xfrm>
          <a:prstGeom prst="rect">
            <a:avLst/>
          </a:prstGeom>
          <a:solidFill>
            <a:srgbClr val="00FFCC"/>
          </a:soli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latin typeface="+mj-lt"/>
              </a:rPr>
              <a:t>520,00</a:t>
            </a:r>
            <a:endParaRPr lang="de-DE" altLang="de-DE" sz="1400" dirty="0">
              <a:latin typeface="+mj-lt"/>
            </a:endParaRPr>
          </a:p>
        </p:txBody>
      </p:sp>
      <p:pic>
        <p:nvPicPr>
          <p:cNvPr id="3" name="Grafik 2"/>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4227768" y="3077614"/>
            <a:ext cx="3905243" cy="1774036"/>
          </a:xfrm>
          <a:prstGeom prst="rect">
            <a:avLst/>
          </a:prstGeom>
        </p:spPr>
      </p:pic>
      <p:sp>
        <p:nvSpPr>
          <p:cNvPr id="8" name="Rechteck 7"/>
          <p:cNvSpPr/>
          <p:nvPr/>
        </p:nvSpPr>
        <p:spPr>
          <a:xfrm>
            <a:off x="3533677" y="4988298"/>
            <a:ext cx="4816506" cy="458121"/>
          </a:xfrm>
          <a:prstGeom prst="rect">
            <a:avLst/>
          </a:prstGeom>
        </p:spPr>
        <p:txBody>
          <a:bodyPr wrap="none">
            <a:spAutoFit/>
          </a:bodyPr>
          <a:lstStyle/>
          <a:p>
            <a:pPr algn="r" fontAlgn="auto">
              <a:spcBef>
                <a:spcPts val="0"/>
              </a:spcBef>
              <a:spcAft>
                <a:spcPts val="0"/>
              </a:spcAft>
              <a:defRPr/>
            </a:pPr>
            <a:r>
              <a:rPr lang="en-US" sz="1000" dirty="0" smtClean="0">
                <a:solidFill>
                  <a:schemeClr val="tx2"/>
                </a:solidFill>
                <a:latin typeface="+mj-lt"/>
                <a:cs typeface="Arial" pitchFamily="34" charset="0"/>
              </a:rPr>
              <a:t>(Sales in Mio.US$) </a:t>
            </a:r>
          </a:p>
          <a:p>
            <a:pPr algn="r" fontAlgn="auto">
              <a:spcBef>
                <a:spcPts val="0"/>
              </a:spcBef>
              <a:spcAft>
                <a:spcPts val="0"/>
              </a:spcAft>
              <a:defRPr/>
            </a:pPr>
            <a:r>
              <a:rPr lang="en-US" sz="1000" dirty="0" smtClean="0">
                <a:solidFill>
                  <a:schemeClr val="tx2"/>
                </a:solidFill>
                <a:latin typeface="+mj-lt"/>
                <a:cs typeface="Arial" pitchFamily="34" charset="0"/>
              </a:rPr>
              <a:t>(Sources: metalworkingsinsider.info, produktion.de, company websites)</a:t>
            </a:r>
            <a:endParaRPr lang="en-US" sz="1000" dirty="0">
              <a:solidFill>
                <a:schemeClr val="tx2"/>
              </a:solidFill>
              <a:latin typeface="+mj-lt"/>
              <a:cs typeface="Arial" pitchFamily="34" charset="0"/>
            </a:endParaRPr>
          </a:p>
        </p:txBody>
      </p:sp>
      <p:sp>
        <p:nvSpPr>
          <p:cNvPr id="10" name="Rectangle 14"/>
          <p:cNvSpPr>
            <a:spLocks noChangeArrowheads="1"/>
          </p:cNvSpPr>
          <p:nvPr/>
        </p:nvSpPr>
        <p:spPr bwMode="auto">
          <a:xfrm>
            <a:off x="1323618" y="1962249"/>
            <a:ext cx="6595129" cy="256291"/>
          </a:xfrm>
          <a:prstGeom prst="rect">
            <a:avLst/>
          </a:prstGeom>
          <a:gradFill>
            <a:gsLst>
              <a:gs pos="0">
                <a:schemeClr val="bg1">
                  <a:lumMod val="71000"/>
                </a:schemeClr>
              </a:gs>
              <a:gs pos="100000">
                <a:schemeClr val="accent1">
                  <a:shade val="67500"/>
                  <a:satMod val="115000"/>
                </a:schemeClr>
              </a:gs>
              <a:gs pos="100000">
                <a:schemeClr val="accent1">
                  <a:shade val="100000"/>
                  <a:satMod val="115000"/>
                </a:schemeClr>
              </a:gs>
            </a:gsLst>
            <a:lin ang="10800000" scaled="1"/>
          </a:gra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solidFill>
                  <a:schemeClr val="bg1"/>
                </a:solidFill>
                <a:latin typeface="+mj-lt"/>
              </a:rPr>
              <a:t>3 210,80</a:t>
            </a:r>
            <a:endParaRPr lang="de-DE" altLang="de-DE" sz="3200" dirty="0">
              <a:solidFill>
                <a:schemeClr val="bg1"/>
              </a:solidFill>
              <a:latin typeface="+mj-lt"/>
            </a:endParaRPr>
          </a:p>
        </p:txBody>
      </p:sp>
      <p:sp>
        <p:nvSpPr>
          <p:cNvPr id="11" name="Rectangle 15"/>
          <p:cNvSpPr>
            <a:spLocks noChangeArrowheads="1"/>
          </p:cNvSpPr>
          <p:nvPr/>
        </p:nvSpPr>
        <p:spPr bwMode="auto">
          <a:xfrm>
            <a:off x="1323618" y="2246411"/>
            <a:ext cx="5358542" cy="256291"/>
          </a:xfrm>
          <a:prstGeom prst="rect">
            <a:avLst/>
          </a:prstGeom>
          <a:gradFill>
            <a:gsLst>
              <a:gs pos="0">
                <a:schemeClr val="bg1">
                  <a:lumMod val="71000"/>
                </a:schemeClr>
              </a:gs>
              <a:gs pos="100000">
                <a:schemeClr val="accent1">
                  <a:shade val="67500"/>
                  <a:satMod val="115000"/>
                </a:schemeClr>
              </a:gs>
              <a:gs pos="100000">
                <a:schemeClr val="accent1">
                  <a:shade val="100000"/>
                  <a:satMod val="115000"/>
                </a:schemeClr>
              </a:gs>
            </a:gsLst>
            <a:lin ang="10800000" scaled="1"/>
          </a:gra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solidFill>
                  <a:schemeClr val="bg1"/>
                </a:solidFill>
                <a:latin typeface="+mj-lt"/>
              </a:rPr>
              <a:t>2 604,00</a:t>
            </a:r>
            <a:endParaRPr lang="de-DE" altLang="de-DE" sz="1400" dirty="0">
              <a:solidFill>
                <a:schemeClr val="bg1"/>
              </a:solidFill>
              <a:latin typeface="+mj-lt"/>
            </a:endParaRPr>
          </a:p>
        </p:txBody>
      </p:sp>
      <p:sp>
        <p:nvSpPr>
          <p:cNvPr id="12" name="Rectangle 16"/>
          <p:cNvSpPr>
            <a:spLocks noChangeArrowheads="1"/>
          </p:cNvSpPr>
          <p:nvPr/>
        </p:nvSpPr>
        <p:spPr bwMode="auto">
          <a:xfrm>
            <a:off x="1323619" y="2530573"/>
            <a:ext cx="3709760" cy="256292"/>
          </a:xfrm>
          <a:prstGeom prst="rect">
            <a:avLst/>
          </a:prstGeom>
          <a:solidFill>
            <a:srgbClr val="00FFCC"/>
          </a:soli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latin typeface="+mj-lt"/>
              </a:rPr>
              <a:t>1 800,00</a:t>
            </a:r>
            <a:endParaRPr lang="de-DE" altLang="de-DE" sz="1400" dirty="0">
              <a:latin typeface="+mj-lt"/>
            </a:endParaRPr>
          </a:p>
        </p:txBody>
      </p:sp>
      <p:sp>
        <p:nvSpPr>
          <p:cNvPr id="13" name="Rectangle 17"/>
          <p:cNvSpPr>
            <a:spLocks noChangeArrowheads="1"/>
          </p:cNvSpPr>
          <p:nvPr/>
        </p:nvSpPr>
        <p:spPr bwMode="auto">
          <a:xfrm>
            <a:off x="1323619" y="2814736"/>
            <a:ext cx="3173906" cy="256291"/>
          </a:xfrm>
          <a:prstGeom prst="rect">
            <a:avLst/>
          </a:prstGeom>
          <a:gradFill>
            <a:gsLst>
              <a:gs pos="0">
                <a:schemeClr val="bg1">
                  <a:lumMod val="71000"/>
                </a:schemeClr>
              </a:gs>
              <a:gs pos="100000">
                <a:schemeClr val="accent1">
                  <a:shade val="67500"/>
                  <a:satMod val="115000"/>
                </a:schemeClr>
              </a:gs>
              <a:gs pos="100000">
                <a:schemeClr val="accent1">
                  <a:shade val="100000"/>
                  <a:satMod val="115000"/>
                </a:schemeClr>
              </a:gs>
            </a:gsLst>
            <a:lin ang="10800000" scaled="1"/>
          </a:gra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solidFill>
                  <a:schemeClr val="bg1"/>
                </a:solidFill>
                <a:latin typeface="+mj-lt"/>
              </a:rPr>
              <a:t>1 546,90</a:t>
            </a:r>
            <a:endParaRPr lang="de-DE" altLang="de-DE" sz="1400" dirty="0">
              <a:solidFill>
                <a:schemeClr val="bg1"/>
              </a:solidFill>
              <a:latin typeface="+mj-lt"/>
            </a:endParaRPr>
          </a:p>
        </p:txBody>
      </p:sp>
      <p:sp>
        <p:nvSpPr>
          <p:cNvPr id="14" name="Rectangle 18"/>
          <p:cNvSpPr>
            <a:spLocks noChangeArrowheads="1"/>
          </p:cNvSpPr>
          <p:nvPr/>
        </p:nvSpPr>
        <p:spPr bwMode="auto">
          <a:xfrm>
            <a:off x="1323619" y="3098898"/>
            <a:ext cx="2761710" cy="256292"/>
          </a:xfrm>
          <a:prstGeom prst="rect">
            <a:avLst/>
          </a:prstGeom>
          <a:gradFill>
            <a:gsLst>
              <a:gs pos="0">
                <a:schemeClr val="bg1">
                  <a:lumMod val="71000"/>
                </a:schemeClr>
              </a:gs>
              <a:gs pos="100000">
                <a:schemeClr val="accent1">
                  <a:shade val="67500"/>
                  <a:satMod val="115000"/>
                </a:schemeClr>
              </a:gs>
              <a:gs pos="100000">
                <a:schemeClr val="accent1">
                  <a:shade val="100000"/>
                  <a:satMod val="115000"/>
                </a:schemeClr>
              </a:gs>
            </a:gsLst>
            <a:lin ang="10800000" scaled="1"/>
          </a:gra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solidFill>
                  <a:schemeClr val="bg1"/>
                </a:solidFill>
                <a:latin typeface="+mj-lt"/>
              </a:rPr>
              <a:t> 1 340,80</a:t>
            </a:r>
            <a:endParaRPr lang="de-DE" altLang="de-DE" sz="1400" dirty="0">
              <a:solidFill>
                <a:schemeClr val="bg1"/>
              </a:solidFill>
              <a:latin typeface="+mj-lt"/>
            </a:endParaRPr>
          </a:p>
        </p:txBody>
      </p:sp>
      <p:sp>
        <p:nvSpPr>
          <p:cNvPr id="15" name="Rectangle 19"/>
          <p:cNvSpPr>
            <a:spLocks noChangeArrowheads="1"/>
          </p:cNvSpPr>
          <p:nvPr/>
        </p:nvSpPr>
        <p:spPr bwMode="auto">
          <a:xfrm>
            <a:off x="1323619" y="3383061"/>
            <a:ext cx="2514393" cy="256291"/>
          </a:xfrm>
          <a:prstGeom prst="rect">
            <a:avLst/>
          </a:prstGeom>
          <a:gradFill>
            <a:gsLst>
              <a:gs pos="0">
                <a:schemeClr val="bg1">
                  <a:lumMod val="71000"/>
                </a:schemeClr>
              </a:gs>
              <a:gs pos="100000">
                <a:schemeClr val="accent1">
                  <a:shade val="67500"/>
                  <a:satMod val="115000"/>
                </a:schemeClr>
              </a:gs>
              <a:gs pos="100000">
                <a:schemeClr val="accent1">
                  <a:shade val="100000"/>
                  <a:satMod val="115000"/>
                </a:schemeClr>
              </a:gs>
            </a:gsLst>
            <a:lin ang="10800000" scaled="1"/>
          </a:gra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solidFill>
                  <a:schemeClr val="bg1"/>
                </a:solidFill>
                <a:latin typeface="+mj-lt"/>
              </a:rPr>
              <a:t>1 236,50</a:t>
            </a:r>
            <a:endParaRPr lang="de-DE" altLang="de-DE" sz="1400" dirty="0">
              <a:solidFill>
                <a:schemeClr val="bg1"/>
              </a:solidFill>
              <a:latin typeface="+mj-lt"/>
            </a:endParaRPr>
          </a:p>
        </p:txBody>
      </p:sp>
      <p:sp>
        <p:nvSpPr>
          <p:cNvPr id="16" name="Rectangle 20"/>
          <p:cNvSpPr>
            <a:spLocks noChangeArrowheads="1"/>
          </p:cNvSpPr>
          <p:nvPr/>
        </p:nvSpPr>
        <p:spPr bwMode="auto">
          <a:xfrm>
            <a:off x="1323619" y="3667223"/>
            <a:ext cx="2473173" cy="256291"/>
          </a:xfrm>
          <a:prstGeom prst="rect">
            <a:avLst/>
          </a:prstGeom>
          <a:gradFill>
            <a:gsLst>
              <a:gs pos="0">
                <a:schemeClr val="bg1">
                  <a:lumMod val="71000"/>
                </a:schemeClr>
              </a:gs>
              <a:gs pos="100000">
                <a:schemeClr val="accent1">
                  <a:shade val="67500"/>
                  <a:satMod val="115000"/>
                </a:schemeClr>
              </a:gs>
              <a:gs pos="100000">
                <a:schemeClr val="accent1">
                  <a:shade val="100000"/>
                  <a:satMod val="115000"/>
                </a:schemeClr>
              </a:gs>
            </a:gsLst>
            <a:lin ang="10800000" scaled="1"/>
          </a:gra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solidFill>
                  <a:schemeClr val="bg1"/>
                </a:solidFill>
              </a:rPr>
              <a:t>1 224,00</a:t>
            </a:r>
            <a:endParaRPr lang="de-DE" altLang="de-DE" sz="1400" dirty="0">
              <a:solidFill>
                <a:schemeClr val="bg1"/>
              </a:solidFill>
            </a:endParaRPr>
          </a:p>
        </p:txBody>
      </p:sp>
      <p:sp>
        <p:nvSpPr>
          <p:cNvPr id="20" name="Rectangle 25"/>
          <p:cNvSpPr>
            <a:spLocks noChangeArrowheads="1"/>
          </p:cNvSpPr>
          <p:nvPr/>
        </p:nvSpPr>
        <p:spPr bwMode="auto">
          <a:xfrm>
            <a:off x="1323619" y="3951385"/>
            <a:ext cx="2060978" cy="274467"/>
          </a:xfrm>
          <a:prstGeom prst="rect">
            <a:avLst/>
          </a:prstGeom>
          <a:gradFill>
            <a:gsLst>
              <a:gs pos="0">
                <a:schemeClr val="bg1">
                  <a:lumMod val="71000"/>
                </a:schemeClr>
              </a:gs>
              <a:gs pos="100000">
                <a:schemeClr val="accent1">
                  <a:shade val="67500"/>
                  <a:satMod val="115000"/>
                </a:schemeClr>
              </a:gs>
              <a:gs pos="100000">
                <a:schemeClr val="accent1">
                  <a:shade val="100000"/>
                  <a:satMod val="115000"/>
                </a:schemeClr>
              </a:gs>
            </a:gsLst>
            <a:lin ang="10800000" scaled="1"/>
          </a:gra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solidFill>
                  <a:schemeClr val="bg1"/>
                </a:solidFill>
              </a:rPr>
              <a:t>1 036,62</a:t>
            </a:r>
            <a:endParaRPr lang="de-DE" altLang="de-DE" sz="1000" dirty="0">
              <a:solidFill>
                <a:schemeClr val="bg1"/>
              </a:solidFill>
            </a:endParaRPr>
          </a:p>
        </p:txBody>
      </p:sp>
      <p:sp>
        <p:nvSpPr>
          <p:cNvPr id="21" name="Rectangle 26"/>
          <p:cNvSpPr>
            <a:spLocks noChangeArrowheads="1"/>
          </p:cNvSpPr>
          <p:nvPr/>
        </p:nvSpPr>
        <p:spPr bwMode="auto">
          <a:xfrm>
            <a:off x="1323619" y="4253723"/>
            <a:ext cx="1937319" cy="256291"/>
          </a:xfrm>
          <a:prstGeom prst="rect">
            <a:avLst/>
          </a:prstGeom>
          <a:gradFill>
            <a:gsLst>
              <a:gs pos="0">
                <a:schemeClr val="bg1">
                  <a:lumMod val="71000"/>
                </a:schemeClr>
              </a:gs>
              <a:gs pos="100000">
                <a:schemeClr val="accent1">
                  <a:shade val="67500"/>
                  <a:satMod val="115000"/>
                </a:schemeClr>
              </a:gs>
              <a:gs pos="100000">
                <a:schemeClr val="accent1">
                  <a:shade val="100000"/>
                  <a:satMod val="115000"/>
                </a:schemeClr>
              </a:gs>
            </a:gsLst>
            <a:lin ang="10800000" scaled="1"/>
          </a:gra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solidFill>
                  <a:schemeClr val="bg1"/>
                </a:solidFill>
                <a:latin typeface="+mj-lt"/>
              </a:rPr>
              <a:t>967,00</a:t>
            </a:r>
            <a:endParaRPr lang="de-DE" altLang="de-DE" sz="1400" dirty="0">
              <a:solidFill>
                <a:schemeClr val="bg1"/>
              </a:solidFill>
              <a:latin typeface="+mj-lt"/>
            </a:endParaRPr>
          </a:p>
        </p:txBody>
      </p:sp>
      <p:sp>
        <p:nvSpPr>
          <p:cNvPr id="22" name="Rectangle 27"/>
          <p:cNvSpPr>
            <a:spLocks noChangeArrowheads="1"/>
          </p:cNvSpPr>
          <p:nvPr/>
        </p:nvSpPr>
        <p:spPr bwMode="auto">
          <a:xfrm>
            <a:off x="1323619" y="4537884"/>
            <a:ext cx="1896100" cy="256292"/>
          </a:xfrm>
          <a:prstGeom prst="rect">
            <a:avLst/>
          </a:prstGeom>
          <a:gradFill>
            <a:gsLst>
              <a:gs pos="0">
                <a:schemeClr val="bg1">
                  <a:lumMod val="71000"/>
                </a:schemeClr>
              </a:gs>
              <a:gs pos="100000">
                <a:schemeClr val="accent1">
                  <a:shade val="67500"/>
                  <a:satMod val="115000"/>
                </a:schemeClr>
              </a:gs>
              <a:gs pos="100000">
                <a:schemeClr val="accent1">
                  <a:shade val="100000"/>
                  <a:satMod val="115000"/>
                </a:schemeClr>
              </a:gs>
            </a:gsLst>
            <a:lin ang="10800000" scaled="1"/>
          </a:gradFill>
          <a:ln>
            <a:noFill/>
          </a:ln>
          <a:effectLst/>
          <a:extLst/>
        </p:spPr>
        <p:txBody>
          <a:bodyPr wrap="none" lIns="90000" tIns="46800" rIns="90000" bIns="46800" anchor="ctr"/>
          <a:lstStyle/>
          <a:p>
            <a:pPr algn="r" fontAlgn="auto">
              <a:spcBef>
                <a:spcPts val="0"/>
              </a:spcBef>
              <a:spcAft>
                <a:spcPts val="0"/>
              </a:spcAft>
              <a:defRPr/>
            </a:pPr>
            <a:r>
              <a:rPr lang="de-DE" altLang="de-DE" sz="1400" dirty="0" smtClean="0">
                <a:solidFill>
                  <a:schemeClr val="bg1"/>
                </a:solidFill>
                <a:latin typeface="+mj-lt"/>
              </a:rPr>
              <a:t>935,10</a:t>
            </a:r>
            <a:endParaRPr lang="de-DE" altLang="de-DE" sz="1400" dirty="0">
              <a:solidFill>
                <a:schemeClr val="bg1"/>
              </a:solidFill>
              <a:latin typeface="+mj-lt"/>
            </a:endParaRPr>
          </a:p>
        </p:txBody>
      </p:sp>
      <p:sp>
        <p:nvSpPr>
          <p:cNvPr id="2" name="Rechteck 1"/>
          <p:cNvSpPr/>
          <p:nvPr/>
        </p:nvSpPr>
        <p:spPr>
          <a:xfrm>
            <a:off x="1259632" y="1772816"/>
            <a:ext cx="7090551" cy="379262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 Box 8"/>
          <p:cNvSpPr txBox="1">
            <a:spLocks noChangeArrowheads="1"/>
          </p:cNvSpPr>
          <p:nvPr/>
        </p:nvSpPr>
        <p:spPr bwMode="auto">
          <a:xfrm>
            <a:off x="1323618" y="1988840"/>
            <a:ext cx="2304803" cy="3079947"/>
          </a:xfrm>
          <a:prstGeom prst="rect">
            <a:avLst/>
          </a:prstGeom>
          <a:noFill/>
          <a:ln>
            <a:noFill/>
          </a:ln>
          <a:effectLst/>
        </p:spPr>
        <p:txBody>
          <a:bodyPr lIns="90000" tIns="46800" rIns="90000" bIns="46800" anchor="ctr">
            <a:spAutoFit/>
          </a:bodyPr>
          <a:lstStyle>
            <a:lvl1pPr defTabSz="1524000" eaLnBrk="0" hangingPunct="0">
              <a:defRPr sz="2400">
                <a:solidFill>
                  <a:schemeClr val="tx1"/>
                </a:solidFill>
                <a:latin typeface="Arial" pitchFamily="34" charset="0"/>
                <a:ea typeface="ヒラギノ角ゴ Pro W3" pitchFamily="32" charset="-128"/>
              </a:defRPr>
            </a:lvl1pPr>
            <a:lvl2pPr defTabSz="1524000" eaLnBrk="0" hangingPunct="0">
              <a:defRPr sz="2400">
                <a:solidFill>
                  <a:schemeClr val="tx1"/>
                </a:solidFill>
                <a:latin typeface="Arial" pitchFamily="34" charset="0"/>
                <a:ea typeface="ヒラギノ角ゴ Pro W3" pitchFamily="32" charset="-128"/>
              </a:defRPr>
            </a:lvl2pPr>
            <a:lvl3pPr defTabSz="1524000" eaLnBrk="0" hangingPunct="0">
              <a:defRPr sz="2400">
                <a:solidFill>
                  <a:schemeClr val="tx1"/>
                </a:solidFill>
                <a:latin typeface="Arial" pitchFamily="34" charset="0"/>
                <a:ea typeface="ヒラギノ角ゴ Pro W3" pitchFamily="32" charset="-128"/>
              </a:defRPr>
            </a:lvl3pPr>
            <a:lvl4pPr defTabSz="1524000" eaLnBrk="0" hangingPunct="0">
              <a:defRPr sz="2400">
                <a:solidFill>
                  <a:schemeClr val="tx1"/>
                </a:solidFill>
                <a:latin typeface="Arial" pitchFamily="34" charset="0"/>
                <a:ea typeface="ヒラギノ角ゴ Pro W3" pitchFamily="32" charset="-128"/>
              </a:defRPr>
            </a:lvl4pPr>
            <a:lvl5pPr defTabSz="1524000" eaLnBrk="0" hangingPunct="0">
              <a:defRPr sz="2400">
                <a:solidFill>
                  <a:schemeClr val="tx1"/>
                </a:solidFill>
                <a:latin typeface="Arial" pitchFamily="34" charset="0"/>
                <a:ea typeface="ヒラギノ角ゴ Pro W3" pitchFamily="32" charset="-128"/>
              </a:defRPr>
            </a:lvl5pPr>
            <a:lvl6pPr defTabSz="1524000" eaLnBrk="0" fontAlgn="base" hangingPunct="0">
              <a:spcBef>
                <a:spcPct val="0"/>
              </a:spcBef>
              <a:spcAft>
                <a:spcPct val="0"/>
              </a:spcAft>
              <a:defRPr sz="2400">
                <a:solidFill>
                  <a:schemeClr val="tx1"/>
                </a:solidFill>
                <a:latin typeface="Arial" pitchFamily="34" charset="0"/>
                <a:ea typeface="ヒラギノ角ゴ Pro W3" pitchFamily="32" charset="-128"/>
              </a:defRPr>
            </a:lvl6pPr>
            <a:lvl7pPr defTabSz="1524000" eaLnBrk="0" fontAlgn="base" hangingPunct="0">
              <a:spcBef>
                <a:spcPct val="0"/>
              </a:spcBef>
              <a:spcAft>
                <a:spcPct val="0"/>
              </a:spcAft>
              <a:defRPr sz="2400">
                <a:solidFill>
                  <a:schemeClr val="tx1"/>
                </a:solidFill>
                <a:latin typeface="Arial" pitchFamily="34" charset="0"/>
                <a:ea typeface="ヒラギノ角ゴ Pro W3" pitchFamily="32" charset="-128"/>
              </a:defRPr>
            </a:lvl7pPr>
            <a:lvl8pPr defTabSz="1524000" eaLnBrk="0" fontAlgn="base" hangingPunct="0">
              <a:spcBef>
                <a:spcPct val="0"/>
              </a:spcBef>
              <a:spcAft>
                <a:spcPct val="0"/>
              </a:spcAft>
              <a:defRPr sz="2400">
                <a:solidFill>
                  <a:schemeClr val="tx1"/>
                </a:solidFill>
                <a:latin typeface="Arial" pitchFamily="34" charset="0"/>
                <a:ea typeface="ヒラギノ角ゴ Pro W3" pitchFamily="32" charset="-128"/>
              </a:defRPr>
            </a:lvl8pPr>
            <a:lvl9pPr defTabSz="1524000" eaLnBrk="0" fontAlgn="base" hangingPunct="0">
              <a:spcBef>
                <a:spcPct val="0"/>
              </a:spcBef>
              <a:spcAft>
                <a:spcPct val="0"/>
              </a:spcAft>
              <a:defRPr sz="2400">
                <a:solidFill>
                  <a:schemeClr val="tx1"/>
                </a:solidFill>
                <a:latin typeface="Arial" pitchFamily="34" charset="0"/>
                <a:ea typeface="ヒラギノ角ゴ Pro W3" pitchFamily="32" charset="-128"/>
              </a:defRPr>
            </a:lvl9pPr>
          </a:lstStyle>
          <a:p>
            <a:pPr eaLnBrk="1" fontAlgn="auto" hangingPunct="1">
              <a:lnSpc>
                <a:spcPts val="1200"/>
              </a:lnSpc>
              <a:spcBef>
                <a:spcPct val="60000"/>
              </a:spcBef>
              <a:spcAft>
                <a:spcPts val="0"/>
              </a:spcAft>
              <a:defRPr/>
            </a:pPr>
            <a:r>
              <a:rPr lang="de-DE" altLang="de-DE" sz="1400" b="1" dirty="0" smtClean="0">
                <a:solidFill>
                  <a:schemeClr val="bg1"/>
                </a:solidFill>
                <a:latin typeface="+mj-lt"/>
              </a:rPr>
              <a:t>DMG </a:t>
            </a:r>
            <a:r>
              <a:rPr lang="de-DE" altLang="de-DE" sz="1400" b="1" dirty="0" err="1" smtClean="0">
                <a:solidFill>
                  <a:schemeClr val="bg1"/>
                </a:solidFill>
                <a:latin typeface="+mj-lt"/>
              </a:rPr>
              <a:t>MoriSeiki</a:t>
            </a:r>
            <a:r>
              <a:rPr lang="de-DE" altLang="de-DE" sz="1400" b="1" dirty="0" smtClean="0">
                <a:solidFill>
                  <a:schemeClr val="bg1"/>
                </a:solidFill>
                <a:latin typeface="+mj-lt"/>
              </a:rPr>
              <a:t> (JPN + D)</a:t>
            </a:r>
            <a:endParaRPr lang="de-DE" altLang="de-DE" sz="1400" b="1" dirty="0">
              <a:solidFill>
                <a:schemeClr val="bg1"/>
              </a:solidFill>
              <a:latin typeface="+mj-lt"/>
            </a:endParaRPr>
          </a:p>
          <a:p>
            <a:pPr eaLnBrk="1" fontAlgn="auto" hangingPunct="1">
              <a:lnSpc>
                <a:spcPts val="1200"/>
              </a:lnSpc>
              <a:spcBef>
                <a:spcPct val="60000"/>
              </a:spcBef>
              <a:spcAft>
                <a:spcPts val="0"/>
              </a:spcAft>
              <a:defRPr/>
            </a:pPr>
            <a:r>
              <a:rPr lang="de-DE" altLang="de-DE" sz="1400" b="1" dirty="0" err="1" smtClean="0">
                <a:solidFill>
                  <a:schemeClr val="bg1"/>
                </a:solidFill>
                <a:latin typeface="+mj-lt"/>
              </a:rPr>
              <a:t>Yamazaki</a:t>
            </a:r>
            <a:r>
              <a:rPr lang="de-DE" altLang="de-DE" sz="1400" b="1" dirty="0" smtClean="0">
                <a:solidFill>
                  <a:schemeClr val="bg1"/>
                </a:solidFill>
                <a:latin typeface="+mj-lt"/>
              </a:rPr>
              <a:t> </a:t>
            </a:r>
            <a:r>
              <a:rPr lang="de-DE" altLang="de-DE" sz="1400" b="1" dirty="0" err="1" smtClean="0">
                <a:solidFill>
                  <a:schemeClr val="bg1"/>
                </a:solidFill>
                <a:latin typeface="+mj-lt"/>
              </a:rPr>
              <a:t>Mazak</a:t>
            </a:r>
            <a:endParaRPr lang="de-DE" altLang="de-DE" sz="1400" b="1" dirty="0">
              <a:solidFill>
                <a:schemeClr val="bg1"/>
              </a:solidFill>
              <a:latin typeface="+mj-lt"/>
            </a:endParaRPr>
          </a:p>
          <a:p>
            <a:pPr eaLnBrk="1" fontAlgn="auto" hangingPunct="1">
              <a:lnSpc>
                <a:spcPts val="1200"/>
              </a:lnSpc>
              <a:spcBef>
                <a:spcPct val="60000"/>
              </a:spcBef>
              <a:spcAft>
                <a:spcPts val="0"/>
              </a:spcAft>
              <a:defRPr/>
            </a:pPr>
            <a:r>
              <a:rPr lang="de-DE" altLang="de-DE" sz="1400" b="1" dirty="0" smtClean="0">
                <a:latin typeface="+mj-lt"/>
              </a:rPr>
              <a:t>FFG</a:t>
            </a:r>
          </a:p>
          <a:p>
            <a:pPr eaLnBrk="1" fontAlgn="auto" hangingPunct="1">
              <a:lnSpc>
                <a:spcPts val="1200"/>
              </a:lnSpc>
              <a:spcBef>
                <a:spcPct val="60000"/>
              </a:spcBef>
              <a:spcAft>
                <a:spcPts val="0"/>
              </a:spcAft>
              <a:defRPr/>
            </a:pPr>
            <a:r>
              <a:rPr lang="de-DE" altLang="de-DE" sz="1400" b="1" dirty="0" err="1" smtClean="0">
                <a:solidFill>
                  <a:schemeClr val="bg1"/>
                </a:solidFill>
                <a:latin typeface="+mj-lt"/>
              </a:rPr>
              <a:t>Jtekt</a:t>
            </a:r>
            <a:endParaRPr lang="de-DE" altLang="de-DE" sz="1400" b="1" dirty="0">
              <a:solidFill>
                <a:schemeClr val="bg1"/>
              </a:solidFill>
              <a:latin typeface="+mj-lt"/>
            </a:endParaRPr>
          </a:p>
          <a:p>
            <a:pPr eaLnBrk="1" fontAlgn="auto" hangingPunct="1">
              <a:lnSpc>
                <a:spcPts val="1200"/>
              </a:lnSpc>
              <a:spcBef>
                <a:spcPct val="60000"/>
              </a:spcBef>
              <a:spcAft>
                <a:spcPts val="0"/>
              </a:spcAft>
              <a:defRPr/>
            </a:pPr>
            <a:r>
              <a:rPr lang="de-DE" altLang="de-DE" sz="1400" b="1" dirty="0" err="1" smtClean="0">
                <a:solidFill>
                  <a:schemeClr val="bg1"/>
                </a:solidFill>
                <a:latin typeface="+mj-lt"/>
              </a:rPr>
              <a:t>Okuma</a:t>
            </a:r>
            <a:endParaRPr lang="de-DE" altLang="de-DE" sz="1400" b="1" dirty="0">
              <a:solidFill>
                <a:schemeClr val="bg1"/>
              </a:solidFill>
              <a:latin typeface="+mj-lt"/>
            </a:endParaRPr>
          </a:p>
          <a:p>
            <a:pPr eaLnBrk="1" fontAlgn="auto" hangingPunct="1">
              <a:lnSpc>
                <a:spcPts val="1200"/>
              </a:lnSpc>
              <a:spcBef>
                <a:spcPct val="60000"/>
              </a:spcBef>
              <a:spcAft>
                <a:spcPts val="0"/>
              </a:spcAft>
              <a:defRPr/>
            </a:pPr>
            <a:r>
              <a:rPr lang="de-DE" altLang="de-DE" sz="1400" b="1" dirty="0" err="1" smtClean="0">
                <a:solidFill>
                  <a:schemeClr val="bg1"/>
                </a:solidFill>
                <a:latin typeface="+mj-lt"/>
              </a:rPr>
              <a:t>Makino</a:t>
            </a:r>
            <a:endParaRPr lang="de-DE" altLang="de-DE" sz="1400" b="1" dirty="0">
              <a:solidFill>
                <a:schemeClr val="bg1"/>
              </a:solidFill>
              <a:latin typeface="+mj-lt"/>
            </a:endParaRPr>
          </a:p>
          <a:p>
            <a:pPr eaLnBrk="1" fontAlgn="auto" hangingPunct="1">
              <a:lnSpc>
                <a:spcPts val="1200"/>
              </a:lnSpc>
              <a:spcBef>
                <a:spcPct val="60000"/>
              </a:spcBef>
              <a:spcAft>
                <a:spcPts val="0"/>
              </a:spcAft>
              <a:defRPr/>
            </a:pPr>
            <a:r>
              <a:rPr lang="de-DE" altLang="de-DE" sz="1400" b="1" dirty="0" err="1" smtClean="0">
                <a:solidFill>
                  <a:schemeClr val="bg1"/>
                </a:solidFill>
                <a:latin typeface="+mj-lt"/>
              </a:rPr>
              <a:t>Doosan</a:t>
            </a:r>
            <a:endParaRPr lang="de-DE" altLang="de-DE" sz="1400" b="1" dirty="0" smtClean="0">
              <a:solidFill>
                <a:schemeClr val="bg1"/>
              </a:solidFill>
              <a:latin typeface="+mj-lt"/>
            </a:endParaRPr>
          </a:p>
          <a:p>
            <a:pPr eaLnBrk="1" fontAlgn="auto" hangingPunct="1">
              <a:lnSpc>
                <a:spcPts val="1200"/>
              </a:lnSpc>
              <a:spcBef>
                <a:spcPct val="60000"/>
              </a:spcBef>
              <a:spcAft>
                <a:spcPts val="0"/>
              </a:spcAft>
              <a:defRPr/>
            </a:pPr>
            <a:r>
              <a:rPr lang="de-DE" altLang="de-DE" sz="1400" b="1" dirty="0" smtClean="0">
                <a:solidFill>
                  <a:schemeClr val="bg1"/>
                </a:solidFill>
                <a:latin typeface="+mj-lt"/>
              </a:rPr>
              <a:t>Grob</a:t>
            </a:r>
            <a:endParaRPr lang="de-DE" altLang="de-DE" sz="1400" b="1" dirty="0">
              <a:solidFill>
                <a:schemeClr val="bg1"/>
              </a:solidFill>
              <a:latin typeface="+mj-lt"/>
            </a:endParaRPr>
          </a:p>
          <a:p>
            <a:pPr eaLnBrk="1" fontAlgn="auto" hangingPunct="1">
              <a:lnSpc>
                <a:spcPts val="1200"/>
              </a:lnSpc>
              <a:spcBef>
                <a:spcPct val="60000"/>
              </a:spcBef>
              <a:spcAft>
                <a:spcPts val="0"/>
              </a:spcAft>
              <a:defRPr/>
            </a:pPr>
            <a:r>
              <a:rPr lang="de-DE" altLang="de-DE" sz="1400" b="1" dirty="0" smtClean="0">
                <a:solidFill>
                  <a:schemeClr val="bg1"/>
                </a:solidFill>
                <a:latin typeface="+mj-lt"/>
              </a:rPr>
              <a:t>Haas</a:t>
            </a:r>
            <a:endParaRPr lang="de-DE" altLang="de-DE" sz="1400" b="1" dirty="0">
              <a:solidFill>
                <a:schemeClr val="bg1"/>
              </a:solidFill>
              <a:latin typeface="+mj-lt"/>
            </a:endParaRPr>
          </a:p>
          <a:p>
            <a:pPr eaLnBrk="1" fontAlgn="auto" hangingPunct="1">
              <a:lnSpc>
                <a:spcPts val="1200"/>
              </a:lnSpc>
              <a:spcBef>
                <a:spcPct val="60000"/>
              </a:spcBef>
              <a:spcAft>
                <a:spcPts val="0"/>
              </a:spcAft>
              <a:defRPr/>
            </a:pPr>
            <a:r>
              <a:rPr lang="de-DE" altLang="de-DE" sz="1400" b="1" dirty="0" smtClean="0">
                <a:solidFill>
                  <a:schemeClr val="bg1"/>
                </a:solidFill>
                <a:latin typeface="+mj-lt"/>
              </a:rPr>
              <a:t>GF</a:t>
            </a:r>
          </a:p>
          <a:p>
            <a:pPr eaLnBrk="1" fontAlgn="auto" hangingPunct="1">
              <a:lnSpc>
                <a:spcPts val="1200"/>
              </a:lnSpc>
              <a:spcBef>
                <a:spcPct val="60000"/>
              </a:spcBef>
              <a:spcAft>
                <a:spcPts val="0"/>
              </a:spcAft>
              <a:defRPr/>
            </a:pPr>
            <a:r>
              <a:rPr lang="de-DE" altLang="de-DE" sz="1400" b="1" dirty="0" smtClean="0">
                <a:latin typeface="+mj-lt"/>
              </a:rPr>
              <a:t>MAG</a:t>
            </a:r>
            <a:endParaRPr lang="de-DE" altLang="de-DE" sz="1050" b="1" dirty="0">
              <a:latin typeface="+mj-lt"/>
            </a:endParaRPr>
          </a:p>
        </p:txBody>
      </p:sp>
      <p:cxnSp>
        <p:nvCxnSpPr>
          <p:cNvPr id="25" name="直線接點 24"/>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400050" y="44624"/>
            <a:ext cx="4097981" cy="553998"/>
          </a:xfrm>
          <a:prstGeom prst="rect">
            <a:avLst/>
          </a:prstGeom>
          <a:noFill/>
        </p:spPr>
        <p:txBody>
          <a:bodyPr wrap="none">
            <a:spAutoFit/>
          </a:bodyPr>
          <a:lstStyle/>
          <a:p>
            <a:pPr fontAlgn="auto">
              <a:spcBef>
                <a:spcPts val="0"/>
              </a:spcBef>
              <a:spcAft>
                <a:spcPts val="0"/>
              </a:spcAft>
              <a:defRPr/>
            </a:pPr>
            <a:r>
              <a:rPr kumimoji="0" lang="en-US" altLang="zh-TW" sz="3000" b="1" dirty="0" smtClean="0">
                <a:solidFill>
                  <a:prstClr val="black">
                    <a:lumMod val="85000"/>
                    <a:lumOff val="15000"/>
                  </a:prstClr>
                </a:solidFill>
                <a:latin typeface="Calibri"/>
                <a:ea typeface="新細明體"/>
              </a:rPr>
              <a:t>FFG </a:t>
            </a:r>
            <a:r>
              <a:rPr lang="zh-TW" altLang="en-US" sz="2800" b="1" dirty="0" smtClean="0">
                <a:latin typeface="微軟正黑體" pitchFamily="34" charset="-120"/>
                <a:ea typeface="微軟正黑體" pitchFamily="34" charset="-120"/>
              </a:rPr>
              <a:t>全球工具機市場地位</a:t>
            </a:r>
            <a:endParaRPr lang="zh-TW" altLang="en-US" sz="2800" b="1" dirty="0">
              <a:latin typeface="微軟正黑體" pitchFamily="34" charset="-120"/>
              <a:ea typeface="微軟正黑體" pitchFamily="34" charset="-120"/>
            </a:endParaRPr>
          </a:p>
        </p:txBody>
      </p:sp>
      <p:sp>
        <p:nvSpPr>
          <p:cNvPr id="4" name="矩形 3"/>
          <p:cNvSpPr/>
          <p:nvPr/>
        </p:nvSpPr>
        <p:spPr>
          <a:xfrm>
            <a:off x="1268154" y="5565436"/>
            <a:ext cx="5464086" cy="738664"/>
          </a:xfrm>
          <a:prstGeom prst="rect">
            <a:avLst/>
          </a:prstGeom>
        </p:spPr>
        <p:txBody>
          <a:bodyPr wrap="square">
            <a:spAutoFit/>
          </a:bodyPr>
          <a:lstStyle/>
          <a:p>
            <a:r>
              <a:rPr lang="en-US" altLang="zh-TW" sz="1400" b="1" dirty="0" smtClean="0"/>
              <a:t>2015 </a:t>
            </a:r>
          </a:p>
          <a:p>
            <a:r>
              <a:rPr lang="zh-TW" altLang="en-US" sz="1400" b="1" dirty="0" smtClean="0"/>
              <a:t>台灣機械業生產總值約</a:t>
            </a:r>
            <a:r>
              <a:rPr lang="en-US" altLang="zh-TW" sz="1400" b="1" dirty="0" smtClean="0"/>
              <a:t>40</a:t>
            </a:r>
            <a:r>
              <a:rPr lang="zh-TW" altLang="en-US" sz="1400" b="1" dirty="0" smtClean="0"/>
              <a:t>億美元</a:t>
            </a:r>
            <a:endParaRPr lang="en-US" altLang="zh-TW" sz="1400" b="1" dirty="0" smtClean="0"/>
          </a:p>
          <a:p>
            <a:r>
              <a:rPr lang="zh-TW" altLang="en-US" sz="1400" b="1" dirty="0" smtClean="0"/>
              <a:t>其中車床</a:t>
            </a:r>
            <a:r>
              <a:rPr lang="en-US" altLang="zh-TW" sz="1400" b="1" dirty="0" smtClean="0"/>
              <a:t>&amp;</a:t>
            </a:r>
            <a:r>
              <a:rPr lang="zh-TW" altLang="en-US" sz="1400" b="1" dirty="0" smtClean="0"/>
              <a:t>銑床  約佔</a:t>
            </a:r>
            <a:r>
              <a:rPr lang="en-US" altLang="zh-TW" sz="1400" b="1" dirty="0" smtClean="0"/>
              <a:t>50%</a:t>
            </a:r>
            <a:r>
              <a:rPr lang="zh-TW" altLang="en-US" sz="1400" b="1" dirty="0" smtClean="0"/>
              <a:t>，產值約</a:t>
            </a:r>
            <a:r>
              <a:rPr lang="en-US" altLang="zh-TW" sz="1400" b="1" dirty="0" smtClean="0"/>
              <a:t>20</a:t>
            </a:r>
            <a:r>
              <a:rPr lang="zh-TW" altLang="en-US" sz="1400" b="1" dirty="0" smtClean="0"/>
              <a:t>億美元</a:t>
            </a:r>
            <a:endParaRPr lang="en-US" altLang="zh-TW" sz="1400" b="1" dirty="0"/>
          </a:p>
        </p:txBody>
      </p:sp>
    </p:spTree>
    <p:extLst>
      <p:ext uri="{BB962C8B-B14F-4D97-AF65-F5344CB8AC3E}">
        <p14:creationId xmlns:p14="http://schemas.microsoft.com/office/powerpoint/2010/main" val="1574696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p:cNvSpPr txBox="1"/>
          <p:nvPr/>
        </p:nvSpPr>
        <p:spPr>
          <a:xfrm>
            <a:off x="4784031" y="5097378"/>
            <a:ext cx="3305312" cy="707886"/>
          </a:xfrm>
          <a:prstGeom prst="rect">
            <a:avLst/>
          </a:prstGeom>
          <a:solidFill>
            <a:srgbClr val="00FFCC"/>
          </a:solidFill>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endParaRPr lang="en-US" altLang="zh-TW" sz="2000" b="1" dirty="0" smtClean="0">
              <a:latin typeface="Lucida Sans Unicode" panose="020B0602030504020204" pitchFamily="34" charset="0"/>
              <a:cs typeface="Lucida Sans Unicode" panose="020B0602030504020204" pitchFamily="34" charset="0"/>
            </a:endParaRPr>
          </a:p>
          <a:p>
            <a:pPr algn="ctr"/>
            <a:r>
              <a:rPr lang="en-US" altLang="zh-TW" sz="2000" b="1" dirty="0" smtClean="0">
                <a:solidFill>
                  <a:schemeClr val="tx1"/>
                </a:solidFill>
                <a:latin typeface="Lucida Sans Unicode" panose="020B0602030504020204" pitchFamily="34" charset="0"/>
                <a:cs typeface="Lucida Sans Unicode" panose="020B0602030504020204" pitchFamily="34" charset="0"/>
              </a:rPr>
              <a:t>World TOP 3</a:t>
            </a:r>
            <a:endParaRPr lang="zh-TW" altLang="en-US" sz="2000" b="1" dirty="0">
              <a:solidFill>
                <a:schemeClr val="tx1"/>
              </a:solidFill>
              <a:latin typeface="Lucida Sans Unicode" panose="020B0602030504020204" pitchFamily="34" charset="0"/>
              <a:cs typeface="Lucida Sans Unicode" panose="020B0602030504020204" pitchFamily="34" charset="0"/>
            </a:endParaRPr>
          </a:p>
        </p:txBody>
      </p:sp>
      <p:sp>
        <p:nvSpPr>
          <p:cNvPr id="13" name="文字方塊 12"/>
          <p:cNvSpPr txBox="1"/>
          <p:nvPr/>
        </p:nvSpPr>
        <p:spPr>
          <a:xfrm>
            <a:off x="1019844" y="5097378"/>
            <a:ext cx="3305312" cy="707886"/>
          </a:xfrm>
          <a:prstGeom prst="rect">
            <a:avLst/>
          </a:prstGeom>
          <a:solidFill>
            <a:srgbClr val="00FFCC"/>
          </a:solidFill>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endParaRPr lang="en-US" altLang="zh-TW" sz="2000" b="1" dirty="0" smtClean="0">
              <a:latin typeface="Lucida Sans Unicode" panose="020B0602030504020204" pitchFamily="34" charset="0"/>
              <a:cs typeface="Lucida Sans Unicode" panose="020B0602030504020204" pitchFamily="34" charset="0"/>
            </a:endParaRPr>
          </a:p>
          <a:p>
            <a:pPr algn="ctr"/>
            <a:r>
              <a:rPr lang="en-US" altLang="zh-TW" sz="2000" b="1" dirty="0" smtClean="0">
                <a:solidFill>
                  <a:schemeClr val="tx1"/>
                </a:solidFill>
                <a:latin typeface="Lucida Sans Unicode" panose="020B0602030504020204" pitchFamily="34" charset="0"/>
                <a:cs typeface="Lucida Sans Unicode" panose="020B0602030504020204" pitchFamily="34" charset="0"/>
              </a:rPr>
              <a:t>World TOP 5</a:t>
            </a:r>
            <a:endParaRPr lang="zh-TW" altLang="en-US" sz="2000" b="1" dirty="0">
              <a:solidFill>
                <a:schemeClr val="tx1"/>
              </a:solidFill>
              <a:latin typeface="Lucida Sans Unicode" panose="020B0602030504020204" pitchFamily="34" charset="0"/>
              <a:cs typeface="Lucida Sans Unicode" panose="020B0602030504020204" pitchFamily="34" charset="0"/>
            </a:endParaRPr>
          </a:p>
        </p:txBody>
      </p:sp>
      <p:sp>
        <p:nvSpPr>
          <p:cNvPr id="12" name="文字方塊 11"/>
          <p:cNvSpPr txBox="1"/>
          <p:nvPr/>
        </p:nvSpPr>
        <p:spPr>
          <a:xfrm>
            <a:off x="4795080" y="2564904"/>
            <a:ext cx="3305312" cy="707886"/>
          </a:xfrm>
          <a:prstGeom prst="rect">
            <a:avLst/>
          </a:prstGeom>
          <a:solidFill>
            <a:srgbClr val="00FFCC"/>
          </a:solidFill>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endParaRPr lang="en-US" altLang="zh-TW" sz="2000" b="1" dirty="0" smtClean="0">
              <a:latin typeface="Lucida Sans Unicode" panose="020B0602030504020204" pitchFamily="34" charset="0"/>
              <a:cs typeface="Lucida Sans Unicode" panose="020B0602030504020204" pitchFamily="34" charset="0"/>
            </a:endParaRPr>
          </a:p>
          <a:p>
            <a:pPr algn="ctr"/>
            <a:r>
              <a:rPr lang="en-US" altLang="zh-TW" sz="2000" b="1" dirty="0" smtClean="0">
                <a:solidFill>
                  <a:schemeClr val="tx1"/>
                </a:solidFill>
                <a:latin typeface="Lucida Sans Unicode" panose="020B0602030504020204" pitchFamily="34" charset="0"/>
                <a:cs typeface="Lucida Sans Unicode" panose="020B0602030504020204" pitchFamily="34" charset="0"/>
              </a:rPr>
              <a:t>World TOP 3</a:t>
            </a:r>
            <a:endParaRPr lang="zh-TW" altLang="en-US" sz="2000" b="1" dirty="0">
              <a:solidFill>
                <a:schemeClr val="tx1"/>
              </a:solidFill>
              <a:latin typeface="Lucida Sans Unicode" panose="020B0602030504020204" pitchFamily="34" charset="0"/>
              <a:cs typeface="Lucida Sans Unicode" panose="020B0602030504020204" pitchFamily="34" charset="0"/>
            </a:endParaRPr>
          </a:p>
        </p:txBody>
      </p:sp>
      <p:sp>
        <p:nvSpPr>
          <p:cNvPr id="10" name="文字方塊 9"/>
          <p:cNvSpPr txBox="1"/>
          <p:nvPr/>
        </p:nvSpPr>
        <p:spPr>
          <a:xfrm>
            <a:off x="1019844" y="2564904"/>
            <a:ext cx="3305312" cy="707886"/>
          </a:xfrm>
          <a:prstGeom prst="rect">
            <a:avLst/>
          </a:prstGeom>
          <a:solidFill>
            <a:srgbClr val="00FFCC"/>
          </a:solidFill>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endParaRPr lang="en-US" altLang="zh-TW" sz="2000" b="1" dirty="0" smtClean="0">
              <a:latin typeface="Lucida Sans Unicode" panose="020B0602030504020204" pitchFamily="34" charset="0"/>
              <a:cs typeface="Lucida Sans Unicode" panose="020B0602030504020204" pitchFamily="34" charset="0"/>
            </a:endParaRPr>
          </a:p>
          <a:p>
            <a:pPr algn="ctr"/>
            <a:r>
              <a:rPr lang="en-US" altLang="zh-TW" sz="2000" b="1" dirty="0" smtClean="0">
                <a:solidFill>
                  <a:schemeClr val="tx1"/>
                </a:solidFill>
                <a:latin typeface="Lucida Sans Unicode" panose="020B0602030504020204" pitchFamily="34" charset="0"/>
                <a:cs typeface="Lucida Sans Unicode" panose="020B0602030504020204" pitchFamily="34" charset="0"/>
              </a:rPr>
              <a:t>World No.1 Largest </a:t>
            </a:r>
            <a:endParaRPr lang="zh-TW" altLang="en-US" sz="2000" b="1" dirty="0">
              <a:solidFill>
                <a:schemeClr val="tx1"/>
              </a:solidFill>
              <a:latin typeface="Lucida Sans Unicode" panose="020B0602030504020204" pitchFamily="34" charset="0"/>
              <a:cs typeface="Lucida Sans Unicode" panose="020B0602030504020204" pitchFamily="34" charset="0"/>
            </a:endParaRPr>
          </a:p>
        </p:txBody>
      </p:sp>
      <p:pic>
        <p:nvPicPr>
          <p:cNvPr id="3"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97747" y="1348187"/>
            <a:ext cx="3327409" cy="1421523"/>
          </a:xfrm>
          <a:prstGeom prst="roundRect">
            <a:avLst>
              <a:gd name="adj" fmla="val 5315"/>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2983" y="1340768"/>
            <a:ext cx="3327409" cy="1424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7747" y="3823100"/>
            <a:ext cx="3327409" cy="1478108"/>
          </a:xfrm>
          <a:prstGeom prst="roundRect">
            <a:avLst>
              <a:gd name="adj" fmla="val 2111"/>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72982" y="3823100"/>
            <a:ext cx="3327410" cy="1478108"/>
          </a:xfrm>
          <a:prstGeom prst="roundRect">
            <a:avLst>
              <a:gd name="adj" fmla="val 2520"/>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文字方塊 14"/>
          <p:cNvSpPr txBox="1"/>
          <p:nvPr/>
        </p:nvSpPr>
        <p:spPr>
          <a:xfrm>
            <a:off x="400050" y="44624"/>
            <a:ext cx="4097981" cy="553998"/>
          </a:xfrm>
          <a:prstGeom prst="rect">
            <a:avLst/>
          </a:prstGeom>
          <a:noFill/>
        </p:spPr>
        <p:txBody>
          <a:bodyPr wrap="none">
            <a:spAutoFit/>
          </a:bodyPr>
          <a:lstStyle/>
          <a:p>
            <a:pPr fontAlgn="auto">
              <a:spcBef>
                <a:spcPts val="0"/>
              </a:spcBef>
              <a:spcAft>
                <a:spcPts val="0"/>
              </a:spcAft>
              <a:defRPr/>
            </a:pPr>
            <a:r>
              <a:rPr kumimoji="0" lang="en-US" altLang="zh-TW" sz="3000" b="1" dirty="0" smtClean="0">
                <a:solidFill>
                  <a:prstClr val="black">
                    <a:lumMod val="85000"/>
                    <a:lumOff val="15000"/>
                  </a:prstClr>
                </a:solidFill>
                <a:latin typeface="Calibri"/>
                <a:ea typeface="新細明體"/>
              </a:rPr>
              <a:t>FFG </a:t>
            </a:r>
            <a:r>
              <a:rPr lang="zh-TW" altLang="en-US" sz="2800" b="1" dirty="0" smtClean="0">
                <a:latin typeface="微軟正黑體" pitchFamily="34" charset="-120"/>
                <a:ea typeface="微軟正黑體" pitchFamily="34" charset="-120"/>
              </a:rPr>
              <a:t>全球工具機市場地位</a:t>
            </a:r>
            <a:endParaRPr lang="zh-TW" altLang="en-US" sz="2800" b="1" dirty="0">
              <a:latin typeface="微軟正黑體" pitchFamily="34" charset="-120"/>
              <a:ea typeface="微軟正黑體" pitchFamily="34" charset="-120"/>
            </a:endParaRPr>
          </a:p>
        </p:txBody>
      </p:sp>
    </p:spTree>
    <p:extLst>
      <p:ext uri="{BB962C8B-B14F-4D97-AF65-F5344CB8AC3E}">
        <p14:creationId xmlns:p14="http://schemas.microsoft.com/office/powerpoint/2010/main" val="2465537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0" y="620713"/>
            <a:ext cx="8675688" cy="0"/>
          </a:xfrm>
          <a:prstGeom prst="line">
            <a:avLst/>
          </a:prstGeom>
          <a:ln w="6350">
            <a:solidFill>
              <a:schemeClr val="bg1">
                <a:lumMod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107504" y="44624"/>
            <a:ext cx="6317755" cy="523220"/>
          </a:xfrm>
          <a:prstGeom prst="rect">
            <a:avLst/>
          </a:prstGeom>
          <a:noFill/>
        </p:spPr>
        <p:txBody>
          <a:bodyPr wrap="none">
            <a:spAutoFit/>
          </a:bodyPr>
          <a:lstStyle/>
          <a:p>
            <a:pPr fontAlgn="auto">
              <a:spcBef>
                <a:spcPts val="0"/>
              </a:spcBef>
              <a:spcAft>
                <a:spcPts val="0"/>
              </a:spcAft>
              <a:defRPr/>
            </a:pPr>
            <a:r>
              <a:rPr lang="zh-TW" altLang="en-US" sz="2800" b="1" dirty="0">
                <a:solidFill>
                  <a:prstClr val="black">
                    <a:lumMod val="85000"/>
                    <a:lumOff val="15000"/>
                  </a:prstClr>
                </a:solidFill>
                <a:latin typeface="SimHei" panose="02010609060101010101" pitchFamily="49" charset="-122"/>
                <a:ea typeface="SimHei" panose="02010609060101010101" pitchFamily="49" charset="-122"/>
              </a:rPr>
              <a:t>友嘉集團 </a:t>
            </a:r>
            <a:r>
              <a:rPr kumimoji="0" lang="zh-TW" altLang="en-US" sz="2800" b="1" dirty="0" smtClean="0">
                <a:solidFill>
                  <a:prstClr val="black">
                    <a:lumMod val="85000"/>
                    <a:lumOff val="15000"/>
                  </a:prstClr>
                </a:solidFill>
                <a:latin typeface="SimHei" panose="02010609060101010101" pitchFamily="49" charset="-122"/>
                <a:ea typeface="SimHei" panose="02010609060101010101" pitchFamily="49" charset="-122"/>
              </a:rPr>
              <a:t>悠遠百年品牌 機床技術先驅</a:t>
            </a:r>
            <a:endParaRPr kumimoji="0" lang="en-US" altLang="zh-TW" sz="2800" b="1" dirty="0" smtClean="0">
              <a:solidFill>
                <a:prstClr val="black">
                  <a:lumMod val="85000"/>
                  <a:lumOff val="15000"/>
                </a:prstClr>
              </a:solidFill>
              <a:latin typeface="SimHei" panose="02010609060101010101" pitchFamily="49" charset="-122"/>
              <a:ea typeface="SimHei" panose="02010609060101010101" pitchFamily="49"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2026230207"/>
              </p:ext>
            </p:extLst>
          </p:nvPr>
        </p:nvGraphicFramePr>
        <p:xfrm>
          <a:off x="4272736" y="836712"/>
          <a:ext cx="3899664" cy="1254760"/>
        </p:xfrm>
        <a:graphic>
          <a:graphicData uri="http://schemas.openxmlformats.org/drawingml/2006/table">
            <a:tbl>
              <a:tblPr firstRow="1" bandRow="1">
                <a:tableStyleId>{5940675A-B579-460E-94D1-54222C63F5DA}</a:tableStyleId>
              </a:tblPr>
              <a:tblGrid>
                <a:gridCol w="3899664"/>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德國、歐洲、全球</a:t>
                      </a:r>
                      <a:endParaRPr lang="en-US" altLang="zh-TW" sz="3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smtClean="0"/>
                        <a:t>歷史最久的工具機品牌</a:t>
                      </a:r>
                    </a:p>
                  </a:txBody>
                  <a:tcPr/>
                </a:tc>
              </a:tr>
              <a:tr h="370840">
                <a:tc>
                  <a:txBody>
                    <a:bodyPr/>
                    <a:lstStyle/>
                    <a:p>
                      <a:r>
                        <a:rPr lang="en-US" altLang="zh-TW" dirty="0" err="1" smtClean="0"/>
                        <a:t>Honsberg</a:t>
                      </a:r>
                      <a:r>
                        <a:rPr lang="en-US" altLang="zh-TW" dirty="0" smtClean="0"/>
                        <a:t> </a:t>
                      </a:r>
                      <a:r>
                        <a:rPr lang="zh-TW" altLang="en-US" dirty="0" smtClean="0"/>
                        <a:t>為友嘉集團控股</a:t>
                      </a:r>
                      <a:r>
                        <a:rPr lang="en-US" altLang="zh-TW" dirty="0" smtClean="0"/>
                        <a:t>100%</a:t>
                      </a:r>
                      <a:endParaRPr lang="zh-TW" altLang="en-US" dirty="0"/>
                    </a:p>
                  </a:txBody>
                  <a:tcPr/>
                </a:tc>
              </a:tr>
            </a:tbl>
          </a:graphicData>
        </a:graphic>
      </p:graphicFrame>
      <p:graphicFrame>
        <p:nvGraphicFramePr>
          <p:cNvPr id="88" name="表格 87"/>
          <p:cNvGraphicFramePr>
            <a:graphicFrameLocks noGrp="1"/>
          </p:cNvGraphicFramePr>
          <p:nvPr>
            <p:extLst>
              <p:ext uri="{D42A27DB-BD31-4B8C-83A1-F6EECF244321}">
                <p14:modId xmlns:p14="http://schemas.microsoft.com/office/powerpoint/2010/main" val="3979532590"/>
              </p:ext>
            </p:extLst>
          </p:nvPr>
        </p:nvGraphicFramePr>
        <p:xfrm>
          <a:off x="4272736" y="2310740"/>
          <a:ext cx="3899664" cy="1254760"/>
        </p:xfrm>
        <a:graphic>
          <a:graphicData uri="http://schemas.openxmlformats.org/drawingml/2006/table">
            <a:tbl>
              <a:tblPr firstRow="1" bandRow="1">
                <a:tableStyleId>{5940675A-B579-460E-94D1-54222C63F5DA}</a:tableStyleId>
              </a:tblPr>
              <a:tblGrid>
                <a:gridCol w="3899664"/>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美洲地區 </a:t>
                      </a:r>
                      <a:r>
                        <a:rPr lang="en-US" altLang="zh-TW" sz="3200" b="1" dirty="0" smtClean="0"/>
                        <a:t>(</a:t>
                      </a:r>
                      <a:r>
                        <a:rPr lang="zh-TW" altLang="en-US" sz="3200" b="1" dirty="0" smtClean="0"/>
                        <a:t>含美國</a:t>
                      </a:r>
                      <a:r>
                        <a:rPr lang="en-US" altLang="zh-TW" sz="3200"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smtClean="0"/>
                        <a:t>歷史最久的工具機品牌</a:t>
                      </a:r>
                    </a:p>
                  </a:txBody>
                  <a:tcPr/>
                </a:tc>
              </a:tr>
              <a:tr h="370840">
                <a:tc>
                  <a:txBody>
                    <a:bodyPr/>
                    <a:lstStyle/>
                    <a:p>
                      <a:r>
                        <a:rPr lang="en-US" altLang="zh-TW" dirty="0" smtClean="0"/>
                        <a:t>SMS</a:t>
                      </a:r>
                      <a:r>
                        <a:rPr lang="zh-TW" altLang="en-US" dirty="0" smtClean="0"/>
                        <a:t> 為友嘉集團控股</a:t>
                      </a:r>
                      <a:r>
                        <a:rPr lang="en-US" altLang="zh-TW" dirty="0" smtClean="0"/>
                        <a:t>100%</a:t>
                      </a:r>
                      <a:endParaRPr lang="zh-TW" altLang="en-US" dirty="0"/>
                    </a:p>
                  </a:txBody>
                  <a:tcPr/>
                </a:tc>
              </a:tr>
            </a:tbl>
          </a:graphicData>
        </a:graphic>
      </p:graphicFrame>
      <p:graphicFrame>
        <p:nvGraphicFramePr>
          <p:cNvPr id="89" name="表格 88"/>
          <p:cNvGraphicFramePr>
            <a:graphicFrameLocks noGrp="1"/>
          </p:cNvGraphicFramePr>
          <p:nvPr>
            <p:extLst>
              <p:ext uri="{D42A27DB-BD31-4B8C-83A1-F6EECF244321}">
                <p14:modId xmlns:p14="http://schemas.microsoft.com/office/powerpoint/2010/main" val="3702935391"/>
              </p:ext>
            </p:extLst>
          </p:nvPr>
        </p:nvGraphicFramePr>
        <p:xfrm>
          <a:off x="4313024" y="3717032"/>
          <a:ext cx="3899664" cy="1254760"/>
        </p:xfrm>
        <a:graphic>
          <a:graphicData uri="http://schemas.openxmlformats.org/drawingml/2006/table">
            <a:tbl>
              <a:tblPr firstRow="1" bandRow="1">
                <a:tableStyleId>{5940675A-B579-460E-94D1-54222C63F5DA}</a:tableStyleId>
              </a:tblPr>
              <a:tblGrid>
                <a:gridCol w="3899664"/>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日本、亞洲</a:t>
                      </a:r>
                      <a:endParaRPr lang="en-US" altLang="zh-TW" sz="3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smtClean="0"/>
                        <a:t>歷史最久的工具機品牌</a:t>
                      </a:r>
                    </a:p>
                  </a:txBody>
                  <a:tcPr/>
                </a:tc>
              </a:tr>
              <a:tr h="370840">
                <a:tc>
                  <a:txBody>
                    <a:bodyPr/>
                    <a:lstStyle/>
                    <a:p>
                      <a:r>
                        <a:rPr lang="en-US" altLang="zh-TW" dirty="0" smtClean="0"/>
                        <a:t>IKEGAI</a:t>
                      </a:r>
                      <a:r>
                        <a:rPr lang="zh-TW" altLang="en-US" dirty="0" smtClean="0"/>
                        <a:t> 池貝為友嘉集團控股</a:t>
                      </a:r>
                      <a:r>
                        <a:rPr lang="en-US" altLang="zh-TW" dirty="0" smtClean="0"/>
                        <a:t>67%</a:t>
                      </a:r>
                      <a:endParaRPr lang="zh-TW" altLang="en-US" dirty="0"/>
                    </a:p>
                  </a:txBody>
                  <a:tcPr/>
                </a:tc>
              </a:tr>
            </a:tbl>
          </a:graphicData>
        </a:graphic>
      </p:graphicFrame>
      <p:sp>
        <p:nvSpPr>
          <p:cNvPr id="3" name="矩形 2"/>
          <p:cNvSpPr/>
          <p:nvPr/>
        </p:nvSpPr>
        <p:spPr>
          <a:xfrm>
            <a:off x="4211960" y="6444044"/>
            <a:ext cx="4232249" cy="338554"/>
          </a:xfrm>
          <a:prstGeom prst="rect">
            <a:avLst/>
          </a:prstGeom>
        </p:spPr>
        <p:txBody>
          <a:bodyPr wrap="none">
            <a:spAutoFit/>
          </a:bodyPr>
          <a:lstStyle/>
          <a:p>
            <a:r>
              <a:rPr lang="zh-TW" altLang="en-US" sz="1600" b="1" dirty="0" smtClean="0">
                <a:solidFill>
                  <a:srgbClr val="FF0000"/>
                </a:solidFill>
              </a:rPr>
              <a:t>註 </a:t>
            </a:r>
            <a:r>
              <a:rPr lang="en-US" altLang="zh-TW" sz="1600" b="1" dirty="0" smtClean="0">
                <a:solidFill>
                  <a:srgbClr val="FF0000"/>
                </a:solidFill>
              </a:rPr>
              <a:t>:</a:t>
            </a:r>
            <a:r>
              <a:rPr lang="zh-TW" altLang="en-US" sz="1600" b="1" dirty="0" smtClean="0">
                <a:solidFill>
                  <a:srgbClr val="FF0000"/>
                </a:solidFill>
              </a:rPr>
              <a:t> 全球主要工具機生產於歐洲、亞洲、美洲</a:t>
            </a:r>
            <a:endParaRPr lang="zh-TW" altLang="en-US" sz="1600" b="1" dirty="0">
              <a:solidFill>
                <a:srgbClr val="FF0000"/>
              </a:solidFill>
            </a:endParaRPr>
          </a:p>
        </p:txBody>
      </p:sp>
      <p:pic>
        <p:nvPicPr>
          <p:cNvPr id="16" name="Grafik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59632" y="980728"/>
            <a:ext cx="2292810" cy="461665"/>
          </a:xfrm>
          <a:prstGeom prst="rect">
            <a:avLst/>
          </a:prstGeom>
        </p:spPr>
      </p:pic>
      <p:pic>
        <p:nvPicPr>
          <p:cNvPr id="17" name="Picture 4" descr="P:\1450\19品牌LOGO+廠房照片\JPG\SMS-LOG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828" y="2204864"/>
            <a:ext cx="1584000" cy="8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92628" y="3933056"/>
            <a:ext cx="2160000" cy="44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矩形 18"/>
          <p:cNvSpPr/>
          <p:nvPr/>
        </p:nvSpPr>
        <p:spPr>
          <a:xfrm>
            <a:off x="1259632" y="1465754"/>
            <a:ext cx="1081963" cy="369332"/>
          </a:xfrm>
          <a:prstGeom prst="rect">
            <a:avLst/>
          </a:prstGeom>
          <a:solidFill>
            <a:schemeClr val="accent2">
              <a:lumMod val="60000"/>
              <a:lumOff val="40000"/>
            </a:schemeClr>
          </a:solidFill>
        </p:spPr>
        <p:txBody>
          <a:bodyPr wrap="none">
            <a:spAutoFit/>
          </a:bodyPr>
          <a:lstStyle/>
          <a:p>
            <a:r>
              <a:rPr lang="en-US" altLang="zh-TW" dirty="0" smtClean="0"/>
              <a:t>218 years</a:t>
            </a:r>
            <a:endParaRPr lang="zh-TW" altLang="en-US" dirty="0"/>
          </a:p>
        </p:txBody>
      </p:sp>
      <p:sp>
        <p:nvSpPr>
          <p:cNvPr id="4" name="矩形 3"/>
          <p:cNvSpPr/>
          <p:nvPr/>
        </p:nvSpPr>
        <p:spPr>
          <a:xfrm>
            <a:off x="2773159" y="1495817"/>
            <a:ext cx="862737" cy="276999"/>
          </a:xfrm>
          <a:prstGeom prst="rect">
            <a:avLst/>
          </a:prstGeom>
        </p:spPr>
        <p:txBody>
          <a:bodyPr wrap="none">
            <a:spAutoFit/>
          </a:bodyPr>
          <a:lstStyle/>
          <a:p>
            <a:r>
              <a:rPr lang="en-US" altLang="zh-TW" sz="1200" dirty="0"/>
              <a:t>Since 1798</a:t>
            </a:r>
            <a:endParaRPr lang="zh-TW" altLang="en-US" sz="1200" dirty="0"/>
          </a:p>
        </p:txBody>
      </p:sp>
      <p:sp>
        <p:nvSpPr>
          <p:cNvPr id="23" name="矩形 22"/>
          <p:cNvSpPr/>
          <p:nvPr/>
        </p:nvSpPr>
        <p:spPr>
          <a:xfrm>
            <a:off x="1268992" y="3054624"/>
            <a:ext cx="1081963" cy="369332"/>
          </a:xfrm>
          <a:prstGeom prst="rect">
            <a:avLst/>
          </a:prstGeom>
          <a:solidFill>
            <a:schemeClr val="accent2">
              <a:lumMod val="60000"/>
              <a:lumOff val="40000"/>
            </a:schemeClr>
          </a:solidFill>
        </p:spPr>
        <p:txBody>
          <a:bodyPr wrap="none">
            <a:spAutoFit/>
          </a:bodyPr>
          <a:lstStyle/>
          <a:p>
            <a:r>
              <a:rPr lang="en-US" altLang="zh-TW" dirty="0" smtClean="0"/>
              <a:t>162 years</a:t>
            </a:r>
            <a:endParaRPr lang="zh-TW" altLang="en-US" dirty="0"/>
          </a:p>
        </p:txBody>
      </p:sp>
      <p:sp>
        <p:nvSpPr>
          <p:cNvPr id="24" name="矩形 23"/>
          <p:cNvSpPr/>
          <p:nvPr/>
        </p:nvSpPr>
        <p:spPr>
          <a:xfrm>
            <a:off x="2771800" y="3041853"/>
            <a:ext cx="862737" cy="276999"/>
          </a:xfrm>
          <a:prstGeom prst="rect">
            <a:avLst/>
          </a:prstGeom>
        </p:spPr>
        <p:txBody>
          <a:bodyPr wrap="none">
            <a:spAutoFit/>
          </a:bodyPr>
          <a:lstStyle/>
          <a:p>
            <a:r>
              <a:rPr lang="en-US" altLang="zh-TW" sz="1200" dirty="0"/>
              <a:t>Since </a:t>
            </a:r>
            <a:r>
              <a:rPr lang="en-US" altLang="zh-TW" sz="1200" dirty="0" smtClean="0"/>
              <a:t>1854</a:t>
            </a:r>
            <a:endParaRPr lang="zh-TW" altLang="en-US" sz="1200" dirty="0"/>
          </a:p>
        </p:txBody>
      </p:sp>
      <p:sp>
        <p:nvSpPr>
          <p:cNvPr id="25" name="矩形 24"/>
          <p:cNvSpPr/>
          <p:nvPr/>
        </p:nvSpPr>
        <p:spPr>
          <a:xfrm>
            <a:off x="1259632" y="4427820"/>
            <a:ext cx="1081963" cy="369332"/>
          </a:xfrm>
          <a:prstGeom prst="rect">
            <a:avLst/>
          </a:prstGeom>
          <a:solidFill>
            <a:schemeClr val="accent2">
              <a:lumMod val="60000"/>
              <a:lumOff val="40000"/>
            </a:schemeClr>
          </a:solidFill>
        </p:spPr>
        <p:txBody>
          <a:bodyPr wrap="none">
            <a:spAutoFit/>
          </a:bodyPr>
          <a:lstStyle/>
          <a:p>
            <a:r>
              <a:rPr lang="en-US" altLang="zh-TW" dirty="0" smtClean="0"/>
              <a:t>127 years</a:t>
            </a:r>
            <a:endParaRPr lang="zh-TW" altLang="en-US" dirty="0"/>
          </a:p>
        </p:txBody>
      </p:sp>
      <p:sp>
        <p:nvSpPr>
          <p:cNvPr id="26" name="矩形 25"/>
          <p:cNvSpPr/>
          <p:nvPr/>
        </p:nvSpPr>
        <p:spPr>
          <a:xfrm>
            <a:off x="2762440" y="4358319"/>
            <a:ext cx="862737" cy="276999"/>
          </a:xfrm>
          <a:prstGeom prst="rect">
            <a:avLst/>
          </a:prstGeom>
        </p:spPr>
        <p:txBody>
          <a:bodyPr wrap="none">
            <a:spAutoFit/>
          </a:bodyPr>
          <a:lstStyle/>
          <a:p>
            <a:r>
              <a:rPr lang="en-US" altLang="zh-TW" sz="1200" dirty="0"/>
              <a:t>Since </a:t>
            </a:r>
            <a:r>
              <a:rPr lang="en-US" altLang="zh-TW" sz="1200" dirty="0" smtClean="0"/>
              <a:t>1889</a:t>
            </a:r>
            <a:endParaRPr lang="zh-TW" altLang="en-US" sz="1200" dirty="0"/>
          </a:p>
        </p:txBody>
      </p:sp>
      <p:pic>
        <p:nvPicPr>
          <p:cNvPr id="20" name="Picture 4" descr="dmc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9672" y="5013176"/>
            <a:ext cx="1398764" cy="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1259632" y="5589240"/>
            <a:ext cx="964944" cy="369332"/>
          </a:xfrm>
          <a:prstGeom prst="rect">
            <a:avLst/>
          </a:prstGeom>
          <a:solidFill>
            <a:schemeClr val="accent2">
              <a:lumMod val="60000"/>
              <a:lumOff val="40000"/>
            </a:schemeClr>
          </a:solidFill>
        </p:spPr>
        <p:txBody>
          <a:bodyPr wrap="none">
            <a:spAutoFit/>
          </a:bodyPr>
          <a:lstStyle/>
          <a:p>
            <a:r>
              <a:rPr lang="en-US" altLang="zh-TW" dirty="0" smtClean="0"/>
              <a:t>72 years</a:t>
            </a:r>
            <a:endParaRPr lang="zh-TW" altLang="en-US" dirty="0"/>
          </a:p>
        </p:txBody>
      </p:sp>
      <p:sp>
        <p:nvSpPr>
          <p:cNvPr id="22" name="矩形 21"/>
          <p:cNvSpPr/>
          <p:nvPr/>
        </p:nvSpPr>
        <p:spPr>
          <a:xfrm>
            <a:off x="2699792" y="5600273"/>
            <a:ext cx="862737" cy="276999"/>
          </a:xfrm>
          <a:prstGeom prst="rect">
            <a:avLst/>
          </a:prstGeom>
        </p:spPr>
        <p:txBody>
          <a:bodyPr wrap="none">
            <a:spAutoFit/>
          </a:bodyPr>
          <a:lstStyle/>
          <a:p>
            <a:r>
              <a:rPr lang="en-US" altLang="zh-TW" sz="1200" dirty="0"/>
              <a:t>Since </a:t>
            </a:r>
            <a:r>
              <a:rPr lang="en-US" altLang="zh-TW" sz="1200" dirty="0" smtClean="0"/>
              <a:t>1944</a:t>
            </a:r>
            <a:endParaRPr lang="zh-TW" altLang="en-US" sz="1200" dirty="0"/>
          </a:p>
        </p:txBody>
      </p:sp>
      <p:graphicFrame>
        <p:nvGraphicFramePr>
          <p:cNvPr id="8" name="表格 7"/>
          <p:cNvGraphicFramePr>
            <a:graphicFrameLocks noGrp="1"/>
          </p:cNvGraphicFramePr>
          <p:nvPr>
            <p:extLst>
              <p:ext uri="{D42A27DB-BD31-4B8C-83A1-F6EECF244321}">
                <p14:modId xmlns:p14="http://schemas.microsoft.com/office/powerpoint/2010/main" val="3493012198"/>
              </p:ext>
            </p:extLst>
          </p:nvPr>
        </p:nvGraphicFramePr>
        <p:xfrm>
          <a:off x="4337844" y="5095210"/>
          <a:ext cx="3899664" cy="1254760"/>
        </p:xfrm>
        <a:graphic>
          <a:graphicData uri="http://schemas.openxmlformats.org/drawingml/2006/table">
            <a:tbl>
              <a:tblPr firstRow="1" bandRow="1">
                <a:tableStyleId>{5940675A-B579-460E-94D1-54222C63F5DA}</a:tableStyleId>
              </a:tblPr>
              <a:tblGrid>
                <a:gridCol w="3899664"/>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t>韓國</a:t>
                      </a:r>
                      <a:endParaRPr lang="en-US" altLang="zh-TW" sz="3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smtClean="0"/>
                        <a:t>歷史最久的工具機品牌</a:t>
                      </a:r>
                    </a:p>
                  </a:txBody>
                  <a:tcPr/>
                </a:tc>
              </a:tr>
              <a:tr h="370840">
                <a:tc>
                  <a:txBody>
                    <a:bodyPr/>
                    <a:lstStyle/>
                    <a:p>
                      <a:r>
                        <a:rPr lang="en-US" altLang="zh-TW" dirty="0" smtClean="0"/>
                        <a:t>DMC</a:t>
                      </a:r>
                      <a:r>
                        <a:rPr lang="zh-TW" altLang="en-US" dirty="0" smtClean="0"/>
                        <a:t>為友嘉集團控股</a:t>
                      </a:r>
                      <a:r>
                        <a:rPr lang="en-US" altLang="zh-TW" dirty="0" smtClean="0"/>
                        <a:t>80%</a:t>
                      </a:r>
                      <a:endParaRPr lang="zh-TW" altLang="en-US" dirty="0"/>
                    </a:p>
                  </a:txBody>
                  <a:tcPr/>
                </a:tc>
              </a:tr>
            </a:tbl>
          </a:graphicData>
        </a:graphic>
      </p:graphicFrame>
    </p:spTree>
    <p:extLst>
      <p:ext uri="{BB962C8B-B14F-4D97-AF65-F5344CB8AC3E}">
        <p14:creationId xmlns:p14="http://schemas.microsoft.com/office/powerpoint/2010/main" val="2386539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16976</TotalTime>
  <Words>5399</Words>
  <Application>Microsoft Office PowerPoint</Application>
  <PresentationFormat>如螢幕大小 (4:3)</PresentationFormat>
  <Paragraphs>1542</Paragraphs>
  <Slides>49</Slides>
  <Notes>5</Notes>
  <HiddenSlides>0</HiddenSlides>
  <MMClips>0</MMClips>
  <ScaleCrop>false</ScaleCrop>
  <HeadingPairs>
    <vt:vector size="4" baseType="variant">
      <vt:variant>
        <vt:lpstr>佈景主題</vt:lpstr>
      </vt:variant>
      <vt:variant>
        <vt:i4>1</vt:i4>
      </vt:variant>
      <vt:variant>
        <vt:lpstr>投影片標題</vt:lpstr>
      </vt:variant>
      <vt:variant>
        <vt:i4>49</vt:i4>
      </vt:variant>
    </vt:vector>
  </HeadingPairs>
  <TitlesOfParts>
    <vt:vector size="50" baseType="lpstr">
      <vt:lpstr>Office 佈景主題</vt:lpstr>
      <vt:lpstr>PowerPoint 簡報</vt:lpstr>
      <vt:lpstr>PowerPoint 簡報</vt:lpstr>
      <vt:lpstr>PowerPoint 簡報</vt:lpstr>
      <vt:lpstr>PowerPoint 簡報</vt:lpstr>
      <vt:lpstr>PowerPoint 簡報</vt:lpstr>
      <vt:lpstr>PowerPoint 簡報</vt:lpstr>
      <vt:lpstr>工具機全球排名 (金屬切削)</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友嘉集團 2012年  供應商大會</dc:title>
  <dc:creator>張惠婷 Deana</dc:creator>
  <cp:lastModifiedBy>林正晃 Oliver</cp:lastModifiedBy>
  <cp:revision>938</cp:revision>
  <cp:lastPrinted>2015-08-27T06:43:02Z</cp:lastPrinted>
  <dcterms:created xsi:type="dcterms:W3CDTF">2012-01-05T02:09:19Z</dcterms:created>
  <dcterms:modified xsi:type="dcterms:W3CDTF">2016-04-07T07:01:33Z</dcterms:modified>
</cp:coreProperties>
</file>